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theme/theme6.xml" ContentType="application/vnd.openxmlformats-officedocument.theme+xml"/>
  <Override PartName="/ppt/slideLayouts/slideLayout45.xml" ContentType="application/vnd.openxmlformats-officedocument.presentationml.slideLayout+xml"/>
  <Override PartName="/ppt/theme/theme7.xml" ContentType="application/vnd.openxmlformats-officedocument.theme+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theme/theme9.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0.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1.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6" r:id="rId2"/>
    <p:sldMasterId id="2147483678" r:id="rId3"/>
    <p:sldMasterId id="2147483690" r:id="rId4"/>
    <p:sldMasterId id="2147483702" r:id="rId5"/>
    <p:sldMasterId id="2147483704" r:id="rId6"/>
    <p:sldMasterId id="2147483706" r:id="rId7"/>
    <p:sldMasterId id="2147483708" r:id="rId8"/>
    <p:sldMasterId id="2147483710" r:id="rId9"/>
    <p:sldMasterId id="2147483712" r:id="rId10"/>
    <p:sldMasterId id="2147483724" r:id="rId11"/>
    <p:sldMasterId id="2147483727" r:id="rId12"/>
    <p:sldMasterId id="2147483739" r:id="rId13"/>
    <p:sldMasterId id="2147483755" r:id="rId14"/>
    <p:sldMasterId id="2147483767" r:id="rId15"/>
    <p:sldMasterId id="2147483771" r:id="rId16"/>
    <p:sldMasterId id="2147483775" r:id="rId17"/>
    <p:sldMasterId id="2147483787" r:id="rId18"/>
  </p:sldMasterIdLst>
  <p:notesMasterIdLst>
    <p:notesMasterId r:id="rId130"/>
  </p:notesMasterIdLst>
  <p:sldIdLst>
    <p:sldId id="861" r:id="rId19"/>
    <p:sldId id="881" r:id="rId20"/>
    <p:sldId id="936" r:id="rId21"/>
    <p:sldId id="1141" r:id="rId22"/>
    <p:sldId id="1246" r:id="rId23"/>
    <p:sldId id="1142" r:id="rId24"/>
    <p:sldId id="1242" r:id="rId25"/>
    <p:sldId id="1148" r:id="rId26"/>
    <p:sldId id="1150" r:id="rId27"/>
    <p:sldId id="1247" r:id="rId28"/>
    <p:sldId id="1248" r:id="rId29"/>
    <p:sldId id="1251" r:id="rId30"/>
    <p:sldId id="1249" r:id="rId31"/>
    <p:sldId id="1250" r:id="rId32"/>
    <p:sldId id="1153" r:id="rId33"/>
    <p:sldId id="1241" r:id="rId34"/>
    <p:sldId id="1252" r:id="rId35"/>
    <p:sldId id="1154" r:id="rId36"/>
    <p:sldId id="1155" r:id="rId37"/>
    <p:sldId id="1156" r:id="rId38"/>
    <p:sldId id="1157" r:id="rId39"/>
    <p:sldId id="1253" r:id="rId40"/>
    <p:sldId id="1160" r:id="rId41"/>
    <p:sldId id="1161" r:id="rId42"/>
    <p:sldId id="1162" r:id="rId43"/>
    <p:sldId id="1254" r:id="rId44"/>
    <p:sldId id="1255" r:id="rId45"/>
    <p:sldId id="1243" r:id="rId46"/>
    <p:sldId id="1256" r:id="rId47"/>
    <p:sldId id="1244" r:id="rId48"/>
    <p:sldId id="1163" r:id="rId49"/>
    <p:sldId id="1257" r:id="rId50"/>
    <p:sldId id="1164" r:id="rId51"/>
    <p:sldId id="1165" r:id="rId52"/>
    <p:sldId id="1166" r:id="rId53"/>
    <p:sldId id="1167" r:id="rId54"/>
    <p:sldId id="1168" r:id="rId55"/>
    <p:sldId id="1169" r:id="rId56"/>
    <p:sldId id="1170" r:id="rId57"/>
    <p:sldId id="1171" r:id="rId58"/>
    <p:sldId id="1172" r:id="rId59"/>
    <p:sldId id="1173" r:id="rId60"/>
    <p:sldId id="1174" r:id="rId61"/>
    <p:sldId id="1175" r:id="rId62"/>
    <p:sldId id="1176" r:id="rId63"/>
    <p:sldId id="1177" r:id="rId64"/>
    <p:sldId id="1179" r:id="rId65"/>
    <p:sldId id="1180" r:id="rId66"/>
    <p:sldId id="1181" r:id="rId67"/>
    <p:sldId id="1182" r:id="rId68"/>
    <p:sldId id="1183" r:id="rId69"/>
    <p:sldId id="1184" r:id="rId70"/>
    <p:sldId id="1185" r:id="rId71"/>
    <p:sldId id="1186" r:id="rId72"/>
    <p:sldId id="1187" r:id="rId73"/>
    <p:sldId id="1188" r:id="rId74"/>
    <p:sldId id="1192" r:id="rId75"/>
    <p:sldId id="1193" r:id="rId76"/>
    <p:sldId id="1194" r:id="rId77"/>
    <p:sldId id="1258" r:id="rId78"/>
    <p:sldId id="1144" r:id="rId79"/>
    <p:sldId id="1196" r:id="rId80"/>
    <p:sldId id="1259" r:id="rId81"/>
    <p:sldId id="1197" r:id="rId82"/>
    <p:sldId id="1198" r:id="rId83"/>
    <p:sldId id="1199" r:id="rId84"/>
    <p:sldId id="1200" r:id="rId85"/>
    <p:sldId id="1145" r:id="rId86"/>
    <p:sldId id="1201" r:id="rId87"/>
    <p:sldId id="1202" r:id="rId88"/>
    <p:sldId id="1260" r:id="rId89"/>
    <p:sldId id="1261" r:id="rId90"/>
    <p:sldId id="1263" r:id="rId91"/>
    <p:sldId id="1204" r:id="rId92"/>
    <p:sldId id="1205" r:id="rId93"/>
    <p:sldId id="1206" r:id="rId94"/>
    <p:sldId id="1207" r:id="rId95"/>
    <p:sldId id="1264" r:id="rId96"/>
    <p:sldId id="1265" r:id="rId97"/>
    <p:sldId id="1208" r:id="rId98"/>
    <p:sldId id="1209" r:id="rId99"/>
    <p:sldId id="1210" r:id="rId100"/>
    <p:sldId id="1266" r:id="rId101"/>
    <p:sldId id="1267" r:id="rId102"/>
    <p:sldId id="1268" r:id="rId103"/>
    <p:sldId id="1269" r:id="rId104"/>
    <p:sldId id="1271" r:id="rId105"/>
    <p:sldId id="1272" r:id="rId106"/>
    <p:sldId id="1216" r:id="rId107"/>
    <p:sldId id="1217" r:id="rId108"/>
    <p:sldId id="1218" r:id="rId109"/>
    <p:sldId id="1219" r:id="rId110"/>
    <p:sldId id="1220" r:id="rId111"/>
    <p:sldId id="1221" r:id="rId112"/>
    <p:sldId id="1222" r:id="rId113"/>
    <p:sldId id="1223" r:id="rId114"/>
    <p:sldId id="1224" r:id="rId115"/>
    <p:sldId id="1228" r:id="rId116"/>
    <p:sldId id="1225" r:id="rId117"/>
    <p:sldId id="1232" r:id="rId118"/>
    <p:sldId id="1233" r:id="rId119"/>
    <p:sldId id="1234" r:id="rId120"/>
    <p:sldId id="1235" r:id="rId121"/>
    <p:sldId id="1236" r:id="rId122"/>
    <p:sldId id="1237" r:id="rId123"/>
    <p:sldId id="1240" r:id="rId124"/>
    <p:sldId id="1238" r:id="rId125"/>
    <p:sldId id="1239" r:id="rId126"/>
    <p:sldId id="840" r:id="rId127"/>
    <p:sldId id="1047" r:id="rId128"/>
    <p:sldId id="1273" r:id="rId1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anqi Su" initials="Y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0" autoAdjust="0"/>
    <p:restoredTop sz="83420" autoAdjust="0"/>
  </p:normalViewPr>
  <p:slideViewPr>
    <p:cSldViewPr>
      <p:cViewPr>
        <p:scale>
          <a:sx n="55" d="100"/>
          <a:sy n="55" d="100"/>
        </p:scale>
        <p:origin x="-1668" y="-92"/>
      </p:cViewPr>
      <p:guideLst>
        <p:guide orient="horz" pos="2160"/>
        <p:guide pos="2880"/>
      </p:guideLst>
    </p:cSldViewPr>
  </p:slideViewPr>
  <p:notesTextViewPr>
    <p:cViewPr>
      <p:scale>
        <a:sx n="100" d="100"/>
        <a:sy n="100" d="100"/>
      </p:scale>
      <p:origin x="0" y="0"/>
    </p:cViewPr>
  </p:notesTextViewPr>
  <p:notesViewPr>
    <p:cSldViewPr>
      <p:cViewPr varScale="1">
        <p:scale>
          <a:sx n="68" d="100"/>
          <a:sy n="68" d="100"/>
        </p:scale>
        <p:origin x="-280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6" Type="http://schemas.openxmlformats.org/officeDocument/2006/relationships/slideMaster" Target="slideMasters/slideMaster16.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28" Type="http://schemas.openxmlformats.org/officeDocument/2006/relationships/slide" Target="slides/slide110.xml"/><Relationship Id="rId5" Type="http://schemas.openxmlformats.org/officeDocument/2006/relationships/slideMaster" Target="slideMasters/slideMaster5.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134" Type="http://schemas.openxmlformats.org/officeDocument/2006/relationships/theme" Target="theme/theme1.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slide" Target="slides/slide106.xml"/><Relationship Id="rId129" Type="http://schemas.openxmlformats.org/officeDocument/2006/relationships/slide" Target="slides/slide11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commentAuthors" Target="commentAuthors.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presProps" Target="presProps.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50D21A-B70E-4579-8526-B279C64CD947}" type="datetimeFigureOut">
              <a:rPr lang="zh-CN" altLang="en-US" smtClean="0"/>
              <a:pPr/>
              <a:t>2021/11/15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0332B9-C9E8-42BE-85D6-9BBE8D8C0D59}" type="slidenum">
              <a:rPr lang="zh-CN" altLang="en-US" smtClean="0"/>
              <a:pPr/>
              <a:t>‹#›</a:t>
            </a:fld>
            <a:endParaRPr lang="zh-CN" altLang="en-US"/>
          </a:p>
        </p:txBody>
      </p:sp>
    </p:spTree>
    <p:extLst>
      <p:ext uri="{BB962C8B-B14F-4D97-AF65-F5344CB8AC3E}">
        <p14:creationId xmlns:p14="http://schemas.microsoft.com/office/powerpoint/2010/main" val="3971982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1</a:t>
            </a:fld>
            <a:endParaRPr lang="zh-CN" altLang="en-US"/>
          </a:p>
        </p:txBody>
      </p:sp>
    </p:spTree>
    <p:extLst>
      <p:ext uri="{BB962C8B-B14F-4D97-AF65-F5344CB8AC3E}">
        <p14:creationId xmlns:p14="http://schemas.microsoft.com/office/powerpoint/2010/main" val="112027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F97C47C-0E8A-462C-AA27-C44C3F78AE79}" type="slidenum">
              <a:rPr lang="en-US" altLang="zh-CN" smtClean="0"/>
              <a:pPr/>
              <a:t>22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r>
              <a:rPr lang="zh-CN" altLang="en-US" dirty="0" smtClean="0"/>
              <a:t>个数据，有的在第一层查到（</a:t>
            </a:r>
            <a:r>
              <a:rPr lang="en-US" altLang="zh-CN" dirty="0" smtClean="0"/>
              <a:t>1</a:t>
            </a:r>
            <a:r>
              <a:rPr lang="zh-CN" altLang="en-US" dirty="0" smtClean="0"/>
              <a:t>个），有的第二层查到（</a:t>
            </a:r>
            <a:r>
              <a:rPr lang="en-US" altLang="zh-CN" dirty="0" smtClean="0"/>
              <a:t>2</a:t>
            </a:r>
            <a:r>
              <a:rPr lang="zh-CN" altLang="en-US" dirty="0" smtClean="0"/>
              <a:t>个），</a:t>
            </a:r>
            <a:r>
              <a:rPr lang="en-US" altLang="zh-CN" dirty="0" smtClean="0"/>
              <a:t>….</a:t>
            </a:r>
          </a:p>
          <a:p>
            <a:r>
              <a:rPr lang="en-US" altLang="zh-CN" dirty="0" err="1" smtClean="0"/>
              <a:t>i</a:t>
            </a:r>
            <a:r>
              <a:rPr lang="zh-CN" altLang="en-US" dirty="0" smtClean="0"/>
              <a:t>表示查找次数，不是下标</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24</a:t>
            </a:fld>
            <a:endParaRPr lang="zh-CN" altLang="en-US"/>
          </a:p>
        </p:txBody>
      </p:sp>
    </p:spTree>
    <p:extLst>
      <p:ext uri="{BB962C8B-B14F-4D97-AF65-F5344CB8AC3E}">
        <p14:creationId xmlns:p14="http://schemas.microsoft.com/office/powerpoint/2010/main" val="700354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n=1</a:t>
            </a:r>
            <a:r>
              <a:rPr lang="zh-CN" altLang="en-US" dirty="0" smtClean="0"/>
              <a:t>，则高度为</a:t>
            </a:r>
            <a:r>
              <a:rPr lang="en-US" altLang="zh-CN" dirty="0" smtClean="0"/>
              <a:t>1</a:t>
            </a:r>
            <a:r>
              <a:rPr lang="zh-CN" altLang="en-US" dirty="0" smtClean="0"/>
              <a:t>，所以用</a:t>
            </a:r>
            <a:r>
              <a:rPr lang="en-US" altLang="zh-CN" dirty="0" smtClean="0"/>
              <a:t>log(n+1)</a:t>
            </a:r>
            <a:r>
              <a:rPr lang="zh-CN" altLang="en-US" dirty="0" smtClean="0"/>
              <a:t>求高度</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27</a:t>
            </a:fld>
            <a:endParaRPr lang="zh-CN" altLang="en-US"/>
          </a:p>
        </p:txBody>
      </p:sp>
    </p:spTree>
    <p:extLst>
      <p:ext uri="{BB962C8B-B14F-4D97-AF65-F5344CB8AC3E}">
        <p14:creationId xmlns:p14="http://schemas.microsoft.com/office/powerpoint/2010/main" val="3765420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pPr/>
              <a:t>28</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r>
              <a:rPr lang="zh-CN" altLang="en-US" sz="1200" dirty="0" smtClean="0"/>
              <a:t>存储结构：顺序表、二叉树</a:t>
            </a:r>
            <a:endParaRPr lang="en-US" altLang="zh-CN" sz="1200" dirty="0" smtClean="0"/>
          </a:p>
          <a:p>
            <a:pPr marL="0" indent="0"/>
            <a:r>
              <a:rPr lang="zh-CN" altLang="en-US" sz="1200" dirty="0" smtClean="0"/>
              <a:t>平衡：折半平衡，</a:t>
            </a:r>
            <a:r>
              <a:rPr lang="en-US" altLang="zh-CN" sz="1200" dirty="0" smtClean="0"/>
              <a:t>BST</a:t>
            </a:r>
            <a:r>
              <a:rPr lang="zh-CN" altLang="en-US" sz="1200" dirty="0" smtClean="0"/>
              <a:t>可能不平衡</a:t>
            </a:r>
            <a:endParaRPr lang="en-US" altLang="zh-CN" sz="1200" dirty="0" smtClean="0"/>
          </a:p>
          <a:p>
            <a:pPr marL="0" indent="0"/>
            <a:r>
              <a:rPr lang="zh-CN" altLang="en-US" sz="1200" dirty="0" smtClean="0"/>
              <a:t>动态性：</a:t>
            </a:r>
            <a:r>
              <a:rPr lang="en-US" altLang="zh-CN" sz="1200" dirty="0" smtClean="0"/>
              <a:t>BST</a:t>
            </a:r>
            <a:r>
              <a:rPr lang="zh-CN" altLang="en-US" sz="1200" dirty="0" smtClean="0"/>
              <a:t>支持动态性</a:t>
            </a:r>
            <a:endParaRPr lang="zh-CN" altLang="en-US" sz="1200"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3493778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pPr/>
              <a:t>30</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smtClean="0">
                <a:solidFill>
                  <a:srgbClr val="FF0000"/>
                </a:solidFill>
              </a:rPr>
              <a:t>散列表</a:t>
            </a:r>
            <a:r>
              <a:rPr lang="en-US" altLang="zh-CN" sz="1200" dirty="0" smtClean="0">
                <a:solidFill>
                  <a:srgbClr val="FF0000"/>
                </a:solidFill>
              </a:rPr>
              <a:t>=</a:t>
            </a:r>
            <a:r>
              <a:rPr lang="zh-CN" altLang="en-US" sz="1200" dirty="0" smtClean="0">
                <a:solidFill>
                  <a:srgbClr val="FF0000"/>
                </a:solidFill>
              </a:rPr>
              <a:t>顺序</a:t>
            </a:r>
            <a:r>
              <a:rPr lang="zh-CN" altLang="en-US" dirty="0" smtClean="0"/>
              <a:t>表</a:t>
            </a:r>
            <a:r>
              <a:rPr lang="en-US" altLang="zh-CN" dirty="0" smtClean="0"/>
              <a:t>+</a:t>
            </a:r>
            <a:r>
              <a:rPr lang="zh-CN" altLang="en-US" dirty="0" smtClean="0"/>
              <a:t>散列，提高</a:t>
            </a:r>
            <a:r>
              <a:rPr lang="zh-CN" altLang="en-US" sz="1200" dirty="0" smtClean="0">
                <a:solidFill>
                  <a:srgbClr val="FF0000"/>
                </a:solidFill>
              </a:rPr>
              <a:t>顺序</a:t>
            </a:r>
            <a:r>
              <a:rPr lang="zh-CN" altLang="en-US" dirty="0" smtClean="0"/>
              <a:t>表查找效率</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31</a:t>
            </a:fld>
            <a:endParaRPr lang="zh-CN" altLang="en-US"/>
          </a:p>
        </p:txBody>
      </p:sp>
    </p:spTree>
    <p:extLst>
      <p:ext uri="{BB962C8B-B14F-4D97-AF65-F5344CB8AC3E}">
        <p14:creationId xmlns:p14="http://schemas.microsoft.com/office/powerpoint/2010/main" val="3493778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假设关键字域为</a:t>
            </a:r>
            <a:r>
              <a:rPr lang="en-US" altLang="zh-CN" dirty="0" smtClean="0"/>
              <a:t>{100,200,…,900}</a:t>
            </a:r>
            <a:r>
              <a:rPr lang="zh-CN" altLang="en-US" dirty="0" smtClean="0"/>
              <a:t>，值域也取同样大小</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35</a:t>
            </a:fld>
            <a:endParaRPr lang="zh-CN" altLang="en-US"/>
          </a:p>
        </p:txBody>
      </p:sp>
    </p:spTree>
    <p:extLst>
      <p:ext uri="{BB962C8B-B14F-4D97-AF65-F5344CB8AC3E}">
        <p14:creationId xmlns:p14="http://schemas.microsoft.com/office/powerpoint/2010/main" val="4177982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肯定有冲突，冲突要解决</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36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45</a:t>
            </a:fld>
            <a:endParaRPr lang="zh-CN" altLang="en-US"/>
          </a:p>
        </p:txBody>
      </p:sp>
    </p:spTree>
    <p:extLst>
      <p:ext uri="{BB962C8B-B14F-4D97-AF65-F5344CB8AC3E}">
        <p14:creationId xmlns:p14="http://schemas.microsoft.com/office/powerpoint/2010/main" val="3642561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、本章内容分析：</a:t>
            </a:r>
            <a:endParaRPr lang="en-US" altLang="zh-CN" dirty="0" smtClean="0"/>
          </a:p>
          <a:p>
            <a:r>
              <a:rPr lang="zh-CN" altLang="en-US" dirty="0" smtClean="0"/>
              <a:t>（</a:t>
            </a:r>
            <a:r>
              <a:rPr lang="en-US" altLang="zh-CN" dirty="0" smtClean="0"/>
              <a:t>1</a:t>
            </a:r>
            <a:r>
              <a:rPr lang="zh-CN" altLang="en-US" dirty="0" smtClean="0"/>
              <a:t>）带查找数据放在内存、外存。前几节针对内存，最后两节针对外存。</a:t>
            </a:r>
            <a:endParaRPr lang="en-US" altLang="zh-CN" dirty="0" smtClean="0"/>
          </a:p>
          <a:p>
            <a:r>
              <a:rPr lang="zh-CN" altLang="en-US" dirty="0" smtClean="0"/>
              <a:t>（</a:t>
            </a:r>
            <a:r>
              <a:rPr lang="en-US" altLang="zh-CN" dirty="0" smtClean="0"/>
              <a:t>2</a:t>
            </a:r>
            <a:r>
              <a:rPr lang="zh-CN" altLang="en-US" dirty="0" smtClean="0"/>
              <a:t>）内存数据在线性表、二叉树。在线性表就是查找表，在二叉树就是</a:t>
            </a:r>
            <a:r>
              <a:rPr lang="en-US" altLang="zh-CN" dirty="0" smtClean="0"/>
              <a:t>BST</a:t>
            </a:r>
            <a:r>
              <a:rPr lang="zh-CN" altLang="en-US" dirty="0" smtClean="0"/>
              <a:t>。</a:t>
            </a:r>
            <a:endParaRPr lang="en-US" altLang="zh-CN" dirty="0" smtClean="0"/>
          </a:p>
          <a:p>
            <a:r>
              <a:rPr lang="zh-CN" altLang="en-US" dirty="0" smtClean="0"/>
              <a:t>（</a:t>
            </a:r>
            <a:r>
              <a:rPr lang="en-US" altLang="zh-CN" dirty="0" smtClean="0"/>
              <a:t>3</a:t>
            </a:r>
            <a:r>
              <a:rPr lang="zh-CN" altLang="en-US" dirty="0" smtClean="0"/>
              <a:t>）查找表有顺序、折半查找。如果对于顺序表，可以使用哈希技术。</a:t>
            </a:r>
            <a:endParaRPr lang="en-US" altLang="zh-CN" dirty="0" smtClean="0"/>
          </a:p>
          <a:p>
            <a:r>
              <a:rPr lang="zh-CN" altLang="en-US" dirty="0" smtClean="0"/>
              <a:t>从上述内容可知，将</a:t>
            </a:r>
            <a:r>
              <a:rPr lang="en-US" altLang="zh-CN" dirty="0" smtClean="0"/>
              <a:t>BST</a:t>
            </a:r>
            <a:r>
              <a:rPr lang="zh-CN" altLang="en-US" dirty="0" smtClean="0"/>
              <a:t>与</a:t>
            </a:r>
            <a:r>
              <a:rPr lang="en-US" altLang="zh-CN" dirty="0" smtClean="0"/>
              <a:t>B</a:t>
            </a:r>
            <a:r>
              <a:rPr lang="zh-CN" altLang="en-US" dirty="0" smtClean="0"/>
              <a:t>树放在一起是概念不清。</a:t>
            </a:r>
            <a:endParaRPr lang="en-US" altLang="zh-CN" dirty="0" smtClean="0"/>
          </a:p>
          <a:p>
            <a:r>
              <a:rPr lang="en-US" altLang="zh-CN" dirty="0" smtClean="0"/>
              <a:t>2</a:t>
            </a:r>
            <a:r>
              <a:rPr lang="zh-CN" altLang="en-US" dirty="0" smtClean="0"/>
              <a:t>、四</a:t>
            </a:r>
            <a:r>
              <a:rPr lang="zh-CN" altLang="en-US" dirty="0" smtClean="0"/>
              <a:t>个重点：</a:t>
            </a:r>
            <a:r>
              <a:rPr lang="en-US" altLang="zh-CN" dirty="0" smtClean="0"/>
              <a:t>1</a:t>
            </a:r>
            <a:r>
              <a:rPr lang="zh-CN" altLang="en-US" dirty="0" smtClean="0"/>
              <a:t>、静态线性表查找算法；为了加快查找，</a:t>
            </a:r>
            <a:r>
              <a:rPr lang="zh-CN" altLang="en-US" dirty="0" smtClean="0"/>
              <a:t>可用折半查找：</a:t>
            </a:r>
            <a:r>
              <a:rPr lang="en-US" altLang="zh-CN" dirty="0" smtClean="0"/>
              <a:t>2</a:t>
            </a:r>
            <a:r>
              <a:rPr lang="zh-CN" altLang="en-US" dirty="0" smtClean="0"/>
              <a:t>、</a:t>
            </a:r>
            <a:r>
              <a:rPr lang="en-US" altLang="zh-CN" dirty="0" smtClean="0"/>
              <a:t>BST</a:t>
            </a:r>
            <a:r>
              <a:rPr lang="zh-CN" altLang="en-US" dirty="0" smtClean="0"/>
              <a:t>；</a:t>
            </a:r>
            <a:r>
              <a:rPr lang="en-US" altLang="zh-CN" dirty="0" smtClean="0"/>
              <a:t>3</a:t>
            </a:r>
            <a:r>
              <a:rPr lang="zh-CN" altLang="en-US" dirty="0" smtClean="0"/>
              <a:t>、散列表；</a:t>
            </a:r>
            <a:r>
              <a:rPr lang="en-US" altLang="zh-CN" dirty="0" smtClean="0"/>
              <a:t>4</a:t>
            </a:r>
            <a:r>
              <a:rPr lang="zh-CN" altLang="en-US" dirty="0" smtClean="0"/>
              <a:t>、索引</a:t>
            </a:r>
            <a:endParaRPr lang="en-US" altLang="zh-CN" dirty="0" smtClean="0"/>
          </a:p>
          <a:p>
            <a:r>
              <a:rPr lang="zh-CN" altLang="en-US" dirty="0" smtClean="0"/>
              <a:t>先考虑用表、树的基本查找；再考虑通过散列、索引等技术提高查找效率</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6</a:t>
            </a:r>
            <a:r>
              <a:rPr lang="zh-CN" altLang="en-US" dirty="0" smtClean="0"/>
              <a:t>个元素一次就查到；其它元素先查一次，发现冲突，再查链表，其中</a:t>
            </a:r>
            <a:r>
              <a:rPr lang="en-US" altLang="zh-CN" dirty="0" smtClean="0"/>
              <a:t>2</a:t>
            </a:r>
            <a:r>
              <a:rPr lang="zh-CN" altLang="en-US" dirty="0" smtClean="0"/>
              <a:t>个元素位于两个链表的开始，各查</a:t>
            </a:r>
            <a:r>
              <a:rPr lang="en-US" altLang="zh-CN" dirty="0" smtClean="0"/>
              <a:t>1</a:t>
            </a:r>
            <a:r>
              <a:rPr lang="zh-CN" altLang="en-US" dirty="0" smtClean="0"/>
              <a:t>次。另一个在链表尾部共查了</a:t>
            </a:r>
            <a:r>
              <a:rPr lang="en-US" altLang="zh-CN" dirty="0" smtClean="0"/>
              <a:t>3</a:t>
            </a:r>
            <a:r>
              <a:rPr lang="zh-CN" altLang="en-US" dirty="0" smtClean="0"/>
              <a:t>次；</a:t>
            </a:r>
            <a:endParaRPr lang="en-US" altLang="zh-CN" dirty="0" smtClean="0"/>
          </a:p>
          <a:p>
            <a:r>
              <a:rPr lang="zh-CN" altLang="en-US" dirty="0" smtClean="0"/>
              <a:t>链表太长，可以用</a:t>
            </a:r>
            <a:r>
              <a:rPr lang="en-US" altLang="zh-CN" dirty="0" smtClean="0"/>
              <a:t>BST</a:t>
            </a:r>
            <a:r>
              <a:rPr lang="zh-CN" altLang="en-US" dirty="0" smtClean="0"/>
              <a:t>、红黑树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46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smtClean="0">
                <a:solidFill>
                  <a:srgbClr val="FF0000"/>
                </a:solidFill>
              </a:rPr>
              <a:t>加</a:t>
            </a:r>
            <a:r>
              <a:rPr lang="en-US" altLang="zh-CN" sz="1200" dirty="0" smtClean="0">
                <a:solidFill>
                  <a:srgbClr val="FF0000"/>
                </a:solidFill>
              </a:rPr>
              <a:t>1</a:t>
            </a:r>
            <a:r>
              <a:rPr lang="zh-CN" altLang="zh-CN" sz="1200" dirty="0" smtClean="0">
                <a:solidFill>
                  <a:srgbClr val="FF0000"/>
                </a:solidFill>
              </a:rPr>
              <a:t>取模</a:t>
            </a:r>
            <a:r>
              <a:rPr lang="en-US" altLang="zh-CN" dirty="0" smtClean="0"/>
              <a:t>:</a:t>
            </a:r>
            <a:r>
              <a:rPr lang="zh-CN" altLang="en-US" dirty="0" smtClean="0"/>
              <a:t>在到达表尾后可以回到表头</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47</a:t>
            </a:fld>
            <a:endParaRPr lang="zh-CN" altLang="en-US"/>
          </a:p>
        </p:txBody>
      </p:sp>
    </p:spTree>
    <p:extLst>
      <p:ext uri="{BB962C8B-B14F-4D97-AF65-F5344CB8AC3E}">
        <p14:creationId xmlns:p14="http://schemas.microsoft.com/office/powerpoint/2010/main" val="904853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27 </a:t>
            </a:r>
            <a:r>
              <a:rPr lang="en-US" altLang="zh-CN" b="0" dirty="0" smtClean="0"/>
              <a:t>%</a:t>
            </a:r>
            <a:r>
              <a:rPr lang="en-US" altLang="zh-CN" dirty="0" smtClean="0"/>
              <a:t> 7 =6</a:t>
            </a:r>
            <a:r>
              <a:rPr lang="zh-CN" altLang="en-US" dirty="0" smtClean="0"/>
              <a:t>，应该放在下标</a:t>
            </a:r>
            <a:r>
              <a:rPr lang="en-US" altLang="zh-CN" dirty="0" smtClean="0"/>
              <a:t>6</a:t>
            </a:r>
            <a:r>
              <a:rPr lang="zh-CN" altLang="en-US" dirty="0" smtClean="0"/>
              <a:t>处，但满了，所以不断加</a:t>
            </a:r>
            <a:r>
              <a:rPr lang="en-US" altLang="zh-CN" dirty="0" smtClean="0"/>
              <a:t>1</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48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哈希表长度相同、等概率查找：显然拉链法好</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49</a:t>
            </a:fld>
            <a:endParaRPr lang="zh-CN" altLang="en-US"/>
          </a:p>
        </p:txBody>
      </p:sp>
    </p:spTree>
    <p:extLst>
      <p:ext uri="{BB962C8B-B14F-4D97-AF65-F5344CB8AC3E}">
        <p14:creationId xmlns:p14="http://schemas.microsoft.com/office/powerpoint/2010/main" val="1955098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显然链地址</a:t>
            </a:r>
            <a:r>
              <a:rPr lang="en-US" altLang="zh-CN" dirty="0" smtClean="0"/>
              <a:t>ASL&lt;=</a:t>
            </a:r>
            <a:r>
              <a:rPr lang="zh-CN" altLang="en-US" dirty="0" smtClean="0"/>
              <a:t>线性探测</a:t>
            </a:r>
            <a:r>
              <a:rPr lang="en-US" altLang="zh-CN" dirty="0" smtClean="0"/>
              <a:t>ASL</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51</a:t>
            </a:fld>
            <a:endParaRPr lang="zh-CN" altLang="en-US"/>
          </a:p>
        </p:txBody>
      </p:sp>
    </p:spTree>
    <p:extLst>
      <p:ext uri="{BB962C8B-B14F-4D97-AF65-F5344CB8AC3E}">
        <p14:creationId xmlns:p14="http://schemas.microsoft.com/office/powerpoint/2010/main" val="2669351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以线性探测法为例</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55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0" dirty="0" smtClean="0">
                <a:solidFill>
                  <a:srgbClr val="FF0000"/>
                </a:solidFill>
              </a:rPr>
              <a:t>关键字的比较次数</a:t>
            </a:r>
            <a:r>
              <a:rPr lang="zh-CN" altLang="en-US" dirty="0" smtClean="0">
                <a:solidFill>
                  <a:srgbClr val="FF0000"/>
                </a:solidFill>
              </a:rPr>
              <a:t>取决于产生冲突的多少：无冲突则为</a:t>
            </a:r>
            <a:r>
              <a:rPr lang="en-US" altLang="zh-CN" dirty="0" smtClean="0">
                <a:solidFill>
                  <a:srgbClr val="FF0000"/>
                </a:solidFill>
              </a:rPr>
              <a:t>O(1)</a:t>
            </a:r>
            <a:r>
              <a:rPr lang="zh-CN" altLang="en-US" dirty="0" smtClean="0">
                <a:solidFill>
                  <a:srgbClr val="FF0000"/>
                </a:solidFill>
              </a:rPr>
              <a:t>，否则最差到</a:t>
            </a:r>
            <a:r>
              <a:rPr lang="en-US" altLang="zh-CN" dirty="0" smtClean="0">
                <a:solidFill>
                  <a:srgbClr val="FF0000"/>
                </a:solidFill>
              </a:rPr>
              <a:t>O(n)</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58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61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68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t>英文是</a:t>
            </a:r>
            <a:r>
              <a:rPr lang="en-US" altLang="zh-CN" sz="1200" b="0" dirty="0" smtClean="0"/>
              <a:t>B-tree</a:t>
            </a:r>
            <a:r>
              <a:rPr lang="zh-CN" altLang="en-US" sz="1200" b="0" dirty="0" smtClean="0"/>
              <a:t>，中国人译为</a:t>
            </a:r>
            <a:r>
              <a:rPr lang="en-US" altLang="zh-CN" sz="1200" b="0" dirty="0" smtClean="0"/>
              <a:t>B-</a:t>
            </a:r>
            <a:r>
              <a:rPr lang="zh-CN" altLang="en-US" sz="1200" b="0" dirty="0" smtClean="0"/>
              <a:t>树，不好。</a:t>
            </a:r>
            <a:endParaRPr lang="en-US" altLang="zh-CN" sz="1200" b="0" dirty="0" smtClean="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69</a:t>
            </a:fld>
            <a:endParaRPr lang="zh-CN" altLang="en-US"/>
          </a:p>
        </p:txBody>
      </p:sp>
    </p:spTree>
    <p:extLst>
      <p:ext uri="{BB962C8B-B14F-4D97-AF65-F5344CB8AC3E}">
        <p14:creationId xmlns:p14="http://schemas.microsoft.com/office/powerpoint/2010/main" val="1571282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本课只考虑主键的查找</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、所以后面</a:t>
            </a:r>
            <a:r>
              <a:rPr lang="en-US" altLang="zh-CN" dirty="0" smtClean="0"/>
              <a:t>B</a:t>
            </a:r>
            <a:r>
              <a:rPr lang="zh-CN" altLang="en-US" dirty="0" smtClean="0"/>
              <a:t>树的插入、删除算法很特别，保证其永远平衡</a:t>
            </a:r>
            <a:endParaRPr lang="en-US" altLang="zh-CN" dirty="0" smtClean="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70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插入原则：维持每个结点有</a:t>
            </a:r>
            <a:r>
              <a:rPr lang="en-US" altLang="zh-CN" dirty="0" smtClean="0"/>
              <a:t>2-3</a:t>
            </a:r>
            <a:r>
              <a:rPr lang="zh-CN" altLang="en-US" dirty="0" smtClean="0"/>
              <a:t>个关键字，并且平衡</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75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此图有误，</a:t>
            </a:r>
            <a:r>
              <a:rPr lang="en-US" altLang="zh-CN" dirty="0" smtClean="0"/>
              <a:t>24</a:t>
            </a:r>
            <a:r>
              <a:rPr lang="zh-CN" altLang="en-US" dirty="0" smtClean="0"/>
              <a:t>没有了，就是</a:t>
            </a:r>
            <a:r>
              <a:rPr lang="en-US" altLang="zh-CN" dirty="0" smtClean="0"/>
              <a:t>30 </a:t>
            </a:r>
            <a:r>
              <a:rPr lang="zh-CN" altLang="en-US" smtClean="0"/>
              <a:t>的左子树</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77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删除算法也很特别，也保证其永远平衡</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pPr/>
              <a:t>78</a:t>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t>课本将</a:t>
            </a:r>
            <a:r>
              <a:rPr lang="en-US" altLang="zh-CN" sz="1200" b="0" dirty="0" smtClean="0"/>
              <a:t>BST</a:t>
            </a:r>
            <a:r>
              <a:rPr lang="zh-CN" altLang="en-US" sz="1200" b="0" dirty="0" smtClean="0"/>
              <a:t>与</a:t>
            </a:r>
            <a:r>
              <a:rPr lang="en-US" altLang="zh-CN" sz="1200" b="0" dirty="0" smtClean="0"/>
              <a:t>B</a:t>
            </a:r>
            <a:r>
              <a:rPr lang="zh-CN" altLang="en-US" sz="1200" b="0" dirty="0" smtClean="0"/>
              <a:t>树放在一起很不好，两种是不同性质的东西</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pPr/>
              <a:t>79</a:t>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把</a:t>
            </a:r>
            <a:r>
              <a:rPr lang="en-US" altLang="zh-CN" dirty="0" smtClean="0"/>
              <a:t>2-3</a:t>
            </a:r>
            <a:r>
              <a:rPr lang="zh-CN" altLang="en-US" dirty="0" smtClean="0"/>
              <a:t>树泛化，得到</a:t>
            </a:r>
            <a:r>
              <a:rPr lang="en-US" altLang="zh-CN" dirty="0" smtClean="0"/>
              <a:t>B</a:t>
            </a:r>
            <a:r>
              <a:rPr lang="zh-CN" altLang="en-US" dirty="0" smtClean="0"/>
              <a:t>树</a:t>
            </a:r>
            <a:endParaRPr lang="en-US" altLang="zh-CN" dirty="0" smtClean="0"/>
          </a:p>
          <a:p>
            <a:r>
              <a:rPr lang="zh-CN" altLang="en-US" dirty="0" smtClean="0"/>
              <a:t>根结点比较特殊，因为其插入、删除算法所致，要保持平衡</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80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rPr>
              <a:t>数数的顺序：关键字从</a:t>
            </a:r>
            <a:r>
              <a:rPr lang="en-US" altLang="zh-CN" sz="1200" dirty="0" smtClean="0">
                <a:solidFill>
                  <a:srgbClr val="FF0000"/>
                </a:solidFill>
              </a:rPr>
              <a:t>1</a:t>
            </a:r>
            <a:r>
              <a:rPr lang="zh-CN" altLang="en-US" sz="1200" dirty="0" smtClean="0">
                <a:solidFill>
                  <a:srgbClr val="FF0000"/>
                </a:solidFill>
              </a:rPr>
              <a:t>开始，到</a:t>
            </a:r>
            <a:r>
              <a:rPr lang="en-US" altLang="zh-CN" sz="1200" dirty="0" smtClean="0">
                <a:solidFill>
                  <a:srgbClr val="FF0000"/>
                </a:solidFill>
              </a:rPr>
              <a:t>n(</a:t>
            </a:r>
            <a:r>
              <a:rPr lang="en-US" altLang="zh-CN" sz="1200" b="0" dirty="0" smtClean="0"/>
              <a:t>⌈m/2⌉-1≤n≤m-1</a:t>
            </a:r>
            <a:r>
              <a:rPr lang="en-US" altLang="zh-CN" sz="1200" dirty="0" smtClean="0">
                <a:solidFill>
                  <a:srgbClr val="FF0000"/>
                </a:solidFill>
              </a:rPr>
              <a:t>),</a:t>
            </a:r>
            <a:r>
              <a:rPr lang="zh-CN" altLang="en-US" sz="1200" dirty="0" smtClean="0">
                <a:solidFill>
                  <a:srgbClr val="FF0000"/>
                </a:solidFill>
              </a:rPr>
              <a:t>指针从</a:t>
            </a:r>
            <a:r>
              <a:rPr lang="en-US" altLang="zh-CN" sz="1200" dirty="0" smtClean="0">
                <a:solidFill>
                  <a:srgbClr val="FF0000"/>
                </a:solidFill>
              </a:rPr>
              <a:t>0</a:t>
            </a:r>
            <a:r>
              <a:rPr lang="zh-CN" altLang="en-US" sz="1200" dirty="0" smtClean="0">
                <a:solidFill>
                  <a:srgbClr val="FF0000"/>
                </a:solidFill>
              </a:rPr>
              <a:t>开始到</a:t>
            </a:r>
            <a:r>
              <a:rPr lang="en-US" altLang="zh-CN" sz="1200" dirty="0" smtClean="0">
                <a:solidFill>
                  <a:srgbClr val="FF0000"/>
                </a:solidFill>
              </a:rPr>
              <a:t>n</a:t>
            </a:r>
          </a:p>
          <a:p>
            <a:r>
              <a:rPr lang="zh-CN" altLang="zh-CN" sz="1200" dirty="0" smtClean="0">
                <a:solidFill>
                  <a:srgbClr val="FF0000"/>
                </a:solidFill>
              </a:rPr>
              <a:t>叶子结点不带信息</a:t>
            </a:r>
            <a:r>
              <a:rPr lang="zh-CN" altLang="en-US" sz="1200" dirty="0" smtClean="0">
                <a:solidFill>
                  <a:srgbClr val="FF0000"/>
                </a:solidFill>
              </a:rPr>
              <a:t>，</a:t>
            </a:r>
            <a:r>
              <a:rPr lang="zh-CN" altLang="zh-CN" sz="1200" b="0" dirty="0" smtClean="0"/>
              <a:t>看作是外部结点</a:t>
            </a:r>
            <a:r>
              <a:rPr lang="zh-CN" altLang="en-US" sz="1200" b="0" dirty="0" smtClean="0"/>
              <a:t>：</a:t>
            </a:r>
            <a:r>
              <a:rPr lang="en-US" altLang="zh-CN" sz="1200" b="0" dirty="0" smtClean="0"/>
              <a:t>B</a:t>
            </a:r>
            <a:r>
              <a:rPr lang="zh-CN" altLang="en-US" sz="1200" b="0" dirty="0" smtClean="0"/>
              <a:t>树是一种索引，并不是存放的信息本身，一旦查找到叶子</a:t>
            </a:r>
            <a:r>
              <a:rPr lang="zh-CN" altLang="zh-CN" sz="1200" dirty="0" smtClean="0">
                <a:solidFill>
                  <a:srgbClr val="FF0000"/>
                </a:solidFill>
              </a:rPr>
              <a:t>结点</a:t>
            </a:r>
            <a:r>
              <a:rPr lang="zh-CN" altLang="en-US" sz="1200" dirty="0" smtClean="0">
                <a:solidFill>
                  <a:srgbClr val="FF0000"/>
                </a:solidFill>
              </a:rPr>
              <a:t>，表示未查到</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81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82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83</a:t>
            </a:fld>
            <a:endParaRPr lang="zh-CN" altLang="en-US"/>
          </a:p>
        </p:txBody>
      </p:sp>
    </p:spTree>
    <p:extLst>
      <p:ext uri="{BB962C8B-B14F-4D97-AF65-F5344CB8AC3E}">
        <p14:creationId xmlns:p14="http://schemas.microsoft.com/office/powerpoint/2010/main" val="1719512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pPr>
                <a:defRPr/>
              </a:pPr>
              <a:t>84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根据本章提纲，要研究线性表、树的查找。为了方便查找，线性表、树可以分别借助于散列、索引</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pPr>
                <a:defRPr/>
              </a:pPr>
              <a:t>85</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pPr>
                <a:defRPr/>
              </a:pPr>
              <a:t>86</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树根只有</a:t>
            </a:r>
            <a:r>
              <a:rPr lang="en-US" altLang="zh-CN" dirty="0" smtClean="0"/>
              <a:t>2</a:t>
            </a:r>
            <a:r>
              <a:rPr lang="zh-CN" altLang="en-US" dirty="0" smtClean="0"/>
              <a:t>阶，所以每个结点至少放两个关键字：</a:t>
            </a:r>
            <a:r>
              <a:rPr lang="en-US" altLang="zh-CN" dirty="0" smtClean="0"/>
              <a:t>(N+1)/2</a:t>
            </a:r>
          </a:p>
          <a:p>
            <a:r>
              <a:rPr lang="zh-CN" altLang="en-US" dirty="0" smtClean="0"/>
              <a:t>其它结点至少</a:t>
            </a:r>
            <a:r>
              <a:rPr lang="en-US" altLang="zh-CN" dirty="0" smtClean="0"/>
              <a:t>⌈m/2⌉</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pPr/>
              <a:t>87</a:t>
            </a:fld>
            <a:endParaRPr lang="zh-CN" altLang="en-US">
              <a:solidFill>
                <a:prstClr val="black"/>
              </a:solidFill>
            </a:endParaRPr>
          </a:p>
        </p:txBody>
      </p:sp>
    </p:spTree>
    <p:extLst>
      <p:ext uri="{BB962C8B-B14F-4D97-AF65-F5344CB8AC3E}">
        <p14:creationId xmlns:p14="http://schemas.microsoft.com/office/powerpoint/2010/main" val="2237568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关键字序号为：</a:t>
            </a:r>
            <a:r>
              <a:rPr lang="en-US" altLang="zh-CN" dirty="0" smtClean="0"/>
              <a:t>1</a:t>
            </a:r>
            <a:r>
              <a:rPr lang="zh-CN" altLang="en-US" dirty="0" smtClean="0"/>
              <a:t>到</a:t>
            </a:r>
            <a:r>
              <a:rPr lang="en-US" altLang="zh-CN" dirty="0" smtClean="0"/>
              <a:t>m-1</a:t>
            </a:r>
            <a:r>
              <a:rPr lang="zh-CN" altLang="en-US" dirty="0" smtClean="0"/>
              <a:t>；对应子树指针序号为</a:t>
            </a:r>
            <a:r>
              <a:rPr lang="en-US" altLang="zh-CN" dirty="0" smtClean="0"/>
              <a:t>0</a:t>
            </a:r>
            <a:r>
              <a:rPr lang="zh-CN" altLang="en-US" dirty="0" smtClean="0"/>
              <a:t>到</a:t>
            </a:r>
            <a:r>
              <a:rPr lang="en-US" altLang="zh-CN" dirty="0" smtClean="0"/>
              <a:t>m-1</a:t>
            </a:r>
          </a:p>
          <a:p>
            <a:r>
              <a:rPr lang="en-US" altLang="zh-CN" b="0" dirty="0" smtClean="0"/>
              <a:t>Search</a:t>
            </a:r>
            <a:r>
              <a:rPr lang="zh-CN" altLang="en-US" b="0" dirty="0" smtClean="0"/>
              <a:t>：若找到，返回关键字序号</a:t>
            </a:r>
            <a:r>
              <a:rPr lang="en-US" altLang="zh-CN" b="0" dirty="0" err="1" smtClean="0"/>
              <a:t>i</a:t>
            </a:r>
            <a:r>
              <a:rPr lang="en-US" altLang="zh-CN" b="0" dirty="0" smtClean="0"/>
              <a:t>(</a:t>
            </a:r>
            <a:r>
              <a:rPr lang="zh-CN" altLang="en-US" b="0" dirty="0" smtClean="0"/>
              <a:t>取值</a:t>
            </a:r>
            <a:r>
              <a:rPr lang="en-US" altLang="zh-CN" dirty="0" smtClean="0"/>
              <a:t>1</a:t>
            </a:r>
            <a:r>
              <a:rPr lang="zh-CN" altLang="en-US" dirty="0" smtClean="0"/>
              <a:t>到</a:t>
            </a:r>
            <a:r>
              <a:rPr lang="en-US" altLang="zh-CN" dirty="0" smtClean="0"/>
              <a:t>m-1</a:t>
            </a:r>
            <a:r>
              <a:rPr lang="en-US" altLang="zh-CN" b="0" dirty="0" smtClean="0"/>
              <a:t>)</a:t>
            </a:r>
            <a:r>
              <a:rPr lang="zh-CN" altLang="en-US" b="0" dirty="0" smtClean="0"/>
              <a:t>；否则返回的</a:t>
            </a:r>
            <a:r>
              <a:rPr lang="en-US" altLang="zh-CN" b="0" dirty="0" err="1" smtClean="0"/>
              <a:t>i</a:t>
            </a:r>
            <a:r>
              <a:rPr lang="zh-CN" altLang="en-US" b="0" dirty="0" smtClean="0"/>
              <a:t>表示关键字小于</a:t>
            </a:r>
            <a:r>
              <a:rPr lang="en-US" altLang="zh-CN" b="0" dirty="0" smtClean="0"/>
              <a:t>key[</a:t>
            </a:r>
            <a:r>
              <a:rPr lang="en-US" altLang="zh-CN" b="0" dirty="0" err="1" smtClean="0"/>
              <a:t>i</a:t>
            </a:r>
            <a:r>
              <a:rPr lang="en-US" altLang="zh-CN" b="0" dirty="0" smtClean="0"/>
              <a:t>]</a:t>
            </a:r>
            <a:r>
              <a:rPr lang="zh-CN" altLang="en-US" b="0" dirty="0" smtClean="0"/>
              <a:t>，但大于</a:t>
            </a:r>
            <a:r>
              <a:rPr lang="en-US" altLang="zh-CN" b="0" dirty="0" smtClean="0"/>
              <a:t>key[i-1]</a:t>
            </a:r>
            <a:r>
              <a:rPr lang="zh-CN" altLang="en-US" b="0" dirty="0" smtClean="0"/>
              <a:t>，因此顺</a:t>
            </a:r>
            <a:r>
              <a:rPr lang="en-US" altLang="zh-CN" b="0" dirty="0" err="1" smtClean="0"/>
              <a:t>ptr</a:t>
            </a:r>
            <a:r>
              <a:rPr lang="en-US" altLang="zh-CN" b="0" dirty="0" smtClean="0"/>
              <a:t>[i-1]</a:t>
            </a:r>
            <a:r>
              <a:rPr lang="zh-CN" altLang="en-US" b="0" dirty="0" smtClean="0"/>
              <a:t>指针继续向下找</a:t>
            </a:r>
            <a:endParaRPr lang="en-US" altLang="zh-CN" b="0" dirty="0" smtClean="0"/>
          </a:p>
          <a:p>
            <a:r>
              <a:rPr lang="en-US" altLang="zh-CN" b="0" dirty="0" err="1" smtClean="0"/>
              <a:t>SearchBTree</a:t>
            </a:r>
            <a:r>
              <a:rPr lang="zh-CN" altLang="en-US" b="0" dirty="0" smtClean="0"/>
              <a:t>：找到返回</a:t>
            </a:r>
            <a:r>
              <a:rPr lang="en-US" altLang="zh-CN" b="0" dirty="0" smtClean="0"/>
              <a:t>p</a:t>
            </a:r>
            <a:r>
              <a:rPr lang="zh-CN" altLang="en-US" b="0" dirty="0" smtClean="0"/>
              <a:t>，即指向结点指针；否则返回</a:t>
            </a:r>
            <a:r>
              <a:rPr lang="en-US" altLang="zh-CN" b="0" dirty="0" smtClean="0"/>
              <a:t>q</a:t>
            </a:r>
            <a:r>
              <a:rPr lang="zh-CN" altLang="en-US" b="0" dirty="0" smtClean="0"/>
              <a:t>，此时</a:t>
            </a:r>
            <a:r>
              <a:rPr lang="en-US" altLang="zh-CN" b="0" dirty="0" smtClean="0"/>
              <a:t>p=NULL</a:t>
            </a:r>
            <a:r>
              <a:rPr lang="zh-CN" altLang="en-US" b="0" dirty="0" smtClean="0"/>
              <a:t>，而</a:t>
            </a:r>
            <a:r>
              <a:rPr lang="en-US" altLang="zh-CN" b="0" dirty="0" smtClean="0"/>
              <a:t>q</a:t>
            </a:r>
            <a:r>
              <a:rPr lang="zh-CN" altLang="en-US" b="0" dirty="0" smtClean="0"/>
              <a:t>指向最下层结点</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pPr/>
              <a:t>88</a:t>
            </a:fld>
            <a:endParaRPr lang="zh-CN" alt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会不会在上层插入？不行，只能插入到最下层非终端结点。如果这样做，将很难维持平衡</a:t>
            </a:r>
            <a:endParaRPr lang="en-US" altLang="zh-CN" dirty="0" smtClean="0"/>
          </a:p>
          <a:p>
            <a:r>
              <a:rPr lang="zh-CN" altLang="en-US" dirty="0" smtClean="0"/>
              <a:t>但删除可以删除上层结点中的关键字，并引起合并</a:t>
            </a:r>
            <a:endParaRPr lang="en-US" altLang="zh-CN" dirty="0" smtClean="0"/>
          </a:p>
          <a:p>
            <a:endParaRPr lang="en-US" altLang="zh-CN" dirty="0" smtClean="0"/>
          </a:p>
          <a:p>
            <a:r>
              <a:rPr lang="en-US" altLang="zh-CN" dirty="0" smtClean="0"/>
              <a:t>B</a:t>
            </a:r>
            <a:r>
              <a:rPr lang="zh-CN" altLang="en-US" dirty="0" smtClean="0"/>
              <a:t>树的突出特点是平衡，这是优于二叉查找树的特点。所以其插入、删除操作必须遵循平衡的原则</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89</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此时有</a:t>
            </a:r>
            <a:r>
              <a:rPr lang="en-US" altLang="zh-CN" dirty="0" smtClean="0"/>
              <a:t>m</a:t>
            </a:r>
            <a:r>
              <a:rPr lang="zh-CN" altLang="en-US" dirty="0" smtClean="0"/>
              <a:t>个关键字，</a:t>
            </a:r>
            <a:r>
              <a:rPr lang="en-US" altLang="zh-CN" dirty="0" smtClean="0"/>
              <a:t>m+1</a:t>
            </a:r>
            <a:r>
              <a:rPr lang="zh-CN" altLang="en-US" dirty="0" smtClean="0"/>
              <a:t>个儿子指针，中间的合并到父节点，</a:t>
            </a:r>
            <a:r>
              <a:rPr lang="en-US" altLang="zh-CN" sz="1200" b="0" dirty="0" smtClean="0"/>
              <a:t>⌈m/2⌉-1</a:t>
            </a:r>
            <a:r>
              <a:rPr lang="zh-CN" altLang="en-US" sz="1200" b="0" dirty="0" smtClean="0"/>
              <a:t>、</a:t>
            </a:r>
            <a:r>
              <a:rPr lang="en-US" altLang="zh-CN" sz="1200" b="0" dirty="0" smtClean="0"/>
              <a:t>m-⌈m/2⌉</a:t>
            </a:r>
            <a:r>
              <a:rPr lang="zh-CN" altLang="en-US" sz="1200" b="0" dirty="0" smtClean="0"/>
              <a:t>个关键字分列左右</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92</a:t>
            </a:fld>
            <a:endParaRPr lang="zh-CN" altLang="en-US"/>
          </a:p>
        </p:txBody>
      </p:sp>
    </p:spTree>
    <p:extLst>
      <p:ext uri="{BB962C8B-B14F-4D97-AF65-F5344CB8AC3E}">
        <p14:creationId xmlns:p14="http://schemas.microsoft.com/office/powerpoint/2010/main" val="1790746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Else</a:t>
            </a:r>
            <a:r>
              <a:rPr lang="zh-CN" altLang="en-US" dirty="0" smtClean="0"/>
              <a:t>中，当根结点分裂后，因为</a:t>
            </a:r>
            <a:r>
              <a:rPr lang="en-US" altLang="zh-CN" dirty="0" smtClean="0"/>
              <a:t>q</a:t>
            </a:r>
            <a:r>
              <a:rPr lang="zh-CN" altLang="en-US" dirty="0" smtClean="0"/>
              <a:t>为</a:t>
            </a:r>
            <a:r>
              <a:rPr lang="en-US" altLang="zh-CN" dirty="0" smtClean="0"/>
              <a:t>NULL</a:t>
            </a:r>
            <a:r>
              <a:rPr lang="zh-CN" altLang="en-US" dirty="0" smtClean="0"/>
              <a:t>导致</a:t>
            </a:r>
            <a:r>
              <a:rPr lang="en-US" altLang="zh-CN" dirty="0" smtClean="0"/>
              <a:t>while</a:t>
            </a:r>
            <a:r>
              <a:rPr lang="zh-CN" altLang="en-US" dirty="0" smtClean="0"/>
              <a:t>循环结束。所以最后的</a:t>
            </a:r>
            <a:r>
              <a:rPr lang="en-US" altLang="zh-CN" dirty="0" smtClean="0"/>
              <a:t>if</a:t>
            </a:r>
            <a:r>
              <a:rPr lang="zh-CN" altLang="en-US" dirty="0" smtClean="0"/>
              <a:t>语句处理这种情况</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99</a:t>
            </a:fld>
            <a:endParaRPr lang="zh-CN" altLang="en-US"/>
          </a:p>
        </p:txBody>
      </p:sp>
    </p:spTree>
    <p:extLst>
      <p:ext uri="{BB962C8B-B14F-4D97-AF65-F5344CB8AC3E}">
        <p14:creationId xmlns:p14="http://schemas.microsoft.com/office/powerpoint/2010/main" val="1032573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rPr>
              <a:t>在</a:t>
            </a:r>
            <a:r>
              <a:rPr lang="zh-CN" altLang="zh-CN" sz="1200" dirty="0" smtClean="0">
                <a:solidFill>
                  <a:srgbClr val="FF0000"/>
                </a:solidFill>
              </a:rPr>
              <a:t>非</a:t>
            </a:r>
            <a:r>
              <a:rPr lang="zh-CN" altLang="en-US" sz="1200" dirty="0" smtClean="0">
                <a:solidFill>
                  <a:srgbClr val="FF0000"/>
                </a:solidFill>
              </a:rPr>
              <a:t>底层</a:t>
            </a:r>
            <a:r>
              <a:rPr lang="zh-CN" altLang="zh-CN" sz="1200" dirty="0" smtClean="0">
                <a:solidFill>
                  <a:srgbClr val="FF0000"/>
                </a:solidFill>
              </a:rPr>
              <a:t>结点</a:t>
            </a:r>
            <a:r>
              <a:rPr lang="zh-CN" altLang="zh-CN" sz="1200" b="0" dirty="0" smtClean="0">
                <a:solidFill>
                  <a:srgbClr val="FF0000"/>
                </a:solidFill>
              </a:rPr>
              <a:t>中</a:t>
            </a:r>
            <a:r>
              <a:rPr lang="zh-CN" altLang="en-US" sz="1200" b="0" dirty="0" smtClean="0">
                <a:solidFill>
                  <a:srgbClr val="FF0000"/>
                </a:solidFill>
              </a:rPr>
              <a:t>删除关键字，即使关键字数</a:t>
            </a:r>
            <a:r>
              <a:rPr lang="zh-CN" altLang="en-US" sz="1200" dirty="0" smtClean="0">
                <a:solidFill>
                  <a:srgbClr val="FF0000"/>
                </a:solidFill>
              </a:rPr>
              <a:t>大于等于</a:t>
            </a:r>
            <a:r>
              <a:rPr lang="en-US" altLang="zh-CN" sz="1200" dirty="0" smtClean="0">
                <a:solidFill>
                  <a:srgbClr val="FF0000"/>
                </a:solidFill>
              </a:rPr>
              <a:t>⌈m/2⌉</a:t>
            </a:r>
            <a:r>
              <a:rPr lang="zh-CN" altLang="en-US" sz="1200" dirty="0" smtClean="0">
                <a:solidFill>
                  <a:srgbClr val="FF0000"/>
                </a:solidFill>
              </a:rPr>
              <a:t>，也</a:t>
            </a:r>
            <a:r>
              <a:rPr lang="zh-CN" altLang="en-US" sz="1200" b="0" dirty="0" smtClean="0">
                <a:solidFill>
                  <a:srgbClr val="FF0000"/>
                </a:solidFill>
              </a:rPr>
              <a:t>不能直接删除</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100</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zh-CN" b="0" dirty="0" smtClean="0"/>
              <a:t>被删除关键字所在结点中的</a:t>
            </a:r>
            <a:r>
              <a:rPr lang="zh-CN" altLang="zh-CN" dirty="0" smtClean="0">
                <a:solidFill>
                  <a:srgbClr val="FF0000"/>
                </a:solidFill>
              </a:rPr>
              <a:t>关键字数目等于</a:t>
            </a:r>
            <a:r>
              <a:rPr lang="en-US" altLang="zh-CN" dirty="0" smtClean="0">
                <a:solidFill>
                  <a:srgbClr val="FF0000"/>
                </a:solidFill>
              </a:rPr>
              <a:t>⌈m/2⌉-1</a:t>
            </a:r>
            <a:r>
              <a:rPr lang="zh-CN" altLang="zh-CN" b="0" dirty="0" smtClean="0"/>
              <a:t>，</a:t>
            </a:r>
            <a:r>
              <a:rPr lang="zh-CN" altLang="en-US" b="0" dirty="0" smtClean="0"/>
              <a:t>则删除后为</a:t>
            </a:r>
            <a:r>
              <a:rPr lang="en-US" altLang="zh-CN" dirty="0" smtClean="0">
                <a:solidFill>
                  <a:srgbClr val="FF0000"/>
                </a:solidFill>
              </a:rPr>
              <a:t>⌈m/2⌉-2</a:t>
            </a:r>
            <a:r>
              <a:rPr lang="zh-CN" altLang="zh-CN" b="0" dirty="0" smtClean="0"/>
              <a:t>，</a:t>
            </a:r>
            <a:r>
              <a:rPr lang="zh-CN" altLang="en-US" b="0" dirty="0" smtClean="0"/>
              <a:t>不符合要求，该结点不能独立存在。</a:t>
            </a:r>
            <a:endParaRPr lang="en-US" altLang="zh-CN" b="0" dirty="0" smtClean="0"/>
          </a:p>
          <a:p>
            <a:pPr algn="l"/>
            <a:r>
              <a:rPr lang="zh-CN" altLang="zh-CN" dirty="0" smtClean="0">
                <a:solidFill>
                  <a:srgbClr val="FF0000"/>
                </a:solidFill>
              </a:rPr>
              <a:t>右兄弟结点中的关键字数目大于</a:t>
            </a:r>
            <a:r>
              <a:rPr lang="en-US" altLang="zh-CN" dirty="0" smtClean="0">
                <a:solidFill>
                  <a:srgbClr val="FF0000"/>
                </a:solidFill>
              </a:rPr>
              <a:t>⌈m/2⌉-1</a:t>
            </a:r>
            <a:r>
              <a:rPr lang="zh-CN" altLang="en-US" b="0" dirty="0" smtClean="0">
                <a:solidFill>
                  <a:schemeClr val="tx1"/>
                </a:solidFill>
              </a:rPr>
              <a:t>。</a:t>
            </a:r>
            <a:r>
              <a:rPr lang="zh-CN" altLang="zh-CN" b="0" dirty="0" smtClean="0"/>
              <a:t>被删除结点</a:t>
            </a:r>
            <a:r>
              <a:rPr lang="zh-CN" altLang="en-US" b="0" dirty="0" smtClean="0"/>
              <a:t>不能与其直接合并，因为父结点的关键字不小于合并结点的所有关键字。只能上去一个关键字，下来一个关键字，然后合并。</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102</a:t>
            </a:fld>
            <a:endParaRPr lang="zh-CN" altLang="en-US"/>
          </a:p>
        </p:txBody>
      </p:sp>
    </p:spTree>
    <p:extLst>
      <p:ext uri="{BB962C8B-B14F-4D97-AF65-F5344CB8AC3E}">
        <p14:creationId xmlns:p14="http://schemas.microsoft.com/office/powerpoint/2010/main" val="1195545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b="0" dirty="0" smtClean="0"/>
              <a:t>右兄弟</a:t>
            </a:r>
            <a:r>
              <a:rPr lang="zh-CN" altLang="zh-CN" dirty="0" smtClean="0">
                <a:solidFill>
                  <a:srgbClr val="FF0000"/>
                </a:solidFill>
              </a:rPr>
              <a:t>关键字数目均等于</a:t>
            </a:r>
            <a:r>
              <a:rPr lang="en-US" altLang="zh-CN" dirty="0" smtClean="0">
                <a:solidFill>
                  <a:srgbClr val="FF0000"/>
                </a:solidFill>
              </a:rPr>
              <a:t>⌈m/2⌉-1</a:t>
            </a:r>
            <a:r>
              <a:rPr lang="zh-CN" altLang="en-US" dirty="0" smtClean="0">
                <a:solidFill>
                  <a:srgbClr val="FF0000"/>
                </a:solidFill>
              </a:rPr>
              <a:t>，则不用上去，而是父结点的一个关键字下来，然后兄弟结点合并。</a:t>
            </a:r>
            <a:endParaRPr lang="en-US" altLang="zh-CN" dirty="0" smtClean="0">
              <a:solidFill>
                <a:srgbClr val="FF0000"/>
              </a:solidFill>
            </a:endParaRPr>
          </a:p>
          <a:p>
            <a:r>
              <a:rPr lang="zh-CN" altLang="en-US" dirty="0" smtClean="0">
                <a:solidFill>
                  <a:srgbClr val="FF0000"/>
                </a:solidFill>
              </a:rPr>
              <a:t>这种情况父结点关键字少了一个，可能导致连锁反应。</a:t>
            </a:r>
            <a:endParaRPr lang="en-US" altLang="zh-CN" dirty="0" smtClean="0">
              <a:solidFill>
                <a:srgbClr val="FF0000"/>
              </a:solidFill>
            </a:endParaRPr>
          </a:p>
          <a:p>
            <a:r>
              <a:rPr lang="zh-CN" altLang="en-US" dirty="0" smtClean="0">
                <a:solidFill>
                  <a:srgbClr val="FF0000"/>
                </a:solidFill>
              </a:rPr>
              <a:t>算法比较复杂，不考虑了。</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103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根据本章提纲，要研究线性表、树的查找。为了方便查找，线性表、树可以分别借助于散列、索引</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a:t>
            </a:r>
            <a:r>
              <a:rPr lang="en-US" altLang="zh-CN" dirty="0" smtClean="0"/>
              <a:t>24</a:t>
            </a:r>
            <a:r>
              <a:rPr lang="zh-CN" altLang="en-US" dirty="0" smtClean="0"/>
              <a:t>合并后树不平衡，因而需要合并根，此时相当于删除</a:t>
            </a:r>
            <a:r>
              <a:rPr lang="en-US" altLang="zh-CN" dirty="0" smtClean="0"/>
              <a:t>24</a:t>
            </a:r>
            <a:r>
              <a:rPr lang="zh-CN" altLang="en-US" dirty="0" smtClean="0"/>
              <a:t>，因而</a:t>
            </a:r>
            <a:r>
              <a:rPr lang="en-US" altLang="zh-CN" dirty="0" smtClean="0"/>
              <a:t>45</a:t>
            </a:r>
            <a:r>
              <a:rPr lang="zh-CN" altLang="en-US" dirty="0" smtClean="0"/>
              <a:t>、</a:t>
            </a:r>
            <a:r>
              <a:rPr lang="en-US" altLang="zh-CN" dirty="0" smtClean="0"/>
              <a:t>90</a:t>
            </a:r>
            <a:r>
              <a:rPr lang="zh-CN" altLang="en-US" dirty="0" smtClean="0"/>
              <a:t>合并</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104</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红字部分是与</a:t>
            </a:r>
            <a:r>
              <a:rPr lang="en-US" altLang="zh-CN" dirty="0" smtClean="0"/>
              <a:t>B</a:t>
            </a:r>
            <a:r>
              <a:rPr lang="zh-CN" altLang="en-US" dirty="0" smtClean="0"/>
              <a:t>树的区别</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105</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106</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存储结构有哪些？</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109</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110</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111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四个重点：</a:t>
            </a:r>
            <a:r>
              <a:rPr lang="en-US" altLang="zh-CN" dirty="0" smtClean="0"/>
              <a:t>1</a:t>
            </a:r>
            <a:r>
              <a:rPr lang="zh-CN" altLang="en-US" dirty="0" smtClean="0"/>
              <a:t>、静态线性表查找算法；为了加快查找，可用：</a:t>
            </a:r>
            <a:r>
              <a:rPr lang="en-US" altLang="zh-CN" dirty="0" smtClean="0"/>
              <a:t>2</a:t>
            </a:r>
            <a:r>
              <a:rPr lang="zh-CN" altLang="en-US" dirty="0" smtClean="0"/>
              <a:t>、</a:t>
            </a:r>
            <a:r>
              <a:rPr lang="en-US" altLang="zh-CN" dirty="0" smtClean="0"/>
              <a:t>BST</a:t>
            </a:r>
            <a:r>
              <a:rPr lang="zh-CN" altLang="en-US" dirty="0" smtClean="0"/>
              <a:t>；</a:t>
            </a:r>
            <a:r>
              <a:rPr lang="en-US" altLang="zh-CN" dirty="0" smtClean="0"/>
              <a:t>3</a:t>
            </a:r>
            <a:r>
              <a:rPr lang="zh-CN" altLang="en-US" dirty="0" smtClean="0"/>
              <a:t>、散列表；</a:t>
            </a:r>
            <a:r>
              <a:rPr lang="en-US" altLang="zh-CN" dirty="0" smtClean="0"/>
              <a:t>4</a:t>
            </a:r>
            <a:r>
              <a:rPr lang="zh-CN" altLang="en-US" dirty="0" smtClean="0"/>
              <a:t>、索引</a:t>
            </a:r>
            <a:endParaRPr lang="en-US" altLang="zh-CN" dirty="0" smtClean="0"/>
          </a:p>
          <a:p>
            <a:r>
              <a:rPr lang="zh-CN" altLang="en-US" smtClean="0"/>
              <a:t>先考虑用表、树的基本查找；再考虑通过散列、索引等技术提高查找效率</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pPr/>
              <a:t>16</a:t>
            </a:fld>
            <a:endParaRPr lang="zh-CN" altLang="en-US"/>
          </a:p>
        </p:txBody>
      </p:sp>
    </p:spTree>
    <p:extLst>
      <p:ext uri="{BB962C8B-B14F-4D97-AF65-F5344CB8AC3E}">
        <p14:creationId xmlns:p14="http://schemas.microsoft.com/office/powerpoint/2010/main" val="764408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5" name="圆角矩形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圆角矩形 9"/>
          <p:cNvSpPr/>
          <p:nvPr/>
        </p:nvSpPr>
        <p:spPr>
          <a:xfrm>
            <a:off x="418596" y="464056"/>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5" name="标题 4"/>
          <p:cNvSpPr>
            <a:spLocks noGrp="1"/>
          </p:cNvSpPr>
          <p:nvPr>
            <p:ph type="ctrTitle"/>
          </p:nvPr>
        </p:nvSpPr>
        <p:spPr>
          <a:xfrm>
            <a:off x="722376" y="1772816"/>
            <a:ext cx="7772400" cy="1828800"/>
          </a:xfrm>
        </p:spPr>
        <p:txBody>
          <a:bodyPr lIns="45720" rIns="45720" bIns="45720"/>
          <a:lstStyle>
            <a:lvl1pPr algn="ct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zh-CN" altLang="en-US" dirty="0"/>
              <a:t>单击此处编辑母版标题样式</a:t>
            </a:r>
            <a:endParaRPr kumimoji="0" lang="en-US" dirty="0"/>
          </a:p>
        </p:txBody>
      </p:sp>
      <p:sp>
        <p:nvSpPr>
          <p:cNvPr id="20" name="副标题 19"/>
          <p:cNvSpPr>
            <a:spLocks noGrp="1"/>
          </p:cNvSpPr>
          <p:nvPr>
            <p:ph type="subTitle" idx="1"/>
          </p:nvPr>
        </p:nvSpPr>
        <p:spPr>
          <a:xfrm>
            <a:off x="722376" y="388275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endParaRPr kumimoji="0" lang="en-US" dirty="0"/>
          </a:p>
        </p:txBody>
      </p:sp>
    </p:spTree>
    <p:extLst>
      <p:ext uri="{BB962C8B-B14F-4D97-AF65-F5344CB8AC3E}">
        <p14:creationId xmlns:p14="http://schemas.microsoft.com/office/powerpoint/2010/main" val="2456412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9175825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3495842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812929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pPr/>
              <a:t>‹#›</a:t>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96E4F326-64BA-411B-A3E2-178695AB5E51}" type="datetime1">
              <a:rPr lang="zh-CN" altLang="en-US" smtClean="0">
                <a:solidFill>
                  <a:srgbClr val="FFFFFF"/>
                </a:solidFill>
                <a:latin typeface="黑体" panose="02010609060101010101" pitchFamily="49" charset="-122"/>
                <a:ea typeface="黑体" panose="02010609060101010101" pitchFamily="49" charset="-122"/>
              </a:rPr>
              <a:pPr/>
              <a:t>2021/11/15</a:t>
            </a:fld>
            <a:endParaRPr lang="zh-CN" altLang="en-US" dirty="0">
              <a:solidFill>
                <a:srgbClr val="FFFF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29599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4" name="Date Placeholder 3"/>
          <p:cNvSpPr>
            <a:spLocks noGrp="1"/>
          </p:cNvSpPr>
          <p:nvPr>
            <p:ph type="dt" sz="half" idx="10"/>
          </p:nvPr>
        </p:nvSpPr>
        <p:spPr/>
        <p:txBody>
          <a:bodyPr/>
          <a:lstStyle/>
          <a:p>
            <a:fld id="{96FF9C47-783F-4BA3-8F44-C651CC1C7843}"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6973313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4707554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pPr/>
              <a:t>2021/11/15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0734880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pPr/>
              <a:t>2021/11/15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709302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pPr/>
              <a:t>2021/11/15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4893788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5" name="Date Placeholder 4"/>
          <p:cNvSpPr>
            <a:spLocks noGrp="1"/>
          </p:cNvSpPr>
          <p:nvPr>
            <p:ph type="dt" sz="half" idx="10"/>
          </p:nvPr>
        </p:nvSpPr>
        <p:spPr/>
        <p:txBody>
          <a:bodyPr/>
          <a:lstStyle/>
          <a:p>
            <a:fld id="{998D44D8-17C8-4EF3-AEA6-26CE6DA18EE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pPr/>
              <a:t>‹#›</a:t>
            </a:fld>
            <a:endParaRPr lang="zh-CN" altLang="en-US">
              <a:solidFill>
                <a:srgbClr val="434342"/>
              </a:solidFill>
            </a:endParaRPr>
          </a:p>
        </p:txBody>
      </p:sp>
    </p:spTree>
    <p:extLst>
      <p:ext uri="{BB962C8B-B14F-4D97-AF65-F5344CB8AC3E}">
        <p14:creationId xmlns:p14="http://schemas.microsoft.com/office/powerpoint/2010/main" val="15257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chemeClr val="bg1"/>
                </a:solidFill>
              </a:rPr>
              <a:t>西安交通大学计算机科学与技术系</a:t>
            </a:r>
            <a:endParaRPr lang="zh-CN" altLang="en-US" dirty="0">
              <a:solidFill>
                <a:schemeClr val="bg1"/>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chemeClr val="bg1"/>
                </a:solidFill>
              </a:rPr>
              <a:pPr/>
              <a:t>‹#›</a:t>
            </a:fld>
            <a:endParaRPr lang="zh-CN" altLang="en-US" dirty="0">
              <a:solidFill>
                <a:schemeClr val="bg1"/>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96E4F326-64BA-411B-A3E2-178695AB5E51}" type="datetime1">
              <a:rPr lang="zh-CN" altLang="en-US" smtClean="0">
                <a:solidFill>
                  <a:schemeClr val="bg1"/>
                </a:solidFill>
                <a:latin typeface="黑体" panose="02010609060101010101" pitchFamily="49" charset="-122"/>
                <a:ea typeface="黑体" panose="02010609060101010101" pitchFamily="49" charset="-122"/>
              </a:rPr>
              <a:pPr/>
              <a:t>2021/11/15</a:t>
            </a:fld>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B116A5A-BD99-4717-BAC1-7A32521A6EAD}"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7471560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2943508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459382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4" name="Date Placeholder 3"/>
          <p:cNvSpPr>
            <a:spLocks noGrp="1"/>
          </p:cNvSpPr>
          <p:nvPr>
            <p:ph type="dt" sz="half" idx="10"/>
          </p:nvPr>
        </p:nvSpPr>
        <p:spPr/>
        <p:txBody>
          <a:bodyPr/>
          <a:lstStyle/>
          <a:p>
            <a:fld id="{96FF9C47-783F-4BA3-8F44-C651CC1C7843}"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pPr/>
              <a:t>2021/11/15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pPr/>
              <a:t>2021/11/15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pPr/>
              <a:t>2021/11/15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5" name="Date Placeholder 4"/>
          <p:cNvSpPr>
            <a:spLocks noGrp="1"/>
          </p:cNvSpPr>
          <p:nvPr>
            <p:ph type="dt" sz="half" idx="10"/>
          </p:nvPr>
        </p:nvSpPr>
        <p:spPr/>
        <p:txBody>
          <a:bodyPr/>
          <a:lstStyle/>
          <a:p>
            <a:fld id="{998D44D8-17C8-4EF3-AEA6-26CE6DA18EE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B116A5A-BD99-4717-BAC1-7A32521A6EAD}"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2576" y="289208"/>
            <a:ext cx="8183880" cy="763528"/>
          </a:xfrm>
        </p:spPr>
        <p:txBody>
          <a:bodyPr/>
          <a:lstStyle/>
          <a:p>
            <a:r>
              <a:rPr kumimoji="0" lang="zh-CN" altLang="en-US" dirty="0"/>
              <a:t>单击此处编辑母版标题样式</a:t>
            </a:r>
            <a:endParaRPr kumimoji="0" lang="en-US" dirty="0"/>
          </a:p>
        </p:txBody>
      </p:sp>
      <p:sp>
        <p:nvSpPr>
          <p:cNvPr id="3" name="内容占位符 2"/>
          <p:cNvSpPr>
            <a:spLocks noGrp="1"/>
          </p:cNvSpPr>
          <p:nvPr>
            <p:ph idx="1"/>
          </p:nvPr>
        </p:nvSpPr>
        <p:spPr>
          <a:xfrm>
            <a:off x="502920" y="1196752"/>
            <a:ext cx="8183880" cy="4608512"/>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3776328" y="6111875"/>
            <a:ext cx="2286000" cy="365125"/>
          </a:xfrm>
          <a:prstGeom prst="rect">
            <a:avLst/>
          </a:prstGeom>
        </p:spPr>
        <p:txBody>
          <a:bodyPr/>
          <a:lstStyle/>
          <a:p>
            <a:fld id="{21613795-4F12-482E-8501-B1D52128F7E1}" type="datetimeFigureOut">
              <a:rPr lang="zh-CN" altLang="en-US" smtClean="0">
                <a:solidFill>
                  <a:srgbClr val="E3DED1">
                    <a:shade val="50000"/>
                  </a:srgbClr>
                </a:solidFill>
              </a:rPr>
              <a:pPr/>
              <a:t>2021/11/15</a:t>
            </a:fld>
            <a:endParaRPr lang="zh-CN" altLang="en-US">
              <a:solidFill>
                <a:srgbClr val="E3DED1">
                  <a:shade val="50000"/>
                </a:srgbClr>
              </a:solidFill>
            </a:endParaRPr>
          </a:p>
        </p:txBody>
      </p:sp>
      <p:sp>
        <p:nvSpPr>
          <p:cNvPr id="5" name="页脚占位符 4"/>
          <p:cNvSpPr>
            <a:spLocks noGrp="1"/>
          </p:cNvSpPr>
          <p:nvPr>
            <p:ph type="ftr" sz="quarter" idx="11"/>
          </p:nvPr>
        </p:nvSpPr>
        <p:spPr>
          <a:xfrm>
            <a:off x="6062328" y="6111875"/>
            <a:ext cx="2286000" cy="365125"/>
          </a:xfrm>
          <a:prstGeom prst="rect">
            <a:avLst/>
          </a:prstGeom>
        </p:spPr>
        <p:txBody>
          <a:bodyPr/>
          <a:lstStyle/>
          <a:p>
            <a:endParaRPr lang="zh-CN" altLang="en-US">
              <a:solidFill>
                <a:srgbClr val="E3DED1">
                  <a:shade val="50000"/>
                </a:srgbClr>
              </a:solidFill>
            </a:endParaRPr>
          </a:p>
        </p:txBody>
      </p:sp>
      <p:sp>
        <p:nvSpPr>
          <p:cNvPr id="6" name="灯片编号占位符 5"/>
          <p:cNvSpPr>
            <a:spLocks noGrp="1"/>
          </p:cNvSpPr>
          <p:nvPr>
            <p:ph type="sldNum" sz="quarter" idx="12"/>
          </p:nvPr>
        </p:nvSpPr>
        <p:spPr>
          <a:xfrm>
            <a:off x="8348328" y="6111875"/>
            <a:ext cx="457200" cy="365125"/>
          </a:xfrm>
          <a:prstGeom prst="rect">
            <a:avLst/>
          </a:prstGeom>
        </p:spPr>
        <p:txBody>
          <a:bodyPr/>
          <a:lstStyle/>
          <a:p>
            <a:fld id="{68F6AC35-BEFA-4BA4-9DA5-DD7229BE65A1}" type="slidenum">
              <a:rPr lang="zh-CN" altLang="en-US" smtClean="0">
                <a:solidFill>
                  <a:srgbClr val="E3DED1">
                    <a:shade val="50000"/>
                  </a:srgbClr>
                </a:solidFill>
              </a:rPr>
              <a:pPr/>
              <a:t>‹#›</a:t>
            </a:fld>
            <a:endParaRPr lang="zh-CN" altLang="en-US">
              <a:solidFill>
                <a:srgbClr val="E3DED1">
                  <a:shade val="50000"/>
                </a:srgbClr>
              </a:solidFill>
            </a:endParaRPr>
          </a:p>
        </p:txBody>
      </p:sp>
    </p:spTree>
    <p:extLst>
      <p:ext uri="{BB962C8B-B14F-4D97-AF65-F5344CB8AC3E}">
        <p14:creationId xmlns:p14="http://schemas.microsoft.com/office/powerpoint/2010/main" val="2285088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chemeClr val="bg1"/>
                </a:solidFill>
              </a:rPr>
              <a:t>西安交通大学计算机科学与技术系</a:t>
            </a:r>
            <a:endParaRPr lang="zh-CN" altLang="en-US" dirty="0">
              <a:solidFill>
                <a:schemeClr val="bg1"/>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chemeClr val="bg1"/>
                </a:solidFill>
              </a:rPr>
              <a:pPr/>
              <a:t>‹#›</a:t>
            </a:fld>
            <a:endParaRPr lang="zh-CN" altLang="en-US" dirty="0">
              <a:solidFill>
                <a:schemeClr val="bg1"/>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96E4F326-64BA-411B-A3E2-178695AB5E51}" type="datetime1">
              <a:rPr lang="zh-CN" altLang="en-US" smtClean="0">
                <a:solidFill>
                  <a:schemeClr val="bg1"/>
                </a:solidFill>
                <a:latin typeface="黑体" panose="02010609060101010101" pitchFamily="49" charset="-122"/>
                <a:ea typeface="黑体" panose="02010609060101010101" pitchFamily="49" charset="-122"/>
              </a:rPr>
              <a:pPr/>
              <a:t>2021/11/15</a:t>
            </a:fld>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4" name="Date Placeholder 3"/>
          <p:cNvSpPr>
            <a:spLocks noGrp="1"/>
          </p:cNvSpPr>
          <p:nvPr>
            <p:ph type="dt" sz="half" idx="10"/>
          </p:nvPr>
        </p:nvSpPr>
        <p:spPr/>
        <p:txBody>
          <a:bodyPr/>
          <a:lstStyle/>
          <a:p>
            <a:fld id="{96FF9C47-783F-4BA3-8F44-C651CC1C7843}"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pPr/>
              <a:t>2021/11/15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pPr/>
              <a:t>2021/11/15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pPr/>
              <a:t>2021/11/15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5" name="Date Placeholder 4"/>
          <p:cNvSpPr>
            <a:spLocks noGrp="1"/>
          </p:cNvSpPr>
          <p:nvPr>
            <p:ph type="dt" sz="half" idx="10"/>
          </p:nvPr>
        </p:nvSpPr>
        <p:spPr/>
        <p:txBody>
          <a:bodyPr/>
          <a:lstStyle/>
          <a:p>
            <a:fld id="{998D44D8-17C8-4EF3-AEA6-26CE6DA18EE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pPr/>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B116A5A-BD99-4717-BAC1-7A32521A6EAD}"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4" name="圆角矩形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圆角矩形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a:xfrm>
            <a:off x="3776328" y="6111875"/>
            <a:ext cx="2286000" cy="365125"/>
          </a:xfrm>
          <a:prstGeom prst="rect">
            <a:avLst/>
          </a:prstGeom>
        </p:spPr>
        <p:txBody>
          <a:bodyPr/>
          <a:lstStyle/>
          <a:p>
            <a:fld id="{21613795-4F12-482E-8501-B1D52128F7E1}" type="datetimeFigureOut">
              <a:rPr lang="zh-CN" altLang="en-US" smtClean="0">
                <a:solidFill>
                  <a:srgbClr val="E3DED1">
                    <a:shade val="50000"/>
                  </a:srgbClr>
                </a:solidFill>
              </a:rPr>
              <a:pPr/>
              <a:t>2021/11/15</a:t>
            </a:fld>
            <a:endParaRPr lang="zh-CN" altLang="en-US">
              <a:solidFill>
                <a:srgbClr val="E3DED1">
                  <a:shade val="50000"/>
                </a:srgbClr>
              </a:solidFill>
            </a:endParaRPr>
          </a:p>
        </p:txBody>
      </p:sp>
      <p:sp>
        <p:nvSpPr>
          <p:cNvPr id="5" name="页脚占位符 4"/>
          <p:cNvSpPr>
            <a:spLocks noGrp="1"/>
          </p:cNvSpPr>
          <p:nvPr>
            <p:ph type="ftr" sz="quarter" idx="11"/>
          </p:nvPr>
        </p:nvSpPr>
        <p:spPr>
          <a:xfrm>
            <a:off x="6062328" y="6111875"/>
            <a:ext cx="2286000" cy="365125"/>
          </a:xfrm>
          <a:prstGeom prst="rect">
            <a:avLst/>
          </a:prstGeom>
        </p:spPr>
        <p:txBody>
          <a:bodyPr/>
          <a:lstStyle/>
          <a:p>
            <a:endParaRPr lang="zh-CN" altLang="en-US">
              <a:solidFill>
                <a:srgbClr val="E3DED1">
                  <a:shade val="50000"/>
                </a:srgbClr>
              </a:solidFill>
            </a:endParaRPr>
          </a:p>
        </p:txBody>
      </p:sp>
      <p:sp>
        <p:nvSpPr>
          <p:cNvPr id="6" name="灯片编号占位符 5"/>
          <p:cNvSpPr>
            <a:spLocks noGrp="1"/>
          </p:cNvSpPr>
          <p:nvPr>
            <p:ph type="sldNum" sz="quarter" idx="12"/>
          </p:nvPr>
        </p:nvSpPr>
        <p:spPr>
          <a:xfrm>
            <a:off x="8348328" y="6111875"/>
            <a:ext cx="457200" cy="365125"/>
          </a:xfrm>
          <a:prstGeom prst="rect">
            <a:avLst/>
          </a:prstGeom>
        </p:spPr>
        <p:txBody>
          <a:bodyPr/>
          <a:lstStyle/>
          <a:p>
            <a:fld id="{68F6AC35-BEFA-4BA4-9DA5-DD7229BE65A1}" type="slidenum">
              <a:rPr lang="zh-CN" altLang="en-US" smtClean="0">
                <a:solidFill>
                  <a:srgbClr val="E3DED1">
                    <a:shade val="50000"/>
                  </a:srgbClr>
                </a:solidFill>
              </a:rPr>
              <a:pPr/>
              <a:t>‹#›</a:t>
            </a:fld>
            <a:endParaRPr lang="zh-CN" altLang="en-US">
              <a:solidFill>
                <a:srgbClr val="E3DED1">
                  <a:shade val="50000"/>
                </a:srgbClr>
              </a:solidFill>
            </a:endParaRPr>
          </a:p>
        </p:txBody>
      </p:sp>
    </p:spTree>
    <p:extLst>
      <p:ext uri="{BB962C8B-B14F-4D97-AF65-F5344CB8AC3E}">
        <p14:creationId xmlns:p14="http://schemas.microsoft.com/office/powerpoint/2010/main" val="1221764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6975675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pPr/>
              <a:t>‹#›</a:t>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96E4F326-64BA-411B-A3E2-178695AB5E51}" type="datetime1">
              <a:rPr lang="zh-CN" altLang="en-US" smtClean="0">
                <a:solidFill>
                  <a:srgbClr val="FFFFFF"/>
                </a:solidFill>
                <a:latin typeface="黑体" panose="02010609060101010101" pitchFamily="49" charset="-122"/>
                <a:ea typeface="黑体" panose="02010609060101010101" pitchFamily="49" charset="-122"/>
              </a:rPr>
              <a:pPr/>
              <a:t>2021/11/15</a:t>
            </a:fld>
            <a:endParaRPr lang="zh-CN" altLang="en-US" dirty="0">
              <a:solidFill>
                <a:srgbClr val="FFFF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44854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4" name="Date Placeholder 3"/>
          <p:cNvSpPr>
            <a:spLocks noGrp="1"/>
          </p:cNvSpPr>
          <p:nvPr>
            <p:ph type="dt" sz="half" idx="10"/>
          </p:nvPr>
        </p:nvSpPr>
        <p:spPr/>
        <p:txBody>
          <a:bodyPr/>
          <a:lstStyle/>
          <a:p>
            <a:fld id="{96FF9C47-783F-4BA3-8F44-C651CC1C7843}"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1905203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2153321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pPr/>
              <a:t>2021/11/15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933972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pPr/>
              <a:t>2021/11/15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6042142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pPr/>
              <a:t>2021/11/15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249647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5" name="Date Placeholder 4"/>
          <p:cNvSpPr>
            <a:spLocks noGrp="1"/>
          </p:cNvSpPr>
          <p:nvPr>
            <p:ph type="dt" sz="half" idx="10"/>
          </p:nvPr>
        </p:nvSpPr>
        <p:spPr/>
        <p:txBody>
          <a:bodyPr/>
          <a:lstStyle/>
          <a:p>
            <a:fld id="{998D44D8-17C8-4EF3-AEA6-26CE6DA18EE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pPr/>
              <a:t>‹#›</a:t>
            </a:fld>
            <a:endParaRPr lang="zh-CN" altLang="en-US">
              <a:solidFill>
                <a:srgbClr val="434342"/>
              </a:solidFill>
            </a:endParaRPr>
          </a:p>
        </p:txBody>
      </p:sp>
    </p:spTree>
    <p:extLst>
      <p:ext uri="{BB962C8B-B14F-4D97-AF65-F5344CB8AC3E}">
        <p14:creationId xmlns:p14="http://schemas.microsoft.com/office/powerpoint/2010/main" val="3524603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7" name="圆角矩形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日期占位符 1"/>
          <p:cNvSpPr>
            <a:spLocks noGrp="1"/>
          </p:cNvSpPr>
          <p:nvPr>
            <p:ph type="dt" sz="half" idx="10"/>
          </p:nvPr>
        </p:nvSpPr>
        <p:spPr>
          <a:xfrm>
            <a:off x="3776328" y="6111875"/>
            <a:ext cx="2286000" cy="365125"/>
          </a:xfrm>
          <a:prstGeom prst="rect">
            <a:avLst/>
          </a:prstGeom>
        </p:spPr>
        <p:txBody>
          <a:bodyPr/>
          <a:lstStyle/>
          <a:p>
            <a:fld id="{21613795-4F12-482E-8501-B1D52128F7E1}" type="datetimeFigureOut">
              <a:rPr lang="zh-CN" altLang="en-US" smtClean="0">
                <a:solidFill>
                  <a:srgbClr val="E3DED1">
                    <a:shade val="50000"/>
                  </a:srgbClr>
                </a:solidFill>
              </a:rPr>
              <a:pPr/>
              <a:t>2021/11/15</a:t>
            </a:fld>
            <a:endParaRPr lang="zh-CN" altLang="en-US">
              <a:solidFill>
                <a:srgbClr val="E3DED1">
                  <a:shade val="50000"/>
                </a:srgbClr>
              </a:solidFill>
            </a:endParaRPr>
          </a:p>
        </p:txBody>
      </p:sp>
      <p:sp>
        <p:nvSpPr>
          <p:cNvPr id="3" name="页脚占位符 2"/>
          <p:cNvSpPr>
            <a:spLocks noGrp="1"/>
          </p:cNvSpPr>
          <p:nvPr>
            <p:ph type="ftr" sz="quarter" idx="11"/>
          </p:nvPr>
        </p:nvSpPr>
        <p:spPr>
          <a:xfrm>
            <a:off x="6062328" y="6111875"/>
            <a:ext cx="2286000" cy="365125"/>
          </a:xfrm>
          <a:prstGeom prst="rect">
            <a:avLst/>
          </a:prstGeom>
        </p:spPr>
        <p:txBody>
          <a:bodyPr/>
          <a:lstStyle/>
          <a:p>
            <a:endParaRPr lang="zh-CN" altLang="en-US">
              <a:solidFill>
                <a:srgbClr val="E3DED1">
                  <a:shade val="50000"/>
                </a:srgbClr>
              </a:solidFill>
            </a:endParaRPr>
          </a:p>
        </p:txBody>
      </p:sp>
      <p:sp>
        <p:nvSpPr>
          <p:cNvPr id="4" name="灯片编号占位符 3"/>
          <p:cNvSpPr>
            <a:spLocks noGrp="1"/>
          </p:cNvSpPr>
          <p:nvPr>
            <p:ph type="sldNum" sz="quarter" idx="12"/>
          </p:nvPr>
        </p:nvSpPr>
        <p:spPr>
          <a:xfrm>
            <a:off x="8348328" y="6111875"/>
            <a:ext cx="457200" cy="365125"/>
          </a:xfrm>
          <a:prstGeom prst="rect">
            <a:avLst/>
          </a:prstGeom>
        </p:spPr>
        <p:txBody>
          <a:bodyPr/>
          <a:lstStyle/>
          <a:p>
            <a:fld id="{68F6AC35-BEFA-4BA4-9DA5-DD7229BE65A1}" type="slidenum">
              <a:rPr lang="zh-CN" altLang="en-US" smtClean="0">
                <a:solidFill>
                  <a:srgbClr val="E3DED1">
                    <a:shade val="50000"/>
                  </a:srgbClr>
                </a:solidFill>
              </a:rPr>
              <a:pPr/>
              <a:t>‹#›</a:t>
            </a:fld>
            <a:endParaRPr lang="zh-CN" altLang="en-US">
              <a:solidFill>
                <a:srgbClr val="E3DED1">
                  <a:shade val="50000"/>
                </a:srgbClr>
              </a:solidFill>
            </a:endParaRPr>
          </a:p>
        </p:txBody>
      </p:sp>
    </p:spTree>
    <p:extLst>
      <p:ext uri="{BB962C8B-B14F-4D97-AF65-F5344CB8AC3E}">
        <p14:creationId xmlns:p14="http://schemas.microsoft.com/office/powerpoint/2010/main" val="12445574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B116A5A-BD99-4717-BAC1-7A32521A6EAD}"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188204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9737381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4830127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itchFamily="49" charset="0"/>
                <a:cs typeface="Consolas" pitchFamily="49" charset="0"/>
              </a:defRPr>
            </a:lvl1pPr>
          </a:lstStyle>
          <a:p>
            <a:fld id="{A3603EE2-E77C-4A3F-BE76-CC22BE303815}" type="slidenum">
              <a:rPr lang="en-US" altLang="zh-CN" smtClean="0"/>
              <a:pPr/>
              <a:t>‹#›</a:t>
            </a:fld>
            <a:r>
              <a:rPr lang="en-US" altLang="zh-CN" smtClean="0"/>
              <a:t>/51</a:t>
            </a:r>
            <a:endParaRPr lang="en-US" altLang="zh-CN"/>
          </a:p>
        </p:txBody>
      </p:sp>
    </p:spTree>
    <p:extLst>
      <p:ext uri="{BB962C8B-B14F-4D97-AF65-F5344CB8AC3E}">
        <p14:creationId xmlns:p14="http://schemas.microsoft.com/office/powerpoint/2010/main" val="209871469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itchFamily="49" charset="0"/>
                <a:cs typeface="Consolas" pitchFamily="49" charset="0"/>
              </a:defRPr>
            </a:lvl1pPr>
          </a:lstStyle>
          <a:p>
            <a:fld id="{A3603EE2-E77C-4A3F-BE76-CC22BE303815}" type="slidenum">
              <a:rPr lang="en-US" altLang="zh-CN" smtClean="0"/>
              <a:pPr/>
              <a:t>‹#›</a:t>
            </a:fld>
            <a:r>
              <a:rPr lang="en-US" altLang="zh-CN" smtClean="0"/>
              <a:t>/51</a:t>
            </a:r>
            <a:endParaRPr lang="en-US" altLang="zh-CN"/>
          </a:p>
        </p:txBody>
      </p:sp>
    </p:spTree>
    <p:extLst>
      <p:ext uri="{BB962C8B-B14F-4D97-AF65-F5344CB8AC3E}">
        <p14:creationId xmlns:p14="http://schemas.microsoft.com/office/powerpoint/2010/main" val="322420706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itchFamily="49" charset="0"/>
                <a:cs typeface="Consolas" pitchFamily="49" charset="0"/>
              </a:defRPr>
            </a:lvl1pPr>
          </a:lstStyle>
          <a:p>
            <a:fld id="{A3603EE2-E77C-4A3F-BE76-CC22BE303815}" type="slidenum">
              <a:rPr lang="en-US" altLang="zh-CN" smtClean="0"/>
              <a:pPr/>
              <a:t>‹#›</a:t>
            </a:fld>
            <a:r>
              <a:rPr lang="en-US" altLang="zh-CN" smtClean="0"/>
              <a:t>/51</a:t>
            </a:r>
            <a:endParaRPr lang="en-US" altLang="zh-CN"/>
          </a:p>
        </p:txBody>
      </p:sp>
    </p:spTree>
    <p:extLst>
      <p:ext uri="{BB962C8B-B14F-4D97-AF65-F5344CB8AC3E}">
        <p14:creationId xmlns:p14="http://schemas.microsoft.com/office/powerpoint/2010/main" val="198925513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itchFamily="49" charset="0"/>
                <a:cs typeface="Consolas" pitchFamily="49" charset="0"/>
              </a:defRPr>
            </a:lvl1pPr>
          </a:lstStyle>
          <a:p>
            <a:fld id="{A3603EE2-E77C-4A3F-BE76-CC22BE303815}" type="slidenum">
              <a:rPr lang="en-US" altLang="zh-CN" smtClean="0"/>
              <a:pPr/>
              <a:t>‹#›</a:t>
            </a:fld>
            <a:r>
              <a:rPr lang="en-US" altLang="zh-CN" smtClean="0"/>
              <a:t>/51</a:t>
            </a:r>
            <a:endParaRPr lang="en-US" altLang="zh-CN"/>
          </a:p>
        </p:txBody>
      </p:sp>
    </p:spTree>
    <p:extLst>
      <p:ext uri="{BB962C8B-B14F-4D97-AF65-F5344CB8AC3E}">
        <p14:creationId xmlns:p14="http://schemas.microsoft.com/office/powerpoint/2010/main" val="203885763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itchFamily="49" charset="0"/>
                <a:cs typeface="Consolas" pitchFamily="49" charset="0"/>
              </a:defRPr>
            </a:lvl1pPr>
          </a:lstStyle>
          <a:p>
            <a:fld id="{A3603EE2-E77C-4A3F-BE76-CC22BE303815}" type="slidenum">
              <a:rPr lang="en-US" altLang="zh-CN" smtClean="0"/>
              <a:pPr/>
              <a:t>‹#›</a:t>
            </a:fld>
            <a:r>
              <a:rPr lang="en-US" altLang="zh-CN" smtClean="0"/>
              <a:t>/51</a:t>
            </a:r>
            <a:endParaRPr lang="en-US" altLang="zh-CN"/>
          </a:p>
        </p:txBody>
      </p:sp>
    </p:spTree>
    <p:extLst>
      <p:ext uri="{BB962C8B-B14F-4D97-AF65-F5344CB8AC3E}">
        <p14:creationId xmlns:p14="http://schemas.microsoft.com/office/powerpoint/2010/main" val="316821444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8520924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pPr/>
              <a:t>‹#›</a:t>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96E4F326-64BA-411B-A3E2-178695AB5E51}" type="datetime1">
              <a:rPr lang="zh-CN" altLang="en-US" smtClean="0">
                <a:solidFill>
                  <a:srgbClr val="FFFFFF"/>
                </a:solidFill>
                <a:latin typeface="黑体" panose="02010609060101010101" pitchFamily="49" charset="-122"/>
                <a:ea typeface="黑体" panose="02010609060101010101" pitchFamily="49" charset="-122"/>
              </a:rPr>
              <a:pPr/>
              <a:t>2021/11/15</a:t>
            </a:fld>
            <a:endParaRPr lang="zh-CN" altLang="en-US" dirty="0">
              <a:solidFill>
                <a:srgbClr val="FFFF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4471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3776328" y="6111875"/>
            <a:ext cx="2286000" cy="365125"/>
          </a:xfrm>
          <a:prstGeom prst="rect">
            <a:avLst/>
          </a:prstGeom>
        </p:spPr>
        <p:txBody>
          <a:bodyPr/>
          <a:lstStyle/>
          <a:p>
            <a:fld id="{21613795-4F12-482E-8501-B1D52128F7E1}" type="datetimeFigureOut">
              <a:rPr lang="zh-CN" altLang="en-US" smtClean="0">
                <a:solidFill>
                  <a:srgbClr val="E3DED1">
                    <a:shade val="50000"/>
                  </a:srgbClr>
                </a:solidFill>
              </a:rPr>
              <a:pPr/>
              <a:t>2021/11/15</a:t>
            </a:fld>
            <a:endParaRPr lang="zh-CN" altLang="en-US">
              <a:solidFill>
                <a:srgbClr val="E3DED1">
                  <a:shade val="50000"/>
                </a:srgbClr>
              </a:solidFill>
            </a:endParaRPr>
          </a:p>
        </p:txBody>
      </p:sp>
      <p:sp>
        <p:nvSpPr>
          <p:cNvPr id="6" name="页脚占位符 5"/>
          <p:cNvSpPr>
            <a:spLocks noGrp="1"/>
          </p:cNvSpPr>
          <p:nvPr>
            <p:ph type="ftr" sz="quarter" idx="11"/>
          </p:nvPr>
        </p:nvSpPr>
        <p:spPr>
          <a:xfrm>
            <a:off x="6062328" y="6111875"/>
            <a:ext cx="2286000" cy="365125"/>
          </a:xfrm>
          <a:prstGeom prst="rect">
            <a:avLst/>
          </a:prstGeom>
        </p:spPr>
        <p:txBody>
          <a:bodyPr/>
          <a:lstStyle/>
          <a:p>
            <a:endParaRPr lang="zh-CN" altLang="en-US">
              <a:solidFill>
                <a:srgbClr val="E3DED1">
                  <a:shade val="50000"/>
                </a:srgbClr>
              </a:solidFill>
            </a:endParaRPr>
          </a:p>
        </p:txBody>
      </p:sp>
      <p:sp>
        <p:nvSpPr>
          <p:cNvPr id="7" name="灯片编号占位符 6"/>
          <p:cNvSpPr>
            <a:spLocks noGrp="1"/>
          </p:cNvSpPr>
          <p:nvPr>
            <p:ph type="sldNum" sz="quarter" idx="12"/>
          </p:nvPr>
        </p:nvSpPr>
        <p:spPr>
          <a:xfrm>
            <a:off x="8348328" y="6111875"/>
            <a:ext cx="457200" cy="365125"/>
          </a:xfrm>
          <a:prstGeom prst="rect">
            <a:avLst/>
          </a:prstGeom>
        </p:spPr>
        <p:txBody>
          <a:bodyPr/>
          <a:lstStyle/>
          <a:p>
            <a:fld id="{68F6AC35-BEFA-4BA4-9DA5-DD7229BE65A1}" type="slidenum">
              <a:rPr lang="zh-CN" altLang="en-US" smtClean="0">
                <a:solidFill>
                  <a:srgbClr val="E3DED1">
                    <a:shade val="50000"/>
                  </a:srgbClr>
                </a:solidFill>
              </a:rPr>
              <a:pPr/>
              <a:t>‹#›</a:t>
            </a:fld>
            <a:endParaRPr lang="zh-CN" altLang="en-US">
              <a:solidFill>
                <a:srgbClr val="E3DED1">
                  <a:shade val="50000"/>
                </a:srgbClr>
              </a:solidFill>
            </a:endParaRPr>
          </a:p>
        </p:txBody>
      </p:sp>
    </p:spTree>
    <p:extLst>
      <p:ext uri="{BB962C8B-B14F-4D97-AF65-F5344CB8AC3E}">
        <p14:creationId xmlns:p14="http://schemas.microsoft.com/office/powerpoint/2010/main" val="40597995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4" name="Date Placeholder 3"/>
          <p:cNvSpPr>
            <a:spLocks noGrp="1"/>
          </p:cNvSpPr>
          <p:nvPr>
            <p:ph type="dt" sz="half" idx="10"/>
          </p:nvPr>
        </p:nvSpPr>
        <p:spPr/>
        <p:txBody>
          <a:bodyPr/>
          <a:lstStyle/>
          <a:p>
            <a:fld id="{96FF9C47-783F-4BA3-8F44-C651CC1C7843}"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4671369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31896916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pPr/>
              <a:t>2021/11/15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6746033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pPr/>
              <a:t>2021/11/15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456393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pPr/>
              <a:t>2021/11/15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6131208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5" name="Date Placeholder 4"/>
          <p:cNvSpPr>
            <a:spLocks noGrp="1"/>
          </p:cNvSpPr>
          <p:nvPr>
            <p:ph type="dt" sz="half" idx="10"/>
          </p:nvPr>
        </p:nvSpPr>
        <p:spPr/>
        <p:txBody>
          <a:bodyPr/>
          <a:lstStyle/>
          <a:p>
            <a:fld id="{998D44D8-17C8-4EF3-AEA6-26CE6DA18EE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pPr/>
              <a:t>‹#›</a:t>
            </a:fld>
            <a:endParaRPr lang="zh-CN" altLang="en-US">
              <a:solidFill>
                <a:srgbClr val="434342"/>
              </a:solidFill>
            </a:endParaRPr>
          </a:p>
        </p:txBody>
      </p:sp>
    </p:spTree>
    <p:extLst>
      <p:ext uri="{BB962C8B-B14F-4D97-AF65-F5344CB8AC3E}">
        <p14:creationId xmlns:p14="http://schemas.microsoft.com/office/powerpoint/2010/main" val="17832944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B116A5A-BD99-4717-BAC1-7A32521A6EAD}"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0370767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2668234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5731197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sz="1400">
                <a:solidFill>
                  <a:srgbClr val="FF0000"/>
                </a:solidFill>
                <a:latin typeface="Consolas" pitchFamily="49" charset="0"/>
                <a:cs typeface="Consolas" pitchFamily="49" charset="0"/>
              </a:defRPr>
            </a:lvl1pPr>
          </a:lstStyle>
          <a:p>
            <a:fld id="{216B4EAB-AF76-4CCC-B2BB-91B2CA8F47F6}" type="slidenum">
              <a:rPr lang="en-US" altLang="zh-CN" smtClean="0"/>
              <a:pPr/>
              <a:t>‹#›</a:t>
            </a:fld>
            <a:r>
              <a:rPr lang="en-US" altLang="zh-CN" smtClean="0"/>
              <a:t>/41</a:t>
            </a:r>
            <a:endParaRPr lang="en-US" altLang="zh-CN"/>
          </a:p>
        </p:txBody>
      </p:sp>
    </p:spTree>
    <p:extLst>
      <p:ext uri="{BB962C8B-B14F-4D97-AF65-F5344CB8AC3E}">
        <p14:creationId xmlns:p14="http://schemas.microsoft.com/office/powerpoint/2010/main" val="18756661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4572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a:prstGeom prst="rect">
            <a:avLst/>
          </a:prstGeom>
        </p:spPr>
        <p:txBody>
          <a:bodyPr/>
          <a:lstStyle>
            <a:lvl1pPr>
              <a:defRPr/>
            </a:lvl1pPr>
          </a:lstStyle>
          <a:p>
            <a:fld id="{D4E7A2EA-2C38-454E-BED1-70DC14879A51}" type="slidenum">
              <a:rPr lang="en-US" altLang="zh-CN"/>
              <a:pPr/>
              <a:t>‹#›</a:t>
            </a:fld>
            <a:endParaRPr lang="en-US" altLang="zh-CN"/>
          </a:p>
        </p:txBody>
      </p:sp>
    </p:spTree>
  </p:cSld>
  <p:clrMapOvr>
    <a:masterClrMapping/>
  </p:clrMapOvr>
  <p:transition spd="slow">
    <p:wipe dir="d"/>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itchFamily="49" charset="0"/>
                <a:cs typeface="Consolas" pitchFamily="49" charset="0"/>
              </a:defRPr>
            </a:lvl1pPr>
          </a:lstStyle>
          <a:p>
            <a:fld id="{216B4EAB-AF76-4CCC-B2BB-91B2CA8F47F6}" type="slidenum">
              <a:rPr lang="en-US" altLang="zh-CN" smtClean="0"/>
              <a:pPr/>
              <a:t>‹#›</a:t>
            </a:fld>
            <a:r>
              <a:rPr lang="en-US" altLang="zh-CN" smtClean="0"/>
              <a:t>/41</a:t>
            </a:r>
            <a:endParaRPr lang="en-US" altLang="zh-CN"/>
          </a:p>
        </p:txBody>
      </p:sp>
    </p:spTree>
    <p:extLst>
      <p:ext uri="{BB962C8B-B14F-4D97-AF65-F5344CB8AC3E}">
        <p14:creationId xmlns:p14="http://schemas.microsoft.com/office/powerpoint/2010/main" val="335177316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24179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pPr/>
              <a:t>‹#›</a:t>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96E4F326-64BA-411B-A3E2-178695AB5E51}" type="datetime1">
              <a:rPr lang="zh-CN" altLang="en-US" smtClean="0">
                <a:solidFill>
                  <a:srgbClr val="FFFFFF"/>
                </a:solidFill>
                <a:latin typeface="黑体" panose="02010609060101010101" pitchFamily="49" charset="-122"/>
                <a:ea typeface="黑体" panose="02010609060101010101" pitchFamily="49" charset="-122"/>
              </a:rPr>
              <a:pPr/>
              <a:t>2021/11/15</a:t>
            </a:fld>
            <a:endParaRPr lang="zh-CN" altLang="en-US" dirty="0">
              <a:solidFill>
                <a:srgbClr val="FFFF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73813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4" name="Date Placeholder 3"/>
          <p:cNvSpPr>
            <a:spLocks noGrp="1"/>
          </p:cNvSpPr>
          <p:nvPr>
            <p:ph type="dt" sz="half" idx="10"/>
          </p:nvPr>
        </p:nvSpPr>
        <p:spPr/>
        <p:txBody>
          <a:bodyPr/>
          <a:lstStyle/>
          <a:p>
            <a:fld id="{96FF9C47-783F-4BA3-8F44-C651CC1C7843}"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526216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0321705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pPr/>
              <a:t>2021/11/15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4295928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pPr/>
              <a:t>2021/11/15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1760605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pPr/>
              <a:t>2021/11/15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568265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5" name="Date Placeholder 4"/>
          <p:cNvSpPr>
            <a:spLocks noGrp="1"/>
          </p:cNvSpPr>
          <p:nvPr>
            <p:ph type="dt" sz="half" idx="10"/>
          </p:nvPr>
        </p:nvSpPr>
        <p:spPr/>
        <p:txBody>
          <a:bodyPr/>
          <a:lstStyle/>
          <a:p>
            <a:fld id="{998D44D8-17C8-4EF3-AEA6-26CE6DA18EE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pPr/>
              <a:t>‹#›</a:t>
            </a:fld>
            <a:endParaRPr lang="zh-CN" altLang="en-US">
              <a:solidFill>
                <a:srgbClr val="434342"/>
              </a:solidFill>
            </a:endParaRPr>
          </a:p>
        </p:txBody>
      </p:sp>
    </p:spTree>
    <p:extLst>
      <p:ext uri="{BB962C8B-B14F-4D97-AF65-F5344CB8AC3E}">
        <p14:creationId xmlns:p14="http://schemas.microsoft.com/office/powerpoint/2010/main" val="20396251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B116A5A-BD99-4717-BAC1-7A32521A6EAD}"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50842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4572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8400"/>
            <a:ext cx="1905000" cy="457200"/>
          </a:xfrm>
          <a:prstGeom prst="rect">
            <a:avLst/>
          </a:prstGeom>
        </p:spPr>
        <p:txBody>
          <a:bodyPr/>
          <a:lstStyle>
            <a:lvl1pPr>
              <a:defRPr/>
            </a:lvl1pPr>
          </a:lstStyle>
          <a:p>
            <a:fld id="{F8F131AD-3437-48BB-ACC8-FCF2156F46C9}" type="slidenum">
              <a:rPr lang="en-US" altLang="zh-CN"/>
              <a:pPr/>
              <a:t>‹#›</a:t>
            </a:fld>
            <a:endParaRPr lang="en-US" altLang="zh-CN"/>
          </a:p>
        </p:txBody>
      </p:sp>
    </p:spTree>
  </p:cSld>
  <p:clrMapOvr>
    <a:masterClrMapping/>
  </p:clrMapOvr>
  <p:transition spd="slow">
    <p:wipe dir="d"/>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526232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1178439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b="1">
                <a:solidFill>
                  <a:srgbClr val="FF0000"/>
                </a:solidFill>
                <a:latin typeface="Consolas" pitchFamily="49" charset="0"/>
                <a:cs typeface="Consolas" pitchFamily="49" charset="0"/>
              </a:defRPr>
            </a:lvl1pPr>
          </a:lstStyle>
          <a:p>
            <a:pPr>
              <a:defRPr/>
            </a:pPr>
            <a:fld id="{94984E60-CADE-4266-8DC7-A91C528B8A31}" type="slidenum">
              <a:rPr lang="en-US" altLang="zh-CN" smtClean="0"/>
              <a:pPr>
                <a:defRPr/>
              </a:pPr>
              <a:t>‹#›</a:t>
            </a:fld>
            <a:r>
              <a:rPr lang="en-US" altLang="zh-CN" smtClean="0"/>
              <a:t>/116</a:t>
            </a:r>
            <a:endParaRPr lang="en-US" altLang="zh-CN"/>
          </a:p>
        </p:txBody>
      </p:sp>
    </p:spTree>
    <p:extLst>
      <p:ext uri="{BB962C8B-B14F-4D97-AF65-F5344CB8AC3E}">
        <p14:creationId xmlns:p14="http://schemas.microsoft.com/office/powerpoint/2010/main" val="3734606468"/>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sz="1400">
                <a:solidFill>
                  <a:srgbClr val="FF0000"/>
                </a:solidFill>
                <a:latin typeface="Consolas" pitchFamily="49" charset="0"/>
                <a:cs typeface="Consolas" pitchFamily="49" charset="0"/>
              </a:defRPr>
            </a:lvl1pPr>
          </a:lstStyle>
          <a:p>
            <a:pPr>
              <a:defRPr/>
            </a:pPr>
            <a:fld id="{85C37865-4BAB-43D9-BEB9-24164CECE4B1}" type="slidenum">
              <a:rPr lang="en-US" altLang="zh-CN" smtClean="0"/>
              <a:pPr>
                <a:defRPr/>
              </a:pPr>
              <a:t>‹#›</a:t>
            </a:fld>
            <a:r>
              <a:rPr lang="en-US" altLang="zh-CN" smtClean="0"/>
              <a:t>/116</a:t>
            </a:r>
            <a:endParaRPr lang="en-US" altLang="zh-CN"/>
          </a:p>
        </p:txBody>
      </p:sp>
    </p:spTree>
    <p:extLst>
      <p:ext uri="{BB962C8B-B14F-4D97-AF65-F5344CB8AC3E}">
        <p14:creationId xmlns:p14="http://schemas.microsoft.com/office/powerpoint/2010/main" val="12578539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tabLst/>
              <a:defRPr sz="1400">
                <a:solidFill>
                  <a:srgbClr val="FF0000"/>
                </a:solidFill>
                <a:latin typeface="Consolas" pitchFamily="49" charset="0"/>
                <a:cs typeface="Consolas" pitchFamily="49" charset="0"/>
              </a:defRPr>
            </a:lvl1pPr>
          </a:lstStyle>
          <a:p>
            <a:pPr>
              <a:defRPr/>
            </a:pPr>
            <a:fld id="{94984E60-CADE-4266-8DC7-A91C528B8A31}" type="slidenum">
              <a:rPr lang="en-US" altLang="zh-CN" smtClean="0"/>
              <a:pPr>
                <a:defRPr/>
              </a:pPr>
              <a:t>‹#›</a:t>
            </a:fld>
            <a:r>
              <a:rPr lang="en-US" altLang="zh-CN" smtClean="0"/>
              <a:t>/116</a:t>
            </a:r>
          </a:p>
        </p:txBody>
      </p:sp>
    </p:spTree>
    <p:extLst>
      <p:ext uri="{BB962C8B-B14F-4D97-AF65-F5344CB8AC3E}">
        <p14:creationId xmlns:p14="http://schemas.microsoft.com/office/powerpoint/2010/main" val="37822480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8659128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pPr/>
              <a:t>‹#›</a:t>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96E4F326-64BA-411B-A3E2-178695AB5E51}" type="datetime1">
              <a:rPr lang="zh-CN" altLang="en-US" smtClean="0">
                <a:solidFill>
                  <a:srgbClr val="FFFFFF"/>
                </a:solidFill>
                <a:latin typeface="黑体" panose="02010609060101010101" pitchFamily="49" charset="-122"/>
                <a:ea typeface="黑体" panose="02010609060101010101" pitchFamily="49" charset="-122"/>
              </a:rPr>
              <a:pPr/>
              <a:t>2021/11/15</a:t>
            </a:fld>
            <a:endParaRPr lang="zh-CN" altLang="en-US" dirty="0">
              <a:solidFill>
                <a:srgbClr val="FFFF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819460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4" name="Date Placeholder 3"/>
          <p:cNvSpPr>
            <a:spLocks noGrp="1"/>
          </p:cNvSpPr>
          <p:nvPr>
            <p:ph type="dt" sz="half" idx="10"/>
          </p:nvPr>
        </p:nvSpPr>
        <p:spPr/>
        <p:txBody>
          <a:bodyPr/>
          <a:lstStyle/>
          <a:p>
            <a:fld id="{96FF9C47-783F-4BA3-8F44-C651CC1C7843}"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0931644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31035299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pPr/>
              <a:t>2021/11/15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94181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a:prstGeom prst="rect">
            <a:avLst/>
          </a:prstGeom>
        </p:spPr>
        <p:txBody>
          <a:bodyPr/>
          <a:lstStyle>
            <a:lvl1pPr>
              <a:defRPr/>
            </a:lvl1pPr>
          </a:lstStyle>
          <a:p>
            <a:fld id="{D4838C05-5186-4362-94C1-A4F7ED249E44}" type="slidenum">
              <a:rPr lang="en-US" altLang="zh-CN"/>
              <a:pPr/>
              <a:t>‹#›</a:t>
            </a:fld>
            <a:endParaRPr lang="en-US" altLang="zh-CN"/>
          </a:p>
        </p:txBody>
      </p:sp>
    </p:spTree>
  </p:cSld>
  <p:clrMapOvr>
    <a:masterClrMapping/>
  </p:clrMapOvr>
  <p:transition spd="slow">
    <p:wipe dir="d"/>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pPr/>
              <a:t>2021/11/15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7944547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pPr/>
              <a:t>2021/11/15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7660962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5" name="Date Placeholder 4"/>
          <p:cNvSpPr>
            <a:spLocks noGrp="1"/>
          </p:cNvSpPr>
          <p:nvPr>
            <p:ph type="dt" sz="half" idx="10"/>
          </p:nvPr>
        </p:nvSpPr>
        <p:spPr/>
        <p:txBody>
          <a:bodyPr/>
          <a:lstStyle/>
          <a:p>
            <a:fld id="{998D44D8-17C8-4EF3-AEA6-26CE6DA18EE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pPr/>
              <a:t>‹#›</a:t>
            </a:fld>
            <a:endParaRPr lang="zh-CN" altLang="en-US">
              <a:solidFill>
                <a:srgbClr val="434342"/>
              </a:solidFill>
            </a:endParaRPr>
          </a:p>
        </p:txBody>
      </p:sp>
    </p:spTree>
    <p:extLst>
      <p:ext uri="{BB962C8B-B14F-4D97-AF65-F5344CB8AC3E}">
        <p14:creationId xmlns:p14="http://schemas.microsoft.com/office/powerpoint/2010/main" val="27733637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B116A5A-BD99-4717-BAC1-7A32521A6EAD}"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8991205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1844050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1795682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b="1">
                <a:solidFill>
                  <a:srgbClr val="FF0000"/>
                </a:solidFill>
                <a:latin typeface="Consolas" pitchFamily="49" charset="0"/>
                <a:cs typeface="Consolas" pitchFamily="49" charset="0"/>
              </a:defRPr>
            </a:lvl1pPr>
          </a:lstStyle>
          <a:p>
            <a:pPr>
              <a:defRPr/>
            </a:pPr>
            <a:fld id="{94984E60-CADE-4266-8DC7-A91C528B8A31}" type="slidenum">
              <a:rPr lang="en-US" altLang="zh-CN" smtClean="0"/>
              <a:pPr>
                <a:defRPr/>
              </a:pPr>
              <a:t>‹#›</a:t>
            </a:fld>
            <a:r>
              <a:rPr lang="en-US" altLang="zh-CN" smtClean="0"/>
              <a:t>/116</a:t>
            </a:r>
            <a:endParaRPr lang="en-US" altLang="zh-CN"/>
          </a:p>
        </p:txBody>
      </p:sp>
    </p:spTree>
    <p:extLst>
      <p:ext uri="{BB962C8B-B14F-4D97-AF65-F5344CB8AC3E}">
        <p14:creationId xmlns:p14="http://schemas.microsoft.com/office/powerpoint/2010/main" val="2854967387"/>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sz="1400">
                <a:solidFill>
                  <a:srgbClr val="FF0000"/>
                </a:solidFill>
                <a:latin typeface="Consolas" pitchFamily="49" charset="0"/>
                <a:cs typeface="Consolas" pitchFamily="49" charset="0"/>
              </a:defRPr>
            </a:lvl1pPr>
          </a:lstStyle>
          <a:p>
            <a:pPr>
              <a:defRPr/>
            </a:pPr>
            <a:fld id="{85C37865-4BAB-43D9-BEB9-24164CECE4B1}" type="slidenum">
              <a:rPr lang="en-US" altLang="zh-CN" smtClean="0"/>
              <a:pPr>
                <a:defRPr/>
              </a:pPr>
              <a:t>‹#›</a:t>
            </a:fld>
            <a:r>
              <a:rPr lang="en-US" altLang="zh-CN" smtClean="0"/>
              <a:t>/116</a:t>
            </a:r>
            <a:endParaRPr lang="en-US" altLang="zh-CN"/>
          </a:p>
        </p:txBody>
      </p:sp>
    </p:spTree>
    <p:extLst>
      <p:ext uri="{BB962C8B-B14F-4D97-AF65-F5344CB8AC3E}">
        <p14:creationId xmlns:p14="http://schemas.microsoft.com/office/powerpoint/2010/main" val="5414734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tabLst/>
              <a:defRPr sz="1400">
                <a:solidFill>
                  <a:srgbClr val="FF0000"/>
                </a:solidFill>
                <a:latin typeface="Consolas" pitchFamily="49" charset="0"/>
                <a:cs typeface="Consolas" pitchFamily="49" charset="0"/>
              </a:defRPr>
            </a:lvl1pPr>
          </a:lstStyle>
          <a:p>
            <a:pPr>
              <a:defRPr/>
            </a:pPr>
            <a:fld id="{94984E60-CADE-4266-8DC7-A91C528B8A31}" type="slidenum">
              <a:rPr lang="en-US" altLang="zh-CN" smtClean="0"/>
              <a:pPr>
                <a:defRPr/>
              </a:pPr>
              <a:t>‹#›</a:t>
            </a:fld>
            <a:r>
              <a:rPr lang="en-US" altLang="zh-CN" smtClean="0"/>
              <a:t>/116</a:t>
            </a:r>
          </a:p>
        </p:txBody>
      </p:sp>
    </p:spTree>
    <p:extLst>
      <p:ext uri="{BB962C8B-B14F-4D97-AF65-F5344CB8AC3E}">
        <p14:creationId xmlns:p14="http://schemas.microsoft.com/office/powerpoint/2010/main" val="17239019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b="1">
                <a:solidFill>
                  <a:srgbClr val="FF0000"/>
                </a:solidFill>
                <a:latin typeface="Consolas" pitchFamily="49" charset="0"/>
                <a:cs typeface="Consolas" pitchFamily="49" charset="0"/>
              </a:defRPr>
            </a:lvl1pPr>
          </a:lstStyle>
          <a:p>
            <a:pPr>
              <a:defRPr/>
            </a:pPr>
            <a:fld id="{94984E60-CADE-4266-8DC7-A91C528B8A31}" type="slidenum">
              <a:rPr lang="en-US" altLang="zh-CN" smtClean="0"/>
              <a:pPr>
                <a:defRPr/>
              </a:pPr>
              <a:t>‹#›</a:t>
            </a:fld>
            <a:r>
              <a:rPr lang="en-US" altLang="zh-CN" smtClean="0"/>
              <a:t>/116</a:t>
            </a:r>
            <a:endParaRPr lang="en-US" altLang="zh-CN"/>
          </a:p>
        </p:txBody>
      </p:sp>
    </p:spTree>
    <p:extLst>
      <p:ext uri="{BB962C8B-B14F-4D97-AF65-F5344CB8AC3E}">
        <p14:creationId xmlns:p14="http://schemas.microsoft.com/office/powerpoint/2010/main" val="40947560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4800" y="4572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6858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858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p>
        </p:txBody>
      </p:sp>
      <p:sp>
        <p:nvSpPr>
          <p:cNvPr id="8" name="页脚占位符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248400"/>
            <a:ext cx="1905000" cy="457200"/>
          </a:xfrm>
          <a:prstGeom prst="rect">
            <a:avLst/>
          </a:prstGeom>
        </p:spPr>
        <p:txBody>
          <a:bodyPr/>
          <a:lstStyle>
            <a:lvl1pPr>
              <a:defRPr/>
            </a:lvl1pPr>
          </a:lstStyle>
          <a:p>
            <a:fld id="{D4B3D1D2-A777-4FE9-99A1-17B2893A5BA2}" type="slidenum">
              <a:rPr lang="en-US" altLang="zh-CN"/>
              <a:pPr/>
              <a:t>‹#›</a:t>
            </a:fld>
            <a:endParaRPr lang="en-US" altLang="zh-CN"/>
          </a:p>
        </p:txBody>
      </p:sp>
    </p:spTree>
  </p:cSld>
  <p:clrMapOvr>
    <a:masterClrMapping/>
  </p:clrMapOvr>
  <p:transition spd="slow">
    <p:wipe dir="d"/>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tabLst/>
              <a:defRPr sz="1400">
                <a:solidFill>
                  <a:srgbClr val="FF0000"/>
                </a:solidFill>
                <a:latin typeface="Consolas" pitchFamily="49" charset="0"/>
                <a:cs typeface="Consolas" pitchFamily="49" charset="0"/>
              </a:defRPr>
            </a:lvl1pPr>
          </a:lstStyle>
          <a:p>
            <a:pPr>
              <a:defRPr/>
            </a:pPr>
            <a:fld id="{94984E60-CADE-4266-8DC7-A91C528B8A31}" type="slidenum">
              <a:rPr lang="en-US" altLang="zh-CN" smtClean="0"/>
              <a:pPr>
                <a:defRPr/>
              </a:pPr>
              <a:t>‹#›</a:t>
            </a:fld>
            <a:r>
              <a:rPr lang="en-US" altLang="zh-CN" smtClean="0"/>
              <a:t>/116</a:t>
            </a:r>
          </a:p>
        </p:txBody>
      </p:sp>
    </p:spTree>
    <p:extLst>
      <p:ext uri="{BB962C8B-B14F-4D97-AF65-F5344CB8AC3E}">
        <p14:creationId xmlns:p14="http://schemas.microsoft.com/office/powerpoint/2010/main" val="139236067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7893031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pPr/>
              <a:t>‹#›</a:t>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96E4F326-64BA-411B-A3E2-178695AB5E51}" type="datetime1">
              <a:rPr lang="zh-CN" altLang="en-US" smtClean="0">
                <a:solidFill>
                  <a:srgbClr val="FFFFFF"/>
                </a:solidFill>
                <a:latin typeface="黑体" panose="02010609060101010101" pitchFamily="49" charset="-122"/>
                <a:ea typeface="黑体" panose="02010609060101010101" pitchFamily="49" charset="-122"/>
              </a:rPr>
              <a:pPr/>
              <a:t>2021/11/15</a:t>
            </a:fld>
            <a:endParaRPr lang="zh-CN" altLang="en-US" dirty="0">
              <a:solidFill>
                <a:srgbClr val="FFFF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661798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4" name="Date Placeholder 3"/>
          <p:cNvSpPr>
            <a:spLocks noGrp="1"/>
          </p:cNvSpPr>
          <p:nvPr>
            <p:ph type="dt" sz="half" idx="10"/>
          </p:nvPr>
        </p:nvSpPr>
        <p:spPr/>
        <p:txBody>
          <a:bodyPr/>
          <a:lstStyle/>
          <a:p>
            <a:fld id="{96FF9C47-783F-4BA3-8F44-C651CC1C7843}" type="datetime1">
              <a:rPr lang="zh-CN" altLang="en-US" smtClean="0"/>
              <a:pPr/>
              <a:t>2021/11/15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7199100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151806126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smtClean="0"/>
              <a:t>单击此处编辑母版文本样式</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pPr/>
              <a:t>2021/11/15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6153512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pPr/>
              <a:t>2021/11/15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0418850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pPr/>
              <a:t>2021/11/15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543966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smtClean="0"/>
              <a:t>单击此处编辑母版文本样式</a:t>
            </a:r>
          </a:p>
        </p:txBody>
      </p:sp>
      <p:sp>
        <p:nvSpPr>
          <p:cNvPr id="5" name="Date Placeholder 4"/>
          <p:cNvSpPr>
            <a:spLocks noGrp="1"/>
          </p:cNvSpPr>
          <p:nvPr>
            <p:ph type="dt" sz="half" idx="10"/>
          </p:nvPr>
        </p:nvSpPr>
        <p:spPr/>
        <p:txBody>
          <a:bodyPr/>
          <a:lstStyle/>
          <a:p>
            <a:fld id="{998D44D8-17C8-4EF3-AEA6-26CE6DA18EE0}"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pPr/>
              <a:t>‹#›</a:t>
            </a:fld>
            <a:endParaRPr lang="zh-CN" altLang="en-US">
              <a:solidFill>
                <a:srgbClr val="434342"/>
              </a:solidFill>
            </a:endParaRPr>
          </a:p>
        </p:txBody>
      </p:sp>
    </p:spTree>
    <p:extLst>
      <p:ext uri="{BB962C8B-B14F-4D97-AF65-F5344CB8AC3E}">
        <p14:creationId xmlns:p14="http://schemas.microsoft.com/office/powerpoint/2010/main" val="10450123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B116A5A-BD99-4717-BAC1-7A32521A6EAD}" type="datetime1">
              <a:rPr lang="zh-CN" altLang="en-US" smtClean="0"/>
              <a:pPr/>
              <a:t>2021/11/15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722600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60.xml"/><Relationship Id="rId1" Type="http://schemas.openxmlformats.org/officeDocument/2006/relationships/slideLayout" Target="../slideLayouts/slideLayout5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1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14.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90.xml"/><Relationship Id="rId1" Type="http://schemas.openxmlformats.org/officeDocument/2006/relationships/slideLayout" Target="../slideLayouts/slideLayout8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1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45.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46.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圆角矩形 6"/>
          <p:cNvSpPr/>
          <p:nvPr/>
        </p:nvSpPr>
        <p:spPr>
          <a:xfrm>
            <a:off x="304800" y="329184"/>
            <a:ext cx="8532055" cy="6052143"/>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标题占位符 12"/>
          <p:cNvSpPr>
            <a:spLocks noGrp="1"/>
          </p:cNvSpPr>
          <p:nvPr>
            <p:ph type="title"/>
          </p:nvPr>
        </p:nvSpPr>
        <p:spPr>
          <a:xfrm>
            <a:off x="395536" y="361216"/>
            <a:ext cx="8183880" cy="619512"/>
          </a:xfrm>
          <a:prstGeom prst="rect">
            <a:avLst/>
          </a:prstGeom>
        </p:spPr>
        <p:txBody>
          <a:bodyPr vert="horz" anchor="b">
            <a:normAutofit/>
          </a:bodyPr>
          <a:lstStyle/>
          <a:p>
            <a:r>
              <a:rPr kumimoji="0" lang="zh-CN" altLang="en-US" dirty="0"/>
              <a:t>单击此处编辑母版标题样式</a:t>
            </a:r>
            <a:endParaRPr kumimoji="0" lang="en-US" dirty="0"/>
          </a:p>
        </p:txBody>
      </p:sp>
      <p:sp>
        <p:nvSpPr>
          <p:cNvPr id="4" name="文本占位符 3"/>
          <p:cNvSpPr>
            <a:spLocks noGrp="1"/>
          </p:cNvSpPr>
          <p:nvPr>
            <p:ph type="body" idx="1"/>
          </p:nvPr>
        </p:nvSpPr>
        <p:spPr>
          <a:xfrm>
            <a:off x="502920" y="1143908"/>
            <a:ext cx="8183880" cy="5165412"/>
          </a:xfrm>
          <a:prstGeom prst="rect">
            <a:avLst/>
          </a:prstGeom>
        </p:spPr>
        <p:txBody>
          <a:bodyPr vert="horz" lIns="182880" tIns="9144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Tree>
    <p:extLst>
      <p:ext uri="{BB962C8B-B14F-4D97-AF65-F5344CB8AC3E}">
        <p14:creationId xmlns:p14="http://schemas.microsoft.com/office/powerpoint/2010/main" val="981690006"/>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pPr/>
              <a:t>2021/11/15</a:t>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78019489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05F74212-6727-418B-9FEC-BC53EA5039CE}" type="slidenum">
              <a:rPr lang="en-US" altLang="zh-CN" b="1" smtClean="0">
                <a:solidFill>
                  <a:prstClr val="black">
                    <a:tint val="75000"/>
                  </a:prstClr>
                </a:solidFill>
                <a:latin typeface="Times New Roman" pitchFamily="18" charset="0"/>
                <a:ea typeface="楷体_GB2312" pitchFamily="49" charset="-122"/>
              </a:rPr>
              <a:pPr fontAlgn="base">
                <a:spcBef>
                  <a:spcPct val="0"/>
                </a:spcBef>
                <a:spcAft>
                  <a:spcPct val="0"/>
                </a:spcAft>
              </a:pPr>
              <a:t>‹#›</a:t>
            </a:fld>
            <a:endParaRPr lang="en-US" altLang="zh-CN" b="1">
              <a:solidFill>
                <a:prstClr val="black">
                  <a:tint val="75000"/>
                </a:prstClr>
              </a:solidFill>
              <a:latin typeface="Times New Roman" pitchFamily="18" charset="0"/>
              <a:ea typeface="楷体_GB2312" pitchFamily="49" charset="-122"/>
            </a:endParaRPr>
          </a:p>
        </p:txBody>
      </p:sp>
    </p:spTree>
    <p:extLst>
      <p:ext uri="{BB962C8B-B14F-4D97-AF65-F5344CB8AC3E}">
        <p14:creationId xmlns:p14="http://schemas.microsoft.com/office/powerpoint/2010/main" val="1092834156"/>
      </p:ext>
    </p:extLst>
  </p:cSld>
  <p:clrMap bg1="lt1" tx1="dk1" bg2="lt2" tx2="dk2" accent1="accent1" accent2="accent2" accent3="accent3" accent4="accent4" accent5="accent5" accent6="accent6" hlink="hlink" folHlink="folHlink"/>
  <p:sldLayoutIdLst>
    <p:sldLayoutId id="2147483725" r:id="rId1"/>
    <p:sldLayoutId id="2147483726"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pPr/>
              <a:t>2021/11/15</a:t>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83640649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itchFamily="18"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itchFamily="18"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D79DB5FF-E2FE-4207-8EBF-017C38C9A8E1}" type="slidenum">
              <a:rPr kumimoji="1" lang="en-US" altLang="zh-CN" smtClean="0">
                <a:solidFill>
                  <a:prstClr val="black">
                    <a:tint val="75000"/>
                  </a:prstClr>
                </a:solidFill>
                <a:latin typeface="Times New Roman" pitchFamily="18" charset="0"/>
              </a:rPr>
              <a:pPr fontAlgn="base">
                <a:spcBef>
                  <a:spcPct val="0"/>
                </a:spcBef>
                <a:spcAft>
                  <a:spcPct val="0"/>
                </a:spcAft>
                <a:defRPr/>
              </a:pPr>
              <a:t>‹#›</a:t>
            </a:fld>
            <a:endParaRPr kumimoji="1" lang="en-US" altLang="zh-CN">
              <a:solidFill>
                <a:prstClr val="black">
                  <a:tint val="75000"/>
                </a:prstClr>
              </a:solidFill>
              <a:latin typeface="Times New Roman" pitchFamily="18" charset="0"/>
            </a:endParaRPr>
          </a:p>
        </p:txBody>
      </p:sp>
    </p:spTree>
    <p:extLst>
      <p:ext uri="{BB962C8B-B14F-4D97-AF65-F5344CB8AC3E}">
        <p14:creationId xmlns:p14="http://schemas.microsoft.com/office/powerpoint/2010/main" val="190735262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pPr/>
              <a:t>2021/11/15</a:t>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190607184"/>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itchFamily="18"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itchFamily="18"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D79DB5FF-E2FE-4207-8EBF-017C38C9A8E1}" type="slidenum">
              <a:rPr kumimoji="1" lang="en-US" altLang="zh-CN" smtClean="0">
                <a:solidFill>
                  <a:prstClr val="black">
                    <a:tint val="75000"/>
                  </a:prstClr>
                </a:solidFill>
                <a:latin typeface="Times New Roman" pitchFamily="18" charset="0"/>
              </a:rPr>
              <a:pPr fontAlgn="base">
                <a:spcBef>
                  <a:spcPct val="0"/>
                </a:spcBef>
                <a:spcAft>
                  <a:spcPct val="0"/>
                </a:spcAft>
                <a:defRPr/>
              </a:pPr>
              <a:t>‹#›</a:t>
            </a:fld>
            <a:endParaRPr kumimoji="1" lang="en-US" altLang="zh-CN">
              <a:solidFill>
                <a:prstClr val="black">
                  <a:tint val="75000"/>
                </a:prstClr>
              </a:solidFill>
              <a:latin typeface="Times New Roman" pitchFamily="18" charset="0"/>
            </a:endParaRPr>
          </a:p>
        </p:txBody>
      </p:sp>
    </p:spTree>
    <p:extLst>
      <p:ext uri="{BB962C8B-B14F-4D97-AF65-F5344CB8AC3E}">
        <p14:creationId xmlns:p14="http://schemas.microsoft.com/office/powerpoint/2010/main" val="369847629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itchFamily="18"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itchFamily="18"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D79DB5FF-E2FE-4207-8EBF-017C38C9A8E1}" type="slidenum">
              <a:rPr kumimoji="1" lang="en-US" altLang="zh-CN" smtClean="0">
                <a:solidFill>
                  <a:prstClr val="black">
                    <a:tint val="75000"/>
                  </a:prstClr>
                </a:solidFill>
                <a:latin typeface="Times New Roman" pitchFamily="18" charset="0"/>
              </a:rPr>
              <a:pPr fontAlgn="base">
                <a:spcBef>
                  <a:spcPct val="0"/>
                </a:spcBef>
                <a:spcAft>
                  <a:spcPct val="0"/>
                </a:spcAft>
                <a:defRPr/>
              </a:pPr>
              <a:t>‹#›</a:t>
            </a:fld>
            <a:endParaRPr kumimoji="1" lang="en-US" altLang="zh-CN">
              <a:solidFill>
                <a:prstClr val="black">
                  <a:tint val="75000"/>
                </a:prstClr>
              </a:solidFill>
              <a:latin typeface="Times New Roman" pitchFamily="18" charset="0"/>
            </a:endParaRPr>
          </a:p>
        </p:txBody>
      </p:sp>
    </p:spTree>
    <p:extLst>
      <p:ext uri="{BB962C8B-B14F-4D97-AF65-F5344CB8AC3E}">
        <p14:creationId xmlns:p14="http://schemas.microsoft.com/office/powerpoint/2010/main" val="968693328"/>
      </p:ext>
    </p:extLst>
  </p:cSld>
  <p:clrMap bg1="lt1" tx1="dk1" bg2="lt2" tx2="dk2" accent1="accent1" accent2="accent2" accent3="accent3" accent4="accent4" accent5="accent5" accent6="accent6" hlink="hlink" folHlink="folHlink"/>
  <p:sldLayoutIdLst>
    <p:sldLayoutId id="2147483772" r:id="rId1"/>
    <p:sldLayoutId id="2147483774"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pPr/>
              <a:t>2021/11/15</a:t>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50157430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pPr/>
              <a:t>2021/11/15</a:t>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037074029"/>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pPr/>
              <a:t>2021/11/15</a:t>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pPr/>
              <a:t>2021/11/15</a:t>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pPr/>
              <a:t>2021/11/15</a:t>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88875154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3F36C10B-D858-41BC-9BA6-5DDE11E9A1DB}" type="slidenum">
              <a:rPr lang="en-US" altLang="zh-CN" b="1" smtClean="0">
                <a:solidFill>
                  <a:prstClr val="black">
                    <a:tint val="75000"/>
                  </a:prstClr>
                </a:solidFill>
                <a:latin typeface="Times New Roman" pitchFamily="18" charset="0"/>
                <a:ea typeface="楷体_GB2312" pitchFamily="49" charset="-122"/>
              </a:rPr>
              <a:pPr fontAlgn="base">
                <a:spcBef>
                  <a:spcPct val="0"/>
                </a:spcBef>
                <a:spcAft>
                  <a:spcPct val="0"/>
                </a:spcAft>
              </a:pPr>
              <a:t>‹#›</a:t>
            </a:fld>
            <a:endParaRPr lang="en-US" altLang="zh-CN" b="1">
              <a:solidFill>
                <a:prstClr val="black">
                  <a:tint val="75000"/>
                </a:prstClr>
              </a:solidFill>
              <a:latin typeface="Times New Roman" pitchFamily="18" charset="0"/>
              <a:ea typeface="楷体_GB2312" pitchFamily="49" charset="-122"/>
            </a:endParaRPr>
          </a:p>
        </p:txBody>
      </p:sp>
    </p:spTree>
    <p:extLst>
      <p:ext uri="{BB962C8B-B14F-4D97-AF65-F5344CB8AC3E}">
        <p14:creationId xmlns:p14="http://schemas.microsoft.com/office/powerpoint/2010/main" val="1778524660"/>
      </p:ext>
    </p:extLst>
  </p:cSld>
  <p:clrMap bg1="lt1" tx1="dk1" bg2="lt2" tx2="dk2" accent1="accent1" accent2="accent2" accent3="accent3" accent4="accent4" accent5="accent5" accent6="accent6" hlink="hlink" folHlink="folHlink"/>
  <p:sldLayoutIdLst>
    <p:sldLayoutId id="2147483703"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3F36C10B-D858-41BC-9BA6-5DDE11E9A1DB}" type="slidenum">
              <a:rPr lang="en-US" altLang="zh-CN" b="1" smtClean="0">
                <a:solidFill>
                  <a:prstClr val="black">
                    <a:tint val="75000"/>
                  </a:prstClr>
                </a:solidFill>
                <a:latin typeface="Times New Roman" pitchFamily="18" charset="0"/>
                <a:ea typeface="楷体_GB2312" pitchFamily="49" charset="-122"/>
              </a:rPr>
              <a:pPr fontAlgn="base">
                <a:spcBef>
                  <a:spcPct val="0"/>
                </a:spcBef>
                <a:spcAft>
                  <a:spcPct val="0"/>
                </a:spcAft>
              </a:pPr>
              <a:t>‹#›</a:t>
            </a:fld>
            <a:endParaRPr lang="en-US" altLang="zh-CN" b="1">
              <a:solidFill>
                <a:prstClr val="black">
                  <a:tint val="75000"/>
                </a:prstClr>
              </a:solidFill>
              <a:latin typeface="Times New Roman" pitchFamily="18" charset="0"/>
              <a:ea typeface="楷体_GB2312" pitchFamily="49" charset="-122"/>
            </a:endParaRPr>
          </a:p>
        </p:txBody>
      </p:sp>
    </p:spTree>
    <p:extLst>
      <p:ext uri="{BB962C8B-B14F-4D97-AF65-F5344CB8AC3E}">
        <p14:creationId xmlns:p14="http://schemas.microsoft.com/office/powerpoint/2010/main" val="3042757696"/>
      </p:ext>
    </p:extLst>
  </p:cSld>
  <p:clrMap bg1="lt1" tx1="dk1" bg2="lt2" tx2="dk2" accent1="accent1" accent2="accent2" accent3="accent3" accent4="accent4" accent5="accent5" accent6="accent6" hlink="hlink" folHlink="folHlink"/>
  <p:sldLayoutIdLst>
    <p:sldLayoutId id="2147483705"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3F36C10B-D858-41BC-9BA6-5DDE11E9A1DB}" type="slidenum">
              <a:rPr lang="en-US" altLang="zh-CN" b="1" smtClean="0">
                <a:solidFill>
                  <a:prstClr val="black">
                    <a:tint val="75000"/>
                  </a:prstClr>
                </a:solidFill>
                <a:latin typeface="Times New Roman" pitchFamily="18" charset="0"/>
                <a:ea typeface="楷体_GB2312" pitchFamily="49" charset="-122"/>
              </a:rPr>
              <a:pPr fontAlgn="base">
                <a:spcBef>
                  <a:spcPct val="0"/>
                </a:spcBef>
                <a:spcAft>
                  <a:spcPct val="0"/>
                </a:spcAft>
              </a:pPr>
              <a:t>‹#›</a:t>
            </a:fld>
            <a:endParaRPr lang="en-US" altLang="zh-CN" b="1">
              <a:solidFill>
                <a:prstClr val="black">
                  <a:tint val="75000"/>
                </a:prstClr>
              </a:solidFill>
              <a:latin typeface="Times New Roman" pitchFamily="18" charset="0"/>
              <a:ea typeface="楷体_GB2312" pitchFamily="49" charset="-122"/>
            </a:endParaRPr>
          </a:p>
        </p:txBody>
      </p:sp>
    </p:spTree>
    <p:extLst>
      <p:ext uri="{BB962C8B-B14F-4D97-AF65-F5344CB8AC3E}">
        <p14:creationId xmlns:p14="http://schemas.microsoft.com/office/powerpoint/2010/main" val="128769749"/>
      </p:ext>
    </p:extLst>
  </p:cSld>
  <p:clrMap bg1="lt1" tx1="dk1" bg2="lt2" tx2="dk2" accent1="accent1" accent2="accent2" accent3="accent3" accent4="accent4" accent5="accent5" accent6="accent6" hlink="hlink" folHlink="folHlink"/>
  <p:sldLayoutIdLst>
    <p:sldLayoutId id="2147483707"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3F36C10B-D858-41BC-9BA6-5DDE11E9A1DB}" type="slidenum">
              <a:rPr lang="en-US" altLang="zh-CN" b="1" smtClean="0">
                <a:solidFill>
                  <a:prstClr val="black">
                    <a:tint val="75000"/>
                  </a:prstClr>
                </a:solidFill>
                <a:latin typeface="Times New Roman" pitchFamily="18" charset="0"/>
                <a:ea typeface="楷体_GB2312" pitchFamily="49" charset="-122"/>
              </a:rPr>
              <a:pPr fontAlgn="base">
                <a:spcBef>
                  <a:spcPct val="0"/>
                </a:spcBef>
                <a:spcAft>
                  <a:spcPct val="0"/>
                </a:spcAft>
              </a:pPr>
              <a:t>‹#›</a:t>
            </a:fld>
            <a:endParaRPr lang="en-US" altLang="zh-CN" b="1">
              <a:solidFill>
                <a:prstClr val="black">
                  <a:tint val="75000"/>
                </a:prstClr>
              </a:solidFill>
              <a:latin typeface="Times New Roman" pitchFamily="18" charset="0"/>
              <a:ea typeface="楷体_GB2312" pitchFamily="49" charset="-122"/>
            </a:endParaRPr>
          </a:p>
        </p:txBody>
      </p:sp>
    </p:spTree>
    <p:extLst>
      <p:ext uri="{BB962C8B-B14F-4D97-AF65-F5344CB8AC3E}">
        <p14:creationId xmlns:p14="http://schemas.microsoft.com/office/powerpoint/2010/main" val="1162522"/>
      </p:ext>
    </p:extLst>
  </p:cSld>
  <p:clrMap bg1="lt1" tx1="dk1" bg2="lt2" tx2="dk2" accent1="accent1" accent2="accent2" accent3="accent3" accent4="accent4" accent5="accent5" accent6="accent6" hlink="hlink" folHlink="folHlink"/>
  <p:sldLayoutIdLst>
    <p:sldLayoutId id="2147483709"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3F36C10B-D858-41BC-9BA6-5DDE11E9A1DB}" type="slidenum">
              <a:rPr lang="en-US" altLang="zh-CN" b="1" smtClean="0">
                <a:solidFill>
                  <a:prstClr val="black">
                    <a:tint val="75000"/>
                  </a:prstClr>
                </a:solidFill>
                <a:latin typeface="Times New Roman" pitchFamily="18" charset="0"/>
                <a:ea typeface="楷体_GB2312" pitchFamily="49" charset="-122"/>
              </a:rPr>
              <a:pPr fontAlgn="base">
                <a:spcBef>
                  <a:spcPct val="0"/>
                </a:spcBef>
                <a:spcAft>
                  <a:spcPct val="0"/>
                </a:spcAft>
              </a:pPr>
              <a:t>‹#›</a:t>
            </a:fld>
            <a:endParaRPr lang="en-US" altLang="zh-CN" b="1">
              <a:solidFill>
                <a:prstClr val="black">
                  <a:tint val="75000"/>
                </a:prstClr>
              </a:solidFill>
              <a:latin typeface="Times New Roman" pitchFamily="18" charset="0"/>
              <a:ea typeface="楷体_GB2312" pitchFamily="49" charset="-122"/>
            </a:endParaRPr>
          </a:p>
        </p:txBody>
      </p:sp>
    </p:spTree>
    <p:extLst>
      <p:ext uri="{BB962C8B-B14F-4D97-AF65-F5344CB8AC3E}">
        <p14:creationId xmlns:p14="http://schemas.microsoft.com/office/powerpoint/2010/main" val="3107127385"/>
      </p:ext>
    </p:extLst>
  </p:cSld>
  <p:clrMap bg1="lt1" tx1="dk1" bg2="lt2" tx2="dk2" accent1="accent1" accent2="accent2" accent3="accent3" accent4="accent4" accent5="accent5" accent6="accent6" hlink="hlink" folHlink="folHlink"/>
  <p:sldLayoutIdLst>
    <p:sldLayoutId id="2147483711"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slideLayout" Target="../slideLayouts/slideLayout43.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1.xml"/><Relationship Id="rId4" Type="http://schemas.openxmlformats.org/officeDocument/2006/relationships/image" Target="../media/image11.tiff"/></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2.bin"/><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490" name="Text Box 2"/>
          <p:cNvSpPr txBox="1">
            <a:spLocks noChangeArrowheads="1"/>
          </p:cNvSpPr>
          <p:nvPr/>
        </p:nvSpPr>
        <p:spPr bwMode="auto">
          <a:xfrm>
            <a:off x="419100" y="1004888"/>
            <a:ext cx="8305800" cy="2862322"/>
          </a:xfrm>
          <a:prstGeom prst="rect">
            <a:avLst/>
          </a:prstGeom>
          <a:noFill/>
          <a:ln>
            <a:noFill/>
          </a:ln>
          <a:effectLst/>
          <a:extLst/>
        </p:spPr>
        <p:txBody>
          <a:bodyPr>
            <a:spAutoFit/>
          </a:bodyPr>
          <a:lstStyle/>
          <a:p>
            <a:pPr algn="ctr">
              <a:spcBef>
                <a:spcPct val="100000"/>
              </a:spcBef>
              <a:defRPr/>
            </a:pPr>
            <a:r>
              <a:rPr lang="zh-CN" altLang="en-US" sz="6000" b="1" dirty="0" smtClean="0">
                <a:solidFill>
                  <a:srgbClr val="000066"/>
                </a:solidFill>
                <a:latin typeface="华文新魏" panose="02010800040101010101" pitchFamily="2" charset="-122"/>
                <a:ea typeface="华文新魏" panose="02010800040101010101" pitchFamily="2" charset="-122"/>
                <a:sym typeface="Symbol" panose="05050102010706020507" pitchFamily="18" charset="2"/>
              </a:rPr>
              <a:t>第十章 </a:t>
            </a:r>
            <a:endParaRPr lang="en-US" altLang="zh-CN" sz="6000" b="1" dirty="0" smtClean="0">
              <a:solidFill>
                <a:srgbClr val="000066"/>
              </a:solidFill>
              <a:latin typeface="华文新魏" panose="02010800040101010101" pitchFamily="2" charset="-122"/>
              <a:ea typeface="华文新魏" panose="02010800040101010101" pitchFamily="2" charset="-122"/>
              <a:sym typeface="Symbol" panose="05050102010706020507" pitchFamily="18" charset="2"/>
            </a:endParaRPr>
          </a:p>
          <a:p>
            <a:pPr algn="ctr">
              <a:spcBef>
                <a:spcPct val="100000"/>
              </a:spcBef>
              <a:defRPr/>
            </a:pPr>
            <a:r>
              <a:rPr lang="zh-CN" altLang="en-US" sz="6000" b="1" dirty="0" smtClean="0">
                <a:solidFill>
                  <a:srgbClr val="000066"/>
                </a:solidFill>
                <a:latin typeface="华文新魏" panose="02010800040101010101" pitchFamily="2" charset="-122"/>
                <a:ea typeface="华文新魏" panose="02010800040101010101" pitchFamily="2" charset="-122"/>
                <a:sym typeface="Symbol" panose="05050102010706020507" pitchFamily="18" charset="2"/>
              </a:rPr>
              <a:t>查 找</a:t>
            </a:r>
            <a:endParaRPr kumimoji="0" lang="en-US" altLang="zh-CN" sz="6000" b="1" dirty="0">
              <a:solidFill>
                <a:srgbClr val="000066"/>
              </a:solidFill>
              <a:latin typeface="华文新魏" panose="02010800040101010101" pitchFamily="2" charset="-122"/>
              <a:ea typeface="华文新魏" panose="02010800040101010101" pitchFamily="2" charset="-122"/>
              <a:sym typeface="Symbol" panose="05050102010706020507" pitchFamily="18" charset="2"/>
            </a:endParaRPr>
          </a:p>
        </p:txBody>
      </p:sp>
    </p:spTree>
  </p:cSld>
  <p:clrMapOvr>
    <a:masterClrMapping/>
  </p:clrMapOvr>
  <p:transition spd="med">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026"/>
          <p:cNvSpPr txBox="1">
            <a:spLocks noChangeArrowheads="1"/>
          </p:cNvSpPr>
          <p:nvPr/>
        </p:nvSpPr>
        <p:spPr bwMode="auto">
          <a:xfrm>
            <a:off x="227104" y="586623"/>
            <a:ext cx="8610600" cy="1126462"/>
          </a:xfrm>
          <a:prstGeom prst="rect">
            <a:avLst/>
          </a:prstGeom>
          <a:noFill/>
          <a:ln w="9525">
            <a:noFill/>
            <a:miter lim="800000"/>
            <a:headEnd/>
            <a:tailEnd/>
          </a:ln>
          <a:effectLst/>
        </p:spPr>
        <p:txBody>
          <a:bodyPr>
            <a:spAutoFit/>
          </a:bodyPr>
          <a:lstStyle/>
          <a:p>
            <a:pPr algn="just" fontAlgn="base">
              <a:lnSpc>
                <a:spcPct val="140000"/>
              </a:lnSpc>
              <a:spcBef>
                <a:spcPct val="50000"/>
              </a:spcBef>
              <a:spcAft>
                <a:spcPct val="0"/>
              </a:spcAft>
            </a:pPr>
            <a:r>
              <a:rPr kumimoji="1" lang="zh-CN" altLang="en-US" sz="2400" b="1" smtClean="0">
                <a:solidFill>
                  <a:srgbClr val="3333FF"/>
                </a:solidFill>
                <a:latin typeface="Consolas" pitchFamily="49" charset="0"/>
                <a:ea typeface="楷体" pitchFamily="49" charset="-122"/>
                <a:cs typeface="Consolas" pitchFamily="49" charset="0"/>
              </a:rPr>
              <a:t>    </a:t>
            </a:r>
            <a:r>
              <a:rPr kumimoji="1" lang="zh-CN" altLang="en-US" sz="2400" b="1" smtClean="0">
                <a:solidFill>
                  <a:srgbClr val="FF0000"/>
                </a:solidFill>
                <a:latin typeface="微软雅黑" pitchFamily="34" charset="-122"/>
                <a:ea typeface="微软雅黑" pitchFamily="34" charset="-122"/>
                <a:cs typeface="Consolas" pitchFamily="49" charset="0"/>
              </a:rPr>
              <a:t>思路</a:t>
            </a:r>
            <a:r>
              <a:rPr kumimoji="1" lang="zh-CN" altLang="en-US" sz="2400" b="1" dirty="0">
                <a:solidFill>
                  <a:srgbClr val="FF0000"/>
                </a:solidFill>
                <a:latin typeface="微软雅黑" pitchFamily="34" charset="-122"/>
                <a:ea typeface="微软雅黑" pitchFamily="34" charset="-122"/>
                <a:cs typeface="Consolas" pitchFamily="49" charset="0"/>
              </a:rPr>
              <a:t>：</a:t>
            </a:r>
            <a:r>
              <a:rPr kumimoji="1" lang="zh-CN" altLang="en-US" sz="2400" b="1" dirty="0">
                <a:solidFill>
                  <a:srgbClr val="3333FF"/>
                </a:solidFill>
                <a:latin typeface="Consolas" pitchFamily="49" charset="0"/>
                <a:ea typeface="楷体" pitchFamily="49" charset="-122"/>
                <a:cs typeface="Consolas" pitchFamily="49" charset="0"/>
              </a:rPr>
              <a:t>从表的一端开始，顺序扫描线性表，依次将扫描到的关键字和给定值</a:t>
            </a:r>
            <a:r>
              <a:rPr kumimoji="1" lang="en-US" altLang="zh-CN" sz="2400" b="1" i="1">
                <a:solidFill>
                  <a:srgbClr val="CC00CC"/>
                </a:solidFill>
                <a:latin typeface="Consolas" pitchFamily="49" charset="0"/>
                <a:ea typeface="楷体" pitchFamily="49" charset="-122"/>
                <a:cs typeface="Consolas" pitchFamily="49" charset="0"/>
              </a:rPr>
              <a:t>k</a:t>
            </a:r>
            <a:r>
              <a:rPr kumimoji="1" lang="zh-CN" altLang="en-US" sz="2400" b="1" smtClean="0">
                <a:solidFill>
                  <a:srgbClr val="3333FF"/>
                </a:solidFill>
                <a:latin typeface="Consolas" pitchFamily="49" charset="0"/>
                <a:ea typeface="楷体" pitchFamily="49" charset="-122"/>
                <a:cs typeface="Consolas" pitchFamily="49" charset="0"/>
              </a:rPr>
              <a:t>相比较：</a:t>
            </a:r>
            <a:endParaRPr kumimoji="1" lang="zh-CN" altLang="en-US" sz="2400" b="1" dirty="0">
              <a:solidFill>
                <a:srgbClr val="3333FF"/>
              </a:solidFill>
              <a:latin typeface="Consolas" pitchFamily="49" charset="0"/>
              <a:ea typeface="楷体" pitchFamily="49" charset="-122"/>
              <a:cs typeface="Consolas" pitchFamily="49" charset="0"/>
            </a:endParaRPr>
          </a:p>
        </p:txBody>
      </p:sp>
      <p:sp>
        <p:nvSpPr>
          <p:cNvPr id="4" name="矩形 3"/>
          <p:cNvSpPr/>
          <p:nvPr/>
        </p:nvSpPr>
        <p:spPr>
          <a:xfrm>
            <a:off x="1643042" y="2786058"/>
            <a:ext cx="5449238"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3333FF"/>
                </a:solidFill>
                <a:latin typeface="Consolas" pitchFamily="49" charset="0"/>
                <a:cs typeface="Consolas" pitchFamily="49" charset="0"/>
              </a:rPr>
              <a:t>R</a:t>
            </a:r>
            <a:r>
              <a:rPr lang="en-US" altLang="zh-CN" sz="2000" b="1" dirty="0" smtClean="0">
                <a:solidFill>
                  <a:srgbClr val="3333FF"/>
                </a:solidFill>
                <a:latin typeface="Consolas" pitchFamily="49" charset="0"/>
                <a:cs typeface="Consolas" pitchFamily="49" charset="0"/>
              </a:rPr>
              <a:t>[0]   </a:t>
            </a:r>
            <a:r>
              <a:rPr lang="en-US" altLang="zh-CN" sz="2000" b="1" i="1" dirty="0" smtClean="0">
                <a:solidFill>
                  <a:srgbClr val="3333FF"/>
                </a:solidFill>
                <a:latin typeface="Consolas" pitchFamily="49" charset="0"/>
                <a:cs typeface="Consolas" pitchFamily="49" charset="0"/>
              </a:rPr>
              <a:t>R</a:t>
            </a:r>
            <a:r>
              <a:rPr lang="en-US" altLang="zh-CN" sz="2000" b="1" dirty="0" smtClean="0">
                <a:solidFill>
                  <a:srgbClr val="3333FF"/>
                </a:solidFill>
                <a:latin typeface="Consolas" pitchFamily="49" charset="0"/>
                <a:cs typeface="Consolas" pitchFamily="49" charset="0"/>
              </a:rPr>
              <a:t>[1]    </a:t>
            </a:r>
            <a:r>
              <a:rPr lang="en-US" altLang="zh-CN" sz="2000" b="1" dirty="0" smtClean="0">
                <a:solidFill>
                  <a:srgbClr val="3333FF"/>
                </a:solidFill>
                <a:latin typeface="宋体" pitchFamily="2" charset="-122"/>
                <a:cs typeface="Consolas" pitchFamily="49" charset="0"/>
                <a:sym typeface="Symbol"/>
              </a:rPr>
              <a:t></a:t>
            </a:r>
            <a:r>
              <a:rPr lang="en-US" altLang="zh-CN" sz="2000" b="1" dirty="0" smtClean="0">
                <a:solidFill>
                  <a:srgbClr val="3333FF"/>
                </a:solidFill>
                <a:latin typeface="Consolas" pitchFamily="49" charset="0"/>
                <a:cs typeface="Consolas" pitchFamily="49" charset="0"/>
                <a:sym typeface="Symbol"/>
              </a:rPr>
              <a:t>    </a:t>
            </a:r>
            <a:r>
              <a:rPr lang="en-US" altLang="zh-CN" sz="2000" b="1" i="1" dirty="0" smtClean="0">
                <a:solidFill>
                  <a:srgbClr val="3333FF"/>
                </a:solidFill>
                <a:latin typeface="Consolas" pitchFamily="49" charset="0"/>
                <a:cs typeface="Consolas" pitchFamily="49" charset="0"/>
                <a:sym typeface="Symbol"/>
              </a:rPr>
              <a:t>R</a:t>
            </a:r>
            <a:r>
              <a:rPr lang="en-US" altLang="zh-CN" sz="2000" b="1" dirty="0" smtClean="0">
                <a:solidFill>
                  <a:srgbClr val="3333FF"/>
                </a:solidFill>
                <a:latin typeface="Consolas" pitchFamily="49" charset="0"/>
                <a:cs typeface="Consolas" pitchFamily="49" charset="0"/>
                <a:sym typeface="Symbol"/>
              </a:rPr>
              <a:t>[</a:t>
            </a:r>
            <a:r>
              <a:rPr lang="en-US" altLang="zh-CN" sz="2000" b="1" i="1" dirty="0" err="1" smtClean="0">
                <a:solidFill>
                  <a:srgbClr val="3333FF"/>
                </a:solidFill>
                <a:latin typeface="Consolas" pitchFamily="49" charset="0"/>
                <a:cs typeface="Consolas" pitchFamily="49" charset="0"/>
                <a:sym typeface="Symbol"/>
              </a:rPr>
              <a:t>i</a:t>
            </a:r>
            <a:r>
              <a:rPr lang="en-US" altLang="zh-CN" sz="2000" b="1" dirty="0" smtClean="0">
                <a:solidFill>
                  <a:srgbClr val="3333FF"/>
                </a:solidFill>
                <a:latin typeface="Consolas" pitchFamily="49" charset="0"/>
                <a:cs typeface="Consolas" pitchFamily="49" charset="0"/>
                <a:sym typeface="Symbol"/>
              </a:rPr>
              <a:t>]    </a:t>
            </a:r>
            <a:r>
              <a:rPr lang="en-US" altLang="zh-CN" sz="2000" b="1" i="1" dirty="0" smtClean="0">
                <a:solidFill>
                  <a:srgbClr val="3333FF"/>
                </a:solidFill>
                <a:latin typeface="Consolas" pitchFamily="49" charset="0"/>
                <a:cs typeface="Consolas" pitchFamily="49" charset="0"/>
                <a:sym typeface="Symbol"/>
              </a:rPr>
              <a:t>R</a:t>
            </a:r>
            <a:r>
              <a:rPr lang="en-US" altLang="zh-CN" sz="2000" b="1" dirty="0" smtClean="0">
                <a:solidFill>
                  <a:srgbClr val="3333FF"/>
                </a:solidFill>
                <a:latin typeface="Consolas" pitchFamily="49" charset="0"/>
                <a:cs typeface="Consolas" pitchFamily="49" charset="0"/>
                <a:sym typeface="Symbol"/>
              </a:rPr>
              <a:t>[</a:t>
            </a:r>
            <a:r>
              <a:rPr lang="en-US" altLang="zh-CN" sz="2000" b="1" i="1" dirty="0" smtClean="0">
                <a:solidFill>
                  <a:srgbClr val="3333FF"/>
                </a:solidFill>
                <a:latin typeface="Consolas" pitchFamily="49" charset="0"/>
                <a:cs typeface="Consolas" pitchFamily="49" charset="0"/>
                <a:sym typeface="Symbol"/>
              </a:rPr>
              <a:t>n</a:t>
            </a:r>
            <a:r>
              <a:rPr lang="en-US" altLang="zh-CN" sz="2000" b="1" dirty="0" smtClean="0">
                <a:solidFill>
                  <a:srgbClr val="3333FF"/>
                </a:solidFill>
                <a:latin typeface="Consolas" pitchFamily="49" charset="0"/>
                <a:cs typeface="Consolas" pitchFamily="49" charset="0"/>
                <a:sym typeface="Symbol"/>
              </a:rPr>
              <a:t>-1]</a:t>
            </a:r>
            <a:endParaRPr lang="zh-CN" altLang="en-US" sz="2000" b="1" dirty="0">
              <a:solidFill>
                <a:srgbClr val="3333FF"/>
              </a:solidFill>
              <a:latin typeface="Consolas" pitchFamily="49" charset="0"/>
              <a:cs typeface="Consolas" pitchFamily="49" charset="0"/>
            </a:endParaRPr>
          </a:p>
        </p:txBody>
      </p:sp>
      <p:sp>
        <p:nvSpPr>
          <p:cNvPr id="7" name="TextBox 6"/>
          <p:cNvSpPr txBox="1"/>
          <p:nvPr/>
        </p:nvSpPr>
        <p:spPr>
          <a:xfrm>
            <a:off x="928662" y="4643446"/>
            <a:ext cx="7909042" cy="1754326"/>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fontAlgn="base">
              <a:lnSpc>
                <a:spcPct val="150000"/>
              </a:lnSpc>
              <a:spcBef>
                <a:spcPct val="0"/>
              </a:spcBef>
              <a:spcAft>
                <a:spcPct val="0"/>
              </a:spcAft>
              <a:buFontTx/>
              <a:buBlip>
                <a:blip r:embed="rId2"/>
              </a:buBlip>
            </a:pPr>
            <a:r>
              <a:rPr kumimoji="1" lang="zh-CN" altLang="en-US" sz="2400" b="1" dirty="0" smtClean="0">
                <a:solidFill>
                  <a:prstClr val="black"/>
                </a:solidFill>
                <a:latin typeface="Consolas" pitchFamily="49" charset="0"/>
                <a:ea typeface="仿宋" pitchFamily="49" charset="-122"/>
                <a:cs typeface="Consolas" pitchFamily="49" charset="0"/>
              </a:rPr>
              <a:t>若当前扫描到的关键字与</a:t>
            </a:r>
            <a:r>
              <a:rPr kumimoji="1" lang="en-US" altLang="zh-CN" sz="2400" b="1" i="1" dirty="0" smtClean="0">
                <a:solidFill>
                  <a:srgbClr val="CC00CC"/>
                </a:solidFill>
                <a:latin typeface="Consolas" pitchFamily="49" charset="0"/>
                <a:ea typeface="仿宋" pitchFamily="49" charset="-122"/>
                <a:cs typeface="Consolas" pitchFamily="49" charset="0"/>
              </a:rPr>
              <a:t>k</a:t>
            </a:r>
            <a:r>
              <a:rPr kumimoji="1" lang="zh-CN" altLang="en-US" sz="2400" b="1" dirty="0" smtClean="0">
                <a:solidFill>
                  <a:prstClr val="black"/>
                </a:solidFill>
                <a:latin typeface="Consolas" pitchFamily="49" charset="0"/>
                <a:ea typeface="仿宋" pitchFamily="49" charset="-122"/>
                <a:cs typeface="Consolas" pitchFamily="49" charset="0"/>
              </a:rPr>
              <a:t>相等，则查找成功；</a:t>
            </a:r>
            <a:endParaRPr kumimoji="1" lang="en-US" altLang="zh-CN" sz="2400" b="1" dirty="0" smtClean="0">
              <a:solidFill>
                <a:prstClr val="black"/>
              </a:solidFill>
              <a:latin typeface="Consolas" pitchFamily="49" charset="0"/>
              <a:ea typeface="仿宋" pitchFamily="49" charset="-122"/>
              <a:cs typeface="Consolas" pitchFamily="49" charset="0"/>
            </a:endParaRPr>
          </a:p>
          <a:p>
            <a:pPr marL="342900" indent="-342900" fontAlgn="base">
              <a:lnSpc>
                <a:spcPct val="150000"/>
              </a:lnSpc>
              <a:spcBef>
                <a:spcPct val="0"/>
              </a:spcBef>
              <a:spcAft>
                <a:spcPct val="0"/>
              </a:spcAft>
              <a:buFontTx/>
              <a:buBlip>
                <a:blip r:embed="rId2"/>
              </a:buBlip>
            </a:pPr>
            <a:r>
              <a:rPr kumimoji="1" lang="zh-CN" altLang="en-US" sz="2400" b="1" dirty="0" smtClean="0">
                <a:solidFill>
                  <a:prstClr val="black"/>
                </a:solidFill>
                <a:latin typeface="Consolas" pitchFamily="49" charset="0"/>
                <a:ea typeface="仿宋" pitchFamily="49" charset="-122"/>
                <a:cs typeface="Consolas" pitchFamily="49" charset="0"/>
              </a:rPr>
              <a:t>若扫描结束后，仍未找到关键字等于</a:t>
            </a:r>
            <a:r>
              <a:rPr kumimoji="1" lang="en-US" altLang="zh-CN" sz="2400" b="1" i="1" dirty="0" smtClean="0">
                <a:solidFill>
                  <a:srgbClr val="CC00CC"/>
                </a:solidFill>
                <a:latin typeface="Consolas" pitchFamily="49" charset="0"/>
                <a:ea typeface="仿宋" pitchFamily="49" charset="-122"/>
                <a:cs typeface="Consolas" pitchFamily="49" charset="0"/>
              </a:rPr>
              <a:t>k</a:t>
            </a:r>
            <a:r>
              <a:rPr kumimoji="1" lang="zh-CN" altLang="en-US" sz="2400" b="1" dirty="0" smtClean="0">
                <a:solidFill>
                  <a:prstClr val="black"/>
                </a:solidFill>
                <a:latin typeface="Consolas" pitchFamily="49" charset="0"/>
                <a:ea typeface="仿宋" pitchFamily="49" charset="-122"/>
                <a:cs typeface="Consolas" pitchFamily="49" charset="0"/>
              </a:rPr>
              <a:t>的记录，则查找失败。</a:t>
            </a:r>
            <a:endParaRPr lang="zh-CN" altLang="en-US" sz="2400" b="1" dirty="0">
              <a:solidFill>
                <a:prstClr val="black"/>
              </a:solidFill>
              <a:latin typeface="Consolas" pitchFamily="49" charset="0"/>
              <a:ea typeface="仿宋" pitchFamily="49" charset="-122"/>
              <a:cs typeface="Consolas" pitchFamily="49" charset="0"/>
            </a:endParaRPr>
          </a:p>
        </p:txBody>
      </p:sp>
      <p:grpSp>
        <p:nvGrpSpPr>
          <p:cNvPr id="2" name="组合 8"/>
          <p:cNvGrpSpPr/>
          <p:nvPr/>
        </p:nvGrpSpPr>
        <p:grpSpPr>
          <a:xfrm>
            <a:off x="2000232" y="3358356"/>
            <a:ext cx="428628" cy="970820"/>
            <a:chOff x="2000232" y="3358356"/>
            <a:chExt cx="428628" cy="970820"/>
          </a:xfrm>
        </p:grpSpPr>
        <p:cxnSp>
          <p:nvCxnSpPr>
            <p:cNvPr id="6" name="直接箭头连接符 5"/>
            <p:cNvCxnSpPr/>
            <p:nvPr/>
          </p:nvCxnSpPr>
          <p:spPr>
            <a:xfrm rot="5400000" flipH="1" flipV="1">
              <a:off x="1892281" y="3607595"/>
              <a:ext cx="500066" cy="1588"/>
            </a:xfrm>
            <a:prstGeom prst="straightConnector1">
              <a:avLst/>
            </a:prstGeom>
            <a:ln w="28575">
              <a:solidFill>
                <a:srgbClr val="9900CC"/>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00232" y="3929066"/>
              <a:ext cx="428628" cy="400110"/>
            </a:xfrm>
            <a:prstGeom prst="rect">
              <a:avLst/>
            </a:prstGeom>
            <a:noFill/>
          </p:spPr>
          <p:txBody>
            <a:bodyPr wrap="square" rtlCol="0">
              <a:spAutoFit/>
            </a:bodyPr>
            <a:lstStyle/>
            <a:p>
              <a:pPr fontAlgn="base">
                <a:spcBef>
                  <a:spcPct val="0"/>
                </a:spcBef>
                <a:spcAft>
                  <a:spcPct val="0"/>
                </a:spcAft>
              </a:pPr>
              <a:r>
                <a:rPr lang="en-US" altLang="zh-CN" sz="2000" b="1" i="1" smtClean="0">
                  <a:solidFill>
                    <a:srgbClr val="3333FF"/>
                  </a:solidFill>
                  <a:latin typeface="Consolas" pitchFamily="49" charset="0"/>
                  <a:ea typeface="楷体_GB2312" pitchFamily="49" charset="-122"/>
                  <a:cs typeface="Consolas" pitchFamily="49" charset="0"/>
                </a:rPr>
                <a:t>k</a:t>
              </a:r>
              <a:endParaRPr lang="zh-CN" altLang="en-US" sz="2000" b="1" i="1">
                <a:solidFill>
                  <a:srgbClr val="3333FF"/>
                </a:solidFill>
                <a:latin typeface="Consolas" pitchFamily="49" charset="0"/>
                <a:ea typeface="楷体_GB2312" pitchFamily="49" charset="-122"/>
                <a:cs typeface="Consolas" pitchFamily="49" charset="0"/>
              </a:endParaRPr>
            </a:p>
          </p:txBody>
        </p:sp>
      </p:grpSp>
      <p:sp>
        <p:nvSpPr>
          <p:cNvPr id="10" name="TextBox 9"/>
          <p:cNvSpPr txBox="1"/>
          <p:nvPr/>
        </p:nvSpPr>
        <p:spPr>
          <a:xfrm>
            <a:off x="4857752" y="3500438"/>
            <a:ext cx="1928826" cy="400110"/>
          </a:xfrm>
          <a:prstGeom prst="rect">
            <a:avLst/>
          </a:prstGeom>
          <a:noFill/>
        </p:spPr>
        <p:txBody>
          <a:bodyPr wrap="square" rtlCol="0">
            <a:spAutoFit/>
          </a:bodyPr>
          <a:lstStyle/>
          <a:p>
            <a:pPr fontAlgn="base">
              <a:spcBef>
                <a:spcPct val="0"/>
              </a:spcBef>
              <a:spcAft>
                <a:spcPct val="0"/>
              </a:spcAft>
            </a:pPr>
            <a:r>
              <a:rPr lang="en-US" altLang="zh-CN" sz="2000" b="1" i="1" dirty="0" smtClean="0">
                <a:solidFill>
                  <a:srgbClr val="3333FF"/>
                </a:solidFill>
                <a:latin typeface="Consolas" pitchFamily="49" charset="0"/>
                <a:ea typeface="楷体_GB2312" pitchFamily="49" charset="-122"/>
                <a:cs typeface="Consolas" pitchFamily="49" charset="0"/>
              </a:rPr>
              <a:t>R</a:t>
            </a:r>
            <a:r>
              <a:rPr lang="en-US" altLang="zh-CN" sz="2000" b="1" dirty="0" smtClean="0">
                <a:solidFill>
                  <a:srgbClr val="3333FF"/>
                </a:solidFill>
                <a:latin typeface="Consolas" pitchFamily="49" charset="0"/>
                <a:ea typeface="楷体_GB2312" pitchFamily="49" charset="-122"/>
                <a:cs typeface="Consolas" pitchFamily="49" charset="0"/>
              </a:rPr>
              <a:t>[</a:t>
            </a:r>
            <a:r>
              <a:rPr lang="en-US" altLang="zh-CN" sz="2000" b="1" i="1" dirty="0" err="1" smtClean="0">
                <a:solidFill>
                  <a:srgbClr val="3333FF"/>
                </a:solidFill>
                <a:latin typeface="Consolas" pitchFamily="49" charset="0"/>
                <a:ea typeface="楷体_GB2312" pitchFamily="49" charset="-122"/>
                <a:cs typeface="Consolas" pitchFamily="49" charset="0"/>
              </a:rPr>
              <a:t>i</a:t>
            </a:r>
            <a:r>
              <a:rPr lang="en-US" altLang="zh-CN" sz="2000" b="1" dirty="0" smtClean="0">
                <a:solidFill>
                  <a:srgbClr val="3333FF"/>
                </a:solidFill>
                <a:latin typeface="Consolas" pitchFamily="49" charset="0"/>
                <a:ea typeface="楷体_GB2312" pitchFamily="49" charset="-122"/>
                <a:cs typeface="Consolas" pitchFamily="49" charset="0"/>
              </a:rPr>
              <a:t>].key==</a:t>
            </a:r>
            <a:r>
              <a:rPr lang="en-US" altLang="zh-CN" sz="2000" b="1" i="1" dirty="0" smtClean="0">
                <a:solidFill>
                  <a:srgbClr val="3333FF"/>
                </a:solidFill>
                <a:latin typeface="Consolas" pitchFamily="49" charset="0"/>
                <a:ea typeface="楷体_GB2312" pitchFamily="49" charset="-122"/>
                <a:cs typeface="Consolas" pitchFamily="49" charset="0"/>
              </a:rPr>
              <a:t>k</a:t>
            </a:r>
            <a:endParaRPr lang="zh-CN" altLang="en-US" sz="2000" b="1" i="1" dirty="0">
              <a:solidFill>
                <a:srgbClr val="3333FF"/>
              </a:solidFill>
              <a:latin typeface="Consolas" pitchFamily="49" charset="0"/>
              <a:ea typeface="楷体_GB2312" pitchFamily="49" charset="-122"/>
              <a:cs typeface="Consolas" pitchFamily="49" charset="0"/>
            </a:endParaRPr>
          </a:p>
        </p:txBody>
      </p:sp>
    </p:spTree>
    <p:extLst>
      <p:ext uri="{BB962C8B-B14F-4D97-AF65-F5344CB8AC3E}">
        <p14:creationId xmlns:p14="http://schemas.microsoft.com/office/powerpoint/2010/main" val="139219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951 0.00046 L 0.28923 0.00046 " pathEditMode="relative" ptsTypes="AA">
                                      <p:cBhvr>
                                        <p:cTn id="6" dur="2000" fill="hold"/>
                                        <p:tgtEl>
                                          <p:spTgt spid="2"/>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a:spLocks noGrp="1"/>
          </p:cNvSpPr>
          <p:nvPr>
            <p:ph type="title"/>
          </p:nvPr>
        </p:nvSpPr>
        <p:spPr>
          <a:xfrm>
            <a:off x="642910" y="214290"/>
            <a:ext cx="7520940" cy="548640"/>
          </a:xfrm>
        </p:spPr>
        <p:txBody>
          <a:bodyPr/>
          <a:lstStyle/>
          <a:p>
            <a:r>
              <a:rPr lang="en-US" altLang="zh-CN" dirty="0" smtClean="0"/>
              <a:t>3</a:t>
            </a:r>
            <a:r>
              <a:rPr lang="zh-CN" altLang="en-US" dirty="0" smtClean="0"/>
              <a:t>、</a:t>
            </a:r>
            <a:r>
              <a:rPr lang="en-US" altLang="zh-CN" dirty="0" smtClean="0"/>
              <a:t>B</a:t>
            </a:r>
            <a:r>
              <a:rPr lang="zh-CN" altLang="zh-CN" dirty="0" smtClean="0"/>
              <a:t>树的删除</a:t>
            </a:r>
            <a:endParaRPr lang="zh-CN" altLang="zh-CN" dirty="0"/>
          </a:p>
        </p:txBody>
      </p:sp>
      <p:sp>
        <p:nvSpPr>
          <p:cNvPr id="4" name="内容占位符 2"/>
          <p:cNvSpPr txBox="1">
            <a:spLocks/>
          </p:cNvSpPr>
          <p:nvPr/>
        </p:nvSpPr>
        <p:spPr>
          <a:xfrm>
            <a:off x="571472" y="1124744"/>
            <a:ext cx="8176992" cy="480458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lnSpc>
                <a:spcPct val="120000"/>
              </a:lnSpc>
              <a:spcBef>
                <a:spcPts val="800"/>
              </a:spcBef>
              <a:buFont typeface="Arial" pitchFamily="34" charset="0"/>
              <a:buNone/>
              <a:defRPr sz="2400" b="1"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173736" indent="-173736" algn="l" defTabSz="914400" rtl="0" eaLnBrk="1" latinLnBrk="0" hangingPunct="1">
              <a:lnSpc>
                <a:spcPct val="120000"/>
              </a:lnSpc>
              <a:spcBef>
                <a:spcPts val="300"/>
              </a:spcBef>
              <a:buClr>
                <a:schemeClr val="accent2"/>
              </a:buClr>
              <a:buFont typeface="Wingdings" pitchFamily="2" charset="2"/>
              <a:buChar char="§"/>
              <a:defRPr sz="2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2pPr>
            <a:lvl3pPr marL="402336" indent="-164592" algn="l" defTabSz="914400" rtl="0" eaLnBrk="1" latinLnBrk="0" hangingPunct="1">
              <a:lnSpc>
                <a:spcPct val="120000"/>
              </a:lnSpc>
              <a:spcBef>
                <a:spcPts val="300"/>
              </a:spcBef>
              <a:buClr>
                <a:schemeClr val="accent2"/>
              </a:buClr>
              <a:buFont typeface="Wingdings" pitchFamily="2" charset="2"/>
              <a:buChar char="§"/>
              <a:defRPr sz="2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630936" indent="-164592" algn="l" defTabSz="914400" rtl="0" eaLnBrk="1" latinLnBrk="0" hangingPunct="1">
              <a:lnSpc>
                <a:spcPct val="120000"/>
              </a:lnSpc>
              <a:spcBef>
                <a:spcPts val="300"/>
              </a:spcBef>
              <a:buClr>
                <a:schemeClr val="accent2"/>
              </a:buClr>
              <a:buFont typeface="Wingdings" pitchFamily="2" charset="2"/>
              <a:buChar char="§"/>
              <a:defRPr sz="2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4pPr>
            <a:lvl5pPr marL="859536" indent="-173736" algn="l" defTabSz="914400" rtl="0" eaLnBrk="1" latinLnBrk="0" hangingPunct="1">
              <a:lnSpc>
                <a:spcPct val="120000"/>
              </a:lnSpc>
              <a:spcBef>
                <a:spcPts val="300"/>
              </a:spcBef>
              <a:buClr>
                <a:schemeClr val="accent2"/>
              </a:buClr>
              <a:buFont typeface="Wingdings" pitchFamily="2" charset="2"/>
              <a:buChar char="§"/>
              <a:defRPr sz="2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SzPct val="75000"/>
              <a:buFont typeface="Wingdings" pitchFamily="2" charset="2"/>
              <a:buChar char="l"/>
            </a:pPr>
            <a:r>
              <a:rPr lang="zh-CN" altLang="en-US" sz="2800" b="0" dirty="0" smtClean="0"/>
              <a:t>删除分两步：先查找到该</a:t>
            </a:r>
            <a:r>
              <a:rPr lang="zh-CN" altLang="en-US" sz="2800" b="0" dirty="0"/>
              <a:t>关键字所在的结点</a:t>
            </a:r>
            <a:r>
              <a:rPr lang="zh-CN" altLang="en-US" sz="2800" b="0" dirty="0" smtClean="0"/>
              <a:t>，在删除该关键字。</a:t>
            </a:r>
            <a:endParaRPr lang="en-US" altLang="zh-CN" sz="2800" b="0" dirty="0" smtClean="0"/>
          </a:p>
          <a:p>
            <a:pPr>
              <a:buSzPct val="75000"/>
              <a:buFont typeface="Wingdings" pitchFamily="2" charset="2"/>
              <a:buChar char="l"/>
            </a:pPr>
            <a:r>
              <a:rPr lang="zh-CN" altLang="en-US" sz="2800" b="0" dirty="0" smtClean="0"/>
              <a:t>删除分</a:t>
            </a:r>
            <a:r>
              <a:rPr lang="zh-CN" altLang="en-US" sz="2800" b="0" dirty="0"/>
              <a:t>两种情况：</a:t>
            </a:r>
          </a:p>
          <a:p>
            <a:pPr>
              <a:buSzPct val="75000"/>
              <a:buFont typeface="Wingdings" pitchFamily="2" charset="2"/>
              <a:buChar char="l"/>
            </a:pPr>
            <a:r>
              <a:rPr lang="en-US" altLang="zh-CN" sz="2800" b="0" dirty="0" smtClean="0"/>
              <a:t>1</a:t>
            </a:r>
            <a:r>
              <a:rPr lang="zh-CN" altLang="en-US" sz="2800" b="0" dirty="0" smtClean="0"/>
              <a:t>、若</a:t>
            </a:r>
            <a:r>
              <a:rPr lang="zh-CN" altLang="en-US" sz="2800" b="0" dirty="0"/>
              <a:t>该结点为最</a:t>
            </a:r>
            <a:r>
              <a:rPr lang="zh-CN" altLang="en-US" sz="2800" b="0" dirty="0" smtClean="0"/>
              <a:t>下层结点</a:t>
            </a:r>
            <a:r>
              <a:rPr lang="zh-CN" altLang="en-US" sz="2800" b="0" dirty="0"/>
              <a:t>，且该结点内的关键字个数大于等于⌈</a:t>
            </a:r>
            <a:r>
              <a:rPr lang="en-US" altLang="zh-CN" sz="2800" b="0" dirty="0"/>
              <a:t>m/2⌉</a:t>
            </a:r>
            <a:r>
              <a:rPr lang="zh-CN" altLang="en-US" sz="2800" b="0" dirty="0"/>
              <a:t>，则删除完成，否则需要进行“合并”结点的操作。</a:t>
            </a:r>
          </a:p>
          <a:p>
            <a:pPr>
              <a:buSzPct val="75000"/>
              <a:buFont typeface="Wingdings" pitchFamily="2" charset="2"/>
              <a:buChar char="l"/>
            </a:pPr>
            <a:r>
              <a:rPr lang="en-US" altLang="zh-CN" sz="2800" b="0" dirty="0" smtClean="0"/>
              <a:t>2</a:t>
            </a:r>
            <a:r>
              <a:rPr lang="zh-CN" altLang="en-US" sz="2800" b="0" dirty="0" smtClean="0"/>
              <a:t>、若所</a:t>
            </a:r>
            <a:r>
              <a:rPr lang="zh-CN" altLang="en-US" sz="2800" b="0" dirty="0"/>
              <a:t>删关键字为</a:t>
            </a:r>
            <a:r>
              <a:rPr lang="zh-CN" altLang="en-US" sz="2800" b="0" dirty="0" smtClean="0"/>
              <a:t>非</a:t>
            </a:r>
            <a:r>
              <a:rPr lang="zh-CN" altLang="en-US" sz="2800" b="0" dirty="0"/>
              <a:t>最下</a:t>
            </a:r>
            <a:r>
              <a:rPr lang="zh-CN" altLang="en-US" sz="2800" b="0" dirty="0" smtClean="0"/>
              <a:t>层</a:t>
            </a:r>
            <a:r>
              <a:rPr lang="zh-CN" altLang="en-US" sz="2800" b="0" dirty="0"/>
              <a:t>结点中的</a:t>
            </a:r>
            <a:r>
              <a:rPr lang="en-US" altLang="zh-CN" sz="2800" b="0" dirty="0"/>
              <a:t>Ki</a:t>
            </a:r>
            <a:r>
              <a:rPr lang="zh-CN" altLang="en-US" sz="2800" b="0" dirty="0"/>
              <a:t>，则可以将对应指针</a:t>
            </a:r>
            <a:r>
              <a:rPr lang="en-US" altLang="zh-CN" sz="2800" b="0" dirty="0"/>
              <a:t>Pi</a:t>
            </a:r>
            <a:r>
              <a:rPr lang="zh-CN" altLang="en-US" sz="2800" b="0" dirty="0"/>
              <a:t>所指子树中的最小关键字</a:t>
            </a:r>
            <a:r>
              <a:rPr lang="en-US" altLang="zh-CN" sz="2800" b="0" dirty="0"/>
              <a:t>Y</a:t>
            </a:r>
            <a:r>
              <a:rPr lang="zh-CN" altLang="en-US" sz="2800" dirty="0">
                <a:solidFill>
                  <a:srgbClr val="FF0000"/>
                </a:solidFill>
              </a:rPr>
              <a:t>替代</a:t>
            </a:r>
            <a:r>
              <a:rPr lang="en-US" altLang="zh-CN" sz="2800" b="0" dirty="0"/>
              <a:t>Ki</a:t>
            </a:r>
            <a:r>
              <a:rPr lang="zh-CN" altLang="en-US" sz="2800" b="0" dirty="0"/>
              <a:t>，然后在相应的结点中删去</a:t>
            </a:r>
            <a:r>
              <a:rPr lang="en-US" altLang="zh-CN" sz="2800" b="0" dirty="0"/>
              <a:t>Y</a:t>
            </a:r>
            <a:r>
              <a:rPr lang="zh-CN" altLang="en-US" sz="2800" b="0" dirty="0"/>
              <a:t>。因此转换为删除最下层的非终结点的情况。</a:t>
            </a:r>
          </a:p>
        </p:txBody>
      </p:sp>
    </p:spTree>
    <p:extLst>
      <p:ext uri="{BB962C8B-B14F-4D97-AF65-F5344CB8AC3E}">
        <p14:creationId xmlns:p14="http://schemas.microsoft.com/office/powerpoint/2010/main" val="382574325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85728"/>
            <a:ext cx="8786842" cy="2857520"/>
          </a:xfrm>
        </p:spPr>
        <p:txBody>
          <a:bodyPr>
            <a:normAutofit/>
          </a:bodyPr>
          <a:lstStyle/>
          <a:p>
            <a:r>
              <a:rPr lang="en-US" altLang="zh-CN" b="0" dirty="0" smtClean="0"/>
              <a:t>	</a:t>
            </a:r>
            <a:r>
              <a:rPr lang="zh-CN" altLang="en-US" b="0" dirty="0" smtClean="0"/>
              <a:t>以下</a:t>
            </a:r>
            <a:r>
              <a:rPr lang="zh-CN" altLang="zh-CN" b="0" dirty="0" smtClean="0"/>
              <a:t>讨论</a:t>
            </a:r>
            <a:r>
              <a:rPr lang="zh-CN" altLang="zh-CN" dirty="0">
                <a:solidFill>
                  <a:srgbClr val="FF0000"/>
                </a:solidFill>
              </a:rPr>
              <a:t>删除最下层非终端结点</a:t>
            </a:r>
            <a:r>
              <a:rPr lang="zh-CN" altLang="zh-CN" b="0" dirty="0" smtClean="0"/>
              <a:t>中关键字</a:t>
            </a:r>
            <a:r>
              <a:rPr lang="zh-CN" altLang="zh-CN" b="0" dirty="0"/>
              <a:t>的情形</a:t>
            </a:r>
            <a:r>
              <a:rPr lang="zh-CN" altLang="zh-CN" b="0" dirty="0" smtClean="0"/>
              <a:t>。</a:t>
            </a:r>
            <a:endParaRPr lang="en-US" altLang="zh-CN" b="0" dirty="0" smtClean="0"/>
          </a:p>
          <a:p>
            <a:r>
              <a:rPr lang="zh-CN" altLang="zh-CN" dirty="0" smtClean="0">
                <a:solidFill>
                  <a:srgbClr val="FF0000"/>
                </a:solidFill>
              </a:rPr>
              <a:t>有</a:t>
            </a:r>
            <a:r>
              <a:rPr lang="zh-CN" altLang="zh-CN" dirty="0">
                <a:solidFill>
                  <a:srgbClr val="FF0000"/>
                </a:solidFill>
              </a:rPr>
              <a:t>下列三种可能</a:t>
            </a:r>
            <a:r>
              <a:rPr lang="zh-CN" altLang="zh-CN" b="0" dirty="0" smtClean="0">
                <a:solidFill>
                  <a:srgbClr val="FF0000"/>
                </a:solidFill>
              </a:rPr>
              <a:t>：</a:t>
            </a:r>
            <a:endParaRPr lang="en-US" altLang="zh-CN" b="0" dirty="0" smtClean="0">
              <a:solidFill>
                <a:srgbClr val="FF0000"/>
              </a:solidFill>
            </a:endParaRPr>
          </a:p>
          <a:p>
            <a:r>
              <a:rPr lang="zh-CN" altLang="zh-CN" b="0" dirty="0"/>
              <a:t>（</a:t>
            </a:r>
            <a:r>
              <a:rPr lang="en-US" altLang="zh-CN" b="0" dirty="0"/>
              <a:t>1</a:t>
            </a:r>
            <a:r>
              <a:rPr lang="zh-CN" altLang="zh-CN" b="0" dirty="0"/>
              <a:t>）被删除关键字所在结点中的</a:t>
            </a:r>
            <a:r>
              <a:rPr lang="zh-CN" altLang="zh-CN" dirty="0">
                <a:solidFill>
                  <a:srgbClr val="FF0000"/>
                </a:solidFill>
              </a:rPr>
              <a:t>关键字</a:t>
            </a:r>
            <a:r>
              <a:rPr lang="zh-CN" altLang="zh-CN" dirty="0" smtClean="0">
                <a:solidFill>
                  <a:srgbClr val="FF0000"/>
                </a:solidFill>
              </a:rPr>
              <a:t>数目</a:t>
            </a:r>
            <a:r>
              <a:rPr lang="zh-CN" altLang="en-US" dirty="0" smtClean="0">
                <a:solidFill>
                  <a:srgbClr val="FF0000"/>
                </a:solidFill>
              </a:rPr>
              <a:t>不小于</a:t>
            </a:r>
            <a:r>
              <a:rPr lang="en-US" altLang="zh-CN" dirty="0" smtClean="0">
                <a:solidFill>
                  <a:srgbClr val="FF0000"/>
                </a:solidFill>
              </a:rPr>
              <a:t>⌈</a:t>
            </a:r>
            <a:r>
              <a:rPr lang="en-US" altLang="zh-CN" dirty="0">
                <a:solidFill>
                  <a:srgbClr val="FF0000"/>
                </a:solidFill>
              </a:rPr>
              <a:t>m/2⌉</a:t>
            </a:r>
            <a:r>
              <a:rPr lang="zh-CN" altLang="zh-CN" b="0" dirty="0"/>
              <a:t>，则只需从该结点中删去该关键字</a:t>
            </a:r>
            <a:r>
              <a:rPr lang="en-US" altLang="zh-CN" b="0" dirty="0" err="1"/>
              <a:t>K</a:t>
            </a:r>
            <a:r>
              <a:rPr lang="en-US" altLang="zh-CN" b="0" baseline="-25000" dirty="0" err="1"/>
              <a:t>i</a:t>
            </a:r>
            <a:r>
              <a:rPr lang="zh-CN" altLang="zh-CN" b="0" dirty="0" smtClean="0"/>
              <a:t>和指针</a:t>
            </a:r>
            <a:r>
              <a:rPr lang="en-US" altLang="zh-CN" b="0" dirty="0"/>
              <a:t>A</a:t>
            </a:r>
            <a:r>
              <a:rPr lang="en-US" altLang="zh-CN" b="0" baseline="-25000" dirty="0"/>
              <a:t>i</a:t>
            </a:r>
            <a:r>
              <a:rPr lang="zh-CN" altLang="zh-CN" b="0" dirty="0"/>
              <a:t>，树的其它部分不变</a:t>
            </a:r>
            <a:r>
              <a:rPr lang="zh-CN" altLang="zh-CN" b="0" dirty="0" smtClean="0"/>
              <a:t>。</a:t>
            </a:r>
            <a:endParaRPr lang="en-US" altLang="zh-CN" b="0" dirty="0" smtClean="0"/>
          </a:p>
          <a:p>
            <a:r>
              <a:rPr lang="zh-CN" altLang="zh-CN" b="0" dirty="0" smtClean="0"/>
              <a:t>例如，</a:t>
            </a:r>
            <a:r>
              <a:rPr lang="zh-CN" altLang="en-US" b="0" dirty="0" smtClean="0"/>
              <a:t>从左图</a:t>
            </a:r>
            <a:r>
              <a:rPr lang="en-US" altLang="zh-CN" b="0" dirty="0" smtClean="0"/>
              <a:t>B</a:t>
            </a:r>
            <a:r>
              <a:rPr lang="zh-CN" altLang="zh-CN" b="0" dirty="0"/>
              <a:t>树中</a:t>
            </a:r>
            <a:r>
              <a:rPr lang="zh-CN" altLang="zh-CN" dirty="0">
                <a:solidFill>
                  <a:srgbClr val="FF0000"/>
                </a:solidFill>
              </a:rPr>
              <a:t>删去关键字</a:t>
            </a:r>
            <a:r>
              <a:rPr lang="en-US" altLang="zh-CN" dirty="0">
                <a:solidFill>
                  <a:srgbClr val="FF0000"/>
                </a:solidFill>
              </a:rPr>
              <a:t>12</a:t>
            </a:r>
            <a:r>
              <a:rPr lang="zh-CN" altLang="zh-CN" b="0" dirty="0"/>
              <a:t>，删除后的</a:t>
            </a:r>
            <a:r>
              <a:rPr lang="en-US" altLang="zh-CN" b="0" dirty="0"/>
              <a:t>B</a:t>
            </a:r>
            <a:r>
              <a:rPr lang="zh-CN" altLang="zh-CN" b="0" dirty="0"/>
              <a:t>树如</a:t>
            </a:r>
            <a:r>
              <a:rPr lang="zh-CN" altLang="zh-CN" b="0" dirty="0" smtClean="0"/>
              <a:t>图（</a:t>
            </a:r>
            <a:r>
              <a:rPr lang="en-US" altLang="zh-CN" b="0" dirty="0"/>
              <a:t>a</a:t>
            </a:r>
            <a:r>
              <a:rPr lang="zh-CN" altLang="zh-CN" b="0" dirty="0"/>
              <a:t>）所示。</a:t>
            </a:r>
          </a:p>
          <a:p>
            <a:endParaRPr lang="zh-CN" alt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2880" y="3786190"/>
            <a:ext cx="4881121" cy="2643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cstate="print"/>
          <a:srcRect/>
          <a:stretch>
            <a:fillRect/>
          </a:stretch>
        </p:blipFill>
        <p:spPr bwMode="auto">
          <a:xfrm>
            <a:off x="-1" y="2928934"/>
            <a:ext cx="4929191" cy="2048175"/>
          </a:xfrm>
          <a:prstGeom prst="rect">
            <a:avLst/>
          </a:prstGeom>
          <a:noFill/>
          <a:ln w="9525">
            <a:noFill/>
            <a:miter lim="800000"/>
            <a:headEnd/>
            <a:tailEnd/>
          </a:ln>
          <a:effectLst/>
        </p:spPr>
      </p:pic>
      <p:sp>
        <p:nvSpPr>
          <p:cNvPr id="5" name="燕尾形箭头 4"/>
          <p:cNvSpPr/>
          <p:nvPr/>
        </p:nvSpPr>
        <p:spPr>
          <a:xfrm>
            <a:off x="4181733" y="3646734"/>
            <a:ext cx="864096" cy="288032"/>
          </a:xfrm>
          <a:prstGeom prst="notch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00430" y="3071810"/>
            <a:ext cx="2251075" cy="461665"/>
          </a:xfrm>
          <a:prstGeom prst="rect">
            <a:avLst/>
          </a:prstGeom>
        </p:spPr>
        <p:txBody>
          <a:bodyPr wrap="square">
            <a:spAutoFit/>
          </a:bodyPr>
          <a:lstStyle/>
          <a:p>
            <a:r>
              <a:rPr lang="zh-CN" altLang="zh-CN" sz="2400" b="1" dirty="0" smtClean="0">
                <a:latin typeface="华文宋体" pitchFamily="2" charset="-122"/>
                <a:ea typeface="华文宋体" pitchFamily="2" charset="-122"/>
              </a:rPr>
              <a:t>删去关键字</a:t>
            </a:r>
            <a:r>
              <a:rPr lang="en-US" altLang="zh-CN" sz="2400" b="1" dirty="0" smtClean="0">
                <a:solidFill>
                  <a:srgbClr val="FF0000"/>
                </a:solidFill>
                <a:latin typeface="华文宋体" pitchFamily="2" charset="-122"/>
                <a:ea typeface="华文宋体" pitchFamily="2" charset="-122"/>
              </a:rPr>
              <a:t>12</a:t>
            </a:r>
            <a:endParaRPr lang="zh-CN" altLang="en-US" sz="2400" b="1" dirty="0">
              <a:solidFill>
                <a:srgbClr val="FF0000"/>
              </a:solidFill>
              <a:latin typeface="华文宋体" pitchFamily="2" charset="-122"/>
              <a:ea typeface="华文宋体" pitchFamily="2" charset="-122"/>
            </a:endParaRPr>
          </a:p>
        </p:txBody>
      </p:sp>
    </p:spTree>
    <p:extLst>
      <p:ext uri="{BB962C8B-B14F-4D97-AF65-F5344CB8AC3E}">
        <p14:creationId xmlns:p14="http://schemas.microsoft.com/office/powerpoint/2010/main" val="373755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357166"/>
            <a:ext cx="8749636" cy="3147832"/>
          </a:xfrm>
        </p:spPr>
        <p:txBody>
          <a:bodyPr>
            <a:normAutofit/>
          </a:bodyPr>
          <a:lstStyle/>
          <a:p>
            <a:r>
              <a:rPr lang="zh-CN" altLang="zh-CN" b="0" dirty="0"/>
              <a:t>（</a:t>
            </a:r>
            <a:r>
              <a:rPr lang="en-US" altLang="zh-CN" b="0" dirty="0"/>
              <a:t>2</a:t>
            </a:r>
            <a:r>
              <a:rPr lang="zh-CN" altLang="zh-CN" b="0" dirty="0"/>
              <a:t>）被删除关键字所在结点中的</a:t>
            </a:r>
            <a:r>
              <a:rPr lang="zh-CN" altLang="zh-CN" dirty="0">
                <a:solidFill>
                  <a:srgbClr val="FF0000"/>
                </a:solidFill>
              </a:rPr>
              <a:t>关键字数目等于</a:t>
            </a:r>
            <a:r>
              <a:rPr lang="en-US" altLang="zh-CN" dirty="0">
                <a:solidFill>
                  <a:srgbClr val="FF0000"/>
                </a:solidFill>
              </a:rPr>
              <a:t>⌈m/2⌉-1</a:t>
            </a:r>
            <a:r>
              <a:rPr lang="zh-CN" altLang="zh-CN" b="0" dirty="0"/>
              <a:t>，而与该结点相邻的</a:t>
            </a:r>
            <a:r>
              <a:rPr lang="zh-CN" altLang="zh-CN" dirty="0">
                <a:solidFill>
                  <a:srgbClr val="FF0000"/>
                </a:solidFill>
              </a:rPr>
              <a:t>右兄弟（或左兄弟）结点中的关键字数目大于</a:t>
            </a:r>
            <a:r>
              <a:rPr lang="en-US" altLang="zh-CN" dirty="0">
                <a:solidFill>
                  <a:srgbClr val="FF0000"/>
                </a:solidFill>
              </a:rPr>
              <a:t>⌈m/2⌉-1</a:t>
            </a:r>
            <a:r>
              <a:rPr lang="zh-CN" altLang="zh-CN" b="0" dirty="0"/>
              <a:t>，则需将其兄弟结点中的最小（或最大）的关键字</a:t>
            </a:r>
            <a:r>
              <a:rPr lang="zh-CN" altLang="zh-CN" dirty="0">
                <a:solidFill>
                  <a:srgbClr val="FF0000"/>
                </a:solidFill>
              </a:rPr>
              <a:t>上移至双亲</a:t>
            </a:r>
            <a:r>
              <a:rPr lang="zh-CN" altLang="zh-CN" b="0" dirty="0"/>
              <a:t>结点中，而将双亲结点中小于（或大于）且紧靠该上移关键字的关键字</a:t>
            </a:r>
            <a:r>
              <a:rPr lang="zh-CN" altLang="zh-CN" dirty="0">
                <a:solidFill>
                  <a:srgbClr val="FF0000"/>
                </a:solidFill>
              </a:rPr>
              <a:t>下移至被删关键字所在结点</a:t>
            </a:r>
            <a:r>
              <a:rPr lang="zh-CN" altLang="zh-CN" b="0" dirty="0"/>
              <a:t>中</a:t>
            </a:r>
            <a:r>
              <a:rPr lang="zh-CN" altLang="zh-CN" b="0" dirty="0" smtClean="0"/>
              <a:t>。</a:t>
            </a:r>
            <a:endParaRPr lang="en-US" altLang="zh-CN" b="0" dirty="0" smtClean="0"/>
          </a:p>
          <a:p>
            <a:r>
              <a:rPr lang="en-US" altLang="zh-CN" b="0" dirty="0" smtClean="0"/>
              <a:t>	</a:t>
            </a:r>
            <a:r>
              <a:rPr lang="zh-CN" altLang="zh-CN" b="0" dirty="0" smtClean="0"/>
              <a:t>例如</a:t>
            </a:r>
            <a:r>
              <a:rPr lang="zh-CN" altLang="en-US" b="0" dirty="0" smtClean="0"/>
              <a:t>，在图</a:t>
            </a:r>
            <a:r>
              <a:rPr lang="en-US" altLang="zh-CN" b="0" dirty="0" smtClean="0"/>
              <a:t>(a)</a:t>
            </a:r>
            <a:r>
              <a:rPr lang="zh-CN" altLang="en-US" b="0" dirty="0" smtClean="0"/>
              <a:t>中</a:t>
            </a:r>
            <a:r>
              <a:rPr lang="zh-CN" altLang="en-US" dirty="0" smtClean="0">
                <a:solidFill>
                  <a:srgbClr val="FF0000"/>
                </a:solidFill>
              </a:rPr>
              <a:t>删除</a:t>
            </a:r>
            <a:r>
              <a:rPr lang="en-US" altLang="zh-CN" dirty="0" smtClean="0">
                <a:solidFill>
                  <a:srgbClr val="FF0000"/>
                </a:solidFill>
              </a:rPr>
              <a:t>50</a:t>
            </a:r>
            <a:r>
              <a:rPr lang="zh-CN" altLang="en-US" b="0" dirty="0" smtClean="0"/>
              <a:t>之后，得到图</a:t>
            </a:r>
            <a:r>
              <a:rPr lang="en-US" altLang="zh-CN" b="0" dirty="0" smtClean="0"/>
              <a:t>(b)</a:t>
            </a:r>
            <a:r>
              <a:rPr lang="zh-CN" altLang="en-US" b="0" dirty="0" smtClean="0"/>
              <a:t>。</a:t>
            </a:r>
            <a:endParaRPr lang="zh-CN" altLang="en-US" b="0"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264026"/>
            <a:ext cx="4790250" cy="2593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燕尾形箭头 4"/>
          <p:cNvSpPr/>
          <p:nvPr/>
        </p:nvSpPr>
        <p:spPr>
          <a:xfrm>
            <a:off x="3194779" y="3718172"/>
            <a:ext cx="864096" cy="288032"/>
          </a:xfrm>
          <a:prstGeom prst="notch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928926" y="3286124"/>
            <a:ext cx="1357322" cy="461665"/>
          </a:xfrm>
          <a:prstGeom prst="rect">
            <a:avLst/>
          </a:prstGeom>
        </p:spPr>
        <p:txBody>
          <a:bodyPr wrap="square">
            <a:spAutoFit/>
          </a:bodyPr>
          <a:lstStyle/>
          <a:p>
            <a:r>
              <a:rPr lang="zh-CN" altLang="zh-CN" sz="2400" b="1" dirty="0" smtClean="0"/>
              <a:t>删除</a:t>
            </a:r>
            <a:r>
              <a:rPr lang="en-US" altLang="zh-CN" sz="2400" b="1" dirty="0" smtClean="0">
                <a:solidFill>
                  <a:srgbClr val="FF0000"/>
                </a:solidFill>
              </a:rPr>
              <a:t>50</a:t>
            </a:r>
            <a:endParaRPr lang="zh-CN" altLang="en-US" sz="2400" b="1" dirty="0">
              <a:solidFill>
                <a:srgbClr val="FF0000"/>
              </a:solidFill>
            </a:endParaRPr>
          </a:p>
        </p:txBody>
      </p:sp>
      <p:grpSp>
        <p:nvGrpSpPr>
          <p:cNvPr id="7" name="组合 6"/>
          <p:cNvGrpSpPr/>
          <p:nvPr/>
        </p:nvGrpSpPr>
        <p:grpSpPr>
          <a:xfrm>
            <a:off x="4333879" y="3076940"/>
            <a:ext cx="4810121" cy="2423762"/>
            <a:chOff x="4333879" y="3076940"/>
            <a:chExt cx="4810121" cy="2423762"/>
          </a:xfrm>
        </p:grpSpPr>
        <p:pic>
          <p:nvPicPr>
            <p:cNvPr id="2050" name="Picture 2"/>
            <p:cNvPicPr>
              <a:picLocks noChangeAspect="1" noChangeArrowheads="1"/>
            </p:cNvPicPr>
            <p:nvPr/>
          </p:nvPicPr>
          <p:blipFill>
            <a:blip r:embed="rId4" cstate="print"/>
            <a:srcRect/>
            <a:stretch>
              <a:fillRect/>
            </a:stretch>
          </p:blipFill>
          <p:spPr bwMode="auto">
            <a:xfrm>
              <a:off x="4333879" y="3076940"/>
              <a:ext cx="4810121" cy="2423762"/>
            </a:xfrm>
            <a:prstGeom prst="rect">
              <a:avLst/>
            </a:prstGeom>
            <a:noFill/>
            <a:ln w="9525">
              <a:noFill/>
              <a:miter lim="800000"/>
              <a:headEnd/>
              <a:tailEnd/>
            </a:ln>
            <a:effectLst/>
          </p:spPr>
        </p:pic>
        <p:sp>
          <p:nvSpPr>
            <p:cNvPr id="2" name="椭圆 1"/>
            <p:cNvSpPr/>
            <p:nvPr/>
          </p:nvSpPr>
          <p:spPr>
            <a:xfrm>
              <a:off x="7092280" y="3862188"/>
              <a:ext cx="576064" cy="64693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444208" y="4438252"/>
              <a:ext cx="576064" cy="64693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4977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214290"/>
            <a:ext cx="8964488" cy="2880320"/>
          </a:xfrm>
        </p:spPr>
        <p:txBody>
          <a:bodyPr>
            <a:normAutofit/>
          </a:bodyPr>
          <a:lstStyle/>
          <a:p>
            <a:r>
              <a:rPr lang="zh-CN" altLang="zh-CN" b="0" dirty="0"/>
              <a:t>（</a:t>
            </a:r>
            <a:r>
              <a:rPr lang="en-US" altLang="zh-CN" b="0" dirty="0"/>
              <a:t>3</a:t>
            </a:r>
            <a:r>
              <a:rPr lang="zh-CN" altLang="zh-CN" b="0" dirty="0"/>
              <a:t>）被删除关键字所在结点和</a:t>
            </a:r>
            <a:r>
              <a:rPr lang="zh-CN" altLang="zh-CN" b="0" dirty="0">
                <a:solidFill>
                  <a:srgbClr val="FF0000"/>
                </a:solidFill>
              </a:rPr>
              <a:t>其相邻的兄弟结点中的</a:t>
            </a:r>
            <a:r>
              <a:rPr lang="zh-CN" altLang="zh-CN" dirty="0">
                <a:solidFill>
                  <a:srgbClr val="FF0000"/>
                </a:solidFill>
              </a:rPr>
              <a:t>关键字数目均等于</a:t>
            </a:r>
            <a:r>
              <a:rPr lang="en-US" altLang="zh-CN" dirty="0">
                <a:solidFill>
                  <a:srgbClr val="FF0000"/>
                </a:solidFill>
              </a:rPr>
              <a:t>⌈m/2⌉-1</a:t>
            </a:r>
            <a:r>
              <a:rPr lang="zh-CN" altLang="zh-CN" b="0" dirty="0"/>
              <a:t>。假设该结点有右兄弟，且其右兄弟结点地址由双亲结点中的</a:t>
            </a:r>
            <a:r>
              <a:rPr lang="zh-CN" altLang="zh-CN" b="0" dirty="0" smtClean="0"/>
              <a:t>关键字</a:t>
            </a:r>
            <a:r>
              <a:rPr lang="en-US" altLang="zh-CN" b="0" dirty="0" smtClean="0"/>
              <a:t>A</a:t>
            </a:r>
            <a:r>
              <a:rPr lang="en-US" altLang="zh-CN" b="0" baseline="-25000" dirty="0" smtClean="0"/>
              <a:t>i</a:t>
            </a:r>
            <a:r>
              <a:rPr lang="zh-CN" altLang="zh-CN" b="0" dirty="0"/>
              <a:t>所指，则在删去关键字之后，它所在结点中剩余的关键字和指针，加上双亲结点中的关键字</a:t>
            </a:r>
            <a:r>
              <a:rPr lang="en-US" altLang="zh-CN" b="0" dirty="0"/>
              <a:t>K</a:t>
            </a:r>
            <a:r>
              <a:rPr lang="en-US" altLang="zh-CN" b="0" baseline="-25000" dirty="0"/>
              <a:t>i</a:t>
            </a:r>
            <a:r>
              <a:rPr lang="zh-CN" altLang="zh-CN" b="0" dirty="0"/>
              <a:t>一起，</a:t>
            </a:r>
            <a:r>
              <a:rPr lang="zh-CN" altLang="zh-CN" dirty="0">
                <a:solidFill>
                  <a:srgbClr val="FF0000"/>
                </a:solidFill>
              </a:rPr>
              <a:t>合并</a:t>
            </a:r>
            <a:r>
              <a:rPr lang="zh-CN" altLang="zh-CN" dirty="0" smtClean="0">
                <a:solidFill>
                  <a:srgbClr val="FF0000"/>
                </a:solidFill>
              </a:rPr>
              <a:t>到</a:t>
            </a:r>
            <a:r>
              <a:rPr lang="en-US" altLang="zh-CN" dirty="0" smtClean="0">
                <a:solidFill>
                  <a:srgbClr val="FF0000"/>
                </a:solidFill>
              </a:rPr>
              <a:t>A</a:t>
            </a:r>
            <a:r>
              <a:rPr lang="en-US" altLang="zh-CN" baseline="-25000" dirty="0" smtClean="0">
                <a:solidFill>
                  <a:srgbClr val="FF0000"/>
                </a:solidFill>
              </a:rPr>
              <a:t>i</a:t>
            </a:r>
            <a:r>
              <a:rPr lang="zh-CN" altLang="zh-CN" dirty="0">
                <a:solidFill>
                  <a:srgbClr val="FF0000"/>
                </a:solidFill>
              </a:rPr>
              <a:t>所指兄弟结点中</a:t>
            </a:r>
            <a:r>
              <a:rPr lang="zh-CN" altLang="zh-CN" b="0" dirty="0"/>
              <a:t>（</a:t>
            </a:r>
            <a:r>
              <a:rPr lang="zh-CN" altLang="zh-CN" b="0" dirty="0">
                <a:solidFill>
                  <a:srgbClr val="FF0000"/>
                </a:solidFill>
              </a:rPr>
              <a:t>若</a:t>
            </a:r>
            <a:r>
              <a:rPr lang="zh-CN" altLang="zh-CN" b="0" dirty="0"/>
              <a:t>没有右兄弟，则合并至</a:t>
            </a:r>
            <a:r>
              <a:rPr lang="zh-CN" altLang="zh-CN" b="0" dirty="0" smtClean="0"/>
              <a:t>左兄弟）</a:t>
            </a:r>
            <a:r>
              <a:rPr lang="zh-CN" altLang="zh-CN" b="0" dirty="0"/>
              <a:t>。例如</a:t>
            </a:r>
            <a:r>
              <a:rPr lang="zh-CN" altLang="zh-CN" b="0" dirty="0" smtClean="0"/>
              <a:t>，</a:t>
            </a:r>
            <a:r>
              <a:rPr lang="zh-CN" altLang="en-US" b="0" dirty="0" smtClean="0"/>
              <a:t>图</a:t>
            </a:r>
            <a:r>
              <a:rPr lang="en-US" altLang="zh-CN" b="0" dirty="0" smtClean="0"/>
              <a:t>(b)B</a:t>
            </a:r>
            <a:r>
              <a:rPr lang="zh-CN" altLang="zh-CN" b="0" dirty="0"/>
              <a:t>树中</a:t>
            </a:r>
            <a:r>
              <a:rPr lang="zh-CN" altLang="zh-CN" dirty="0">
                <a:solidFill>
                  <a:srgbClr val="FF0000"/>
                </a:solidFill>
              </a:rPr>
              <a:t>删去</a:t>
            </a:r>
            <a:r>
              <a:rPr lang="en-US" altLang="zh-CN" dirty="0" smtClean="0">
                <a:solidFill>
                  <a:srgbClr val="FF0000"/>
                </a:solidFill>
              </a:rPr>
              <a:t>53</a:t>
            </a:r>
            <a:r>
              <a:rPr lang="zh-CN" altLang="en-US" b="0" dirty="0" smtClean="0"/>
              <a:t>之后，得到结果图</a:t>
            </a:r>
            <a:r>
              <a:rPr lang="en-US" altLang="zh-CN" b="0" dirty="0" smtClean="0"/>
              <a:t>(c)</a:t>
            </a:r>
            <a:r>
              <a:rPr lang="zh-CN" altLang="en-US" dirty="0" smtClean="0"/>
              <a:t>。</a:t>
            </a:r>
            <a:endParaRPr lang="zh-CN" altLang="en-US" b="0" dirty="0"/>
          </a:p>
        </p:txBody>
      </p:sp>
      <p:pic>
        <p:nvPicPr>
          <p:cNvPr id="4" name="Picture 2"/>
          <p:cNvPicPr>
            <a:picLocks noChangeAspect="1" noChangeArrowheads="1"/>
          </p:cNvPicPr>
          <p:nvPr/>
        </p:nvPicPr>
        <p:blipFill>
          <a:blip r:embed="rId3" cstate="print"/>
          <a:srcRect/>
          <a:stretch>
            <a:fillRect/>
          </a:stretch>
        </p:blipFill>
        <p:spPr bwMode="auto">
          <a:xfrm>
            <a:off x="15526" y="3503696"/>
            <a:ext cx="4572000" cy="2485558"/>
          </a:xfrm>
          <a:prstGeom prst="rect">
            <a:avLst/>
          </a:prstGeom>
          <a:noFill/>
          <a:ln w="9525">
            <a:noFill/>
            <a:miter lim="800000"/>
            <a:headEnd/>
            <a:tailEnd/>
          </a:ln>
          <a:effectLst/>
        </p:spPr>
      </p:pic>
      <p:sp>
        <p:nvSpPr>
          <p:cNvPr id="6" name="矩形 5"/>
          <p:cNvSpPr/>
          <p:nvPr/>
        </p:nvSpPr>
        <p:spPr>
          <a:xfrm>
            <a:off x="4286248" y="3500438"/>
            <a:ext cx="1304234" cy="461665"/>
          </a:xfrm>
          <a:prstGeom prst="rect">
            <a:avLst/>
          </a:prstGeom>
        </p:spPr>
        <p:txBody>
          <a:bodyPr wrap="square">
            <a:spAutoFit/>
          </a:bodyPr>
          <a:lstStyle/>
          <a:p>
            <a:r>
              <a:rPr lang="zh-CN" altLang="zh-CN" sz="2400" b="1" dirty="0" smtClean="0"/>
              <a:t>删除</a:t>
            </a:r>
            <a:r>
              <a:rPr lang="en-US" altLang="zh-CN" sz="2400" b="1" dirty="0" smtClean="0">
                <a:solidFill>
                  <a:srgbClr val="FF0000"/>
                </a:solidFill>
              </a:rPr>
              <a:t>53</a:t>
            </a:r>
            <a:endParaRPr lang="zh-CN" altLang="en-US" sz="2400" b="1" dirty="0">
              <a:solidFill>
                <a:srgbClr val="FF0000"/>
              </a:solidFill>
            </a:endParaRPr>
          </a:p>
        </p:txBody>
      </p:sp>
      <p:grpSp>
        <p:nvGrpSpPr>
          <p:cNvPr id="7" name="组合 6"/>
          <p:cNvGrpSpPr/>
          <p:nvPr/>
        </p:nvGrpSpPr>
        <p:grpSpPr>
          <a:xfrm>
            <a:off x="4572000" y="3857628"/>
            <a:ext cx="4572001" cy="2818584"/>
            <a:chOff x="4286248" y="3857628"/>
            <a:chExt cx="4857753" cy="2818584"/>
          </a:xfrm>
        </p:grpSpPr>
        <p:pic>
          <p:nvPicPr>
            <p:cNvPr id="2560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248" y="3857628"/>
              <a:ext cx="4857753" cy="2818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椭圆 1"/>
            <p:cNvSpPr/>
            <p:nvPr/>
          </p:nvSpPr>
          <p:spPr>
            <a:xfrm>
              <a:off x="6516216" y="5373216"/>
              <a:ext cx="1296144" cy="108012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燕尾形箭头 8"/>
          <p:cNvSpPr/>
          <p:nvPr/>
        </p:nvSpPr>
        <p:spPr>
          <a:xfrm>
            <a:off x="4499992" y="3933056"/>
            <a:ext cx="864096" cy="288032"/>
          </a:xfrm>
          <a:prstGeom prst="notch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78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714356"/>
            <a:ext cx="8175852" cy="1778540"/>
          </a:xfrm>
        </p:spPr>
        <p:txBody>
          <a:bodyPr>
            <a:normAutofit/>
          </a:bodyPr>
          <a:lstStyle/>
          <a:p>
            <a:r>
              <a:rPr lang="en-US" altLang="zh-CN" b="0" dirty="0" smtClean="0"/>
              <a:t>    </a:t>
            </a:r>
            <a:r>
              <a:rPr lang="zh-CN" altLang="zh-CN" b="0" dirty="0" smtClean="0"/>
              <a:t>在</a:t>
            </a:r>
            <a:r>
              <a:rPr lang="zh-CN" altLang="en-US" b="0" dirty="0" smtClean="0"/>
              <a:t>图</a:t>
            </a:r>
            <a:r>
              <a:rPr lang="en-US" altLang="zh-CN" b="0" dirty="0" smtClean="0"/>
              <a:t>(c)B</a:t>
            </a:r>
            <a:r>
              <a:rPr lang="zh-CN" altLang="zh-CN" b="0" dirty="0"/>
              <a:t>树中</a:t>
            </a:r>
            <a:r>
              <a:rPr lang="zh-CN" altLang="zh-CN" dirty="0">
                <a:solidFill>
                  <a:srgbClr val="FF0000"/>
                </a:solidFill>
              </a:rPr>
              <a:t>删去关键字</a:t>
            </a:r>
            <a:r>
              <a:rPr lang="en-US" altLang="zh-CN" dirty="0">
                <a:solidFill>
                  <a:srgbClr val="FF0000"/>
                </a:solidFill>
              </a:rPr>
              <a:t>37</a:t>
            </a:r>
            <a:r>
              <a:rPr lang="zh-CN" altLang="zh-CN" b="0" dirty="0"/>
              <a:t>之后，</a:t>
            </a:r>
            <a:r>
              <a:rPr lang="zh-CN" altLang="zh-CN" b="0" dirty="0" smtClean="0"/>
              <a:t>双亲</a:t>
            </a:r>
            <a:r>
              <a:rPr lang="en-US" altLang="zh-CN" b="0" dirty="0" smtClean="0"/>
              <a:t>B</a:t>
            </a:r>
            <a:r>
              <a:rPr lang="zh-CN" altLang="zh-CN" b="0" dirty="0" smtClean="0"/>
              <a:t>结点</a:t>
            </a:r>
            <a:r>
              <a:rPr lang="zh-CN" altLang="zh-CN" b="0" dirty="0"/>
              <a:t>中剩余信息（</a:t>
            </a:r>
            <a:r>
              <a:rPr lang="en-US" altLang="zh-CN" b="0" dirty="0"/>
              <a:t>“</a:t>
            </a:r>
            <a:r>
              <a:rPr lang="zh-CN" altLang="zh-CN" b="0" dirty="0" smtClean="0"/>
              <a:t>指针</a:t>
            </a:r>
            <a:r>
              <a:rPr lang="en-US" altLang="zh-CN" b="0" dirty="0" smtClean="0"/>
              <a:t>C”</a:t>
            </a:r>
            <a:r>
              <a:rPr lang="zh-CN" altLang="zh-CN" b="0" dirty="0"/>
              <a:t>）应和其</a:t>
            </a:r>
            <a:r>
              <a:rPr lang="zh-CN" altLang="zh-CN" b="0" dirty="0" smtClean="0"/>
              <a:t>双亲</a:t>
            </a:r>
            <a:r>
              <a:rPr lang="en-US" altLang="zh-CN" b="0" dirty="0" smtClean="0"/>
              <a:t>*A</a:t>
            </a:r>
            <a:r>
              <a:rPr lang="zh-CN" altLang="zh-CN" b="0" dirty="0" smtClean="0"/>
              <a:t>结点</a:t>
            </a:r>
            <a:r>
              <a:rPr lang="zh-CN" altLang="zh-CN" b="0" dirty="0"/>
              <a:t>中关键字</a:t>
            </a:r>
            <a:r>
              <a:rPr lang="en-US" altLang="zh-CN" b="0" dirty="0"/>
              <a:t>45</a:t>
            </a:r>
            <a:r>
              <a:rPr lang="zh-CN" altLang="zh-CN" b="0" dirty="0"/>
              <a:t>一起合并至右兄弟结点</a:t>
            </a:r>
            <a:r>
              <a:rPr lang="en-US" altLang="zh-CN" b="0" dirty="0" smtClean="0"/>
              <a:t>*E</a:t>
            </a:r>
            <a:r>
              <a:rPr lang="zh-CN" altLang="zh-CN" b="0" dirty="0" smtClean="0"/>
              <a:t>中。</a:t>
            </a:r>
            <a:r>
              <a:rPr lang="zh-CN" altLang="en-US" b="0" dirty="0" smtClean="0"/>
              <a:t>从而导致</a:t>
            </a:r>
            <a:r>
              <a:rPr lang="zh-CN" altLang="en-US" dirty="0" smtClean="0">
                <a:solidFill>
                  <a:srgbClr val="FF0000"/>
                </a:solidFill>
              </a:rPr>
              <a:t>根被合并</a:t>
            </a:r>
            <a:r>
              <a:rPr lang="zh-CN" altLang="en-US" b="0" dirty="0" smtClean="0"/>
              <a:t>，</a:t>
            </a:r>
            <a:r>
              <a:rPr lang="zh-CN" altLang="en-US" dirty="0" smtClean="0">
                <a:solidFill>
                  <a:srgbClr val="FF0000"/>
                </a:solidFill>
              </a:rPr>
              <a:t>树的高度降低</a:t>
            </a:r>
            <a:r>
              <a:rPr lang="zh-CN" altLang="en-US" b="0" dirty="0" smtClean="0"/>
              <a:t>。</a:t>
            </a:r>
            <a:endParaRPr lang="zh-CN" altLang="zh-CN" b="0" dirty="0"/>
          </a:p>
          <a:p>
            <a:endParaRPr lang="zh-CN" altLang="en-US" dirty="0"/>
          </a:p>
        </p:txBody>
      </p:sp>
      <p:grpSp>
        <p:nvGrpSpPr>
          <p:cNvPr id="2" name="组合 24"/>
          <p:cNvGrpSpPr/>
          <p:nvPr/>
        </p:nvGrpSpPr>
        <p:grpSpPr>
          <a:xfrm>
            <a:off x="5253320" y="3000372"/>
            <a:ext cx="3747836" cy="2372844"/>
            <a:chOff x="4929190" y="3429000"/>
            <a:chExt cx="3500462" cy="2357454"/>
          </a:xfrm>
        </p:grpSpPr>
        <p:sp>
          <p:nvSpPr>
            <p:cNvPr id="5" name="矩形 4"/>
            <p:cNvSpPr/>
            <p:nvPr/>
          </p:nvSpPr>
          <p:spPr>
            <a:xfrm>
              <a:off x="6215074" y="4214818"/>
              <a:ext cx="1143008" cy="3571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45   90</a:t>
              </a:r>
              <a:endParaRPr lang="zh-CN" altLang="en-US" dirty="0"/>
            </a:p>
          </p:txBody>
        </p:sp>
        <p:cxnSp>
          <p:nvCxnSpPr>
            <p:cNvPr id="7" name="直接连接符 6"/>
            <p:cNvCxnSpPr>
              <a:stCxn id="5" idx="0"/>
            </p:cNvCxnSpPr>
            <p:nvPr/>
          </p:nvCxnSpPr>
          <p:spPr>
            <a:xfrm rot="16200000" flipV="1">
              <a:off x="6072199" y="3500439"/>
              <a:ext cx="500066" cy="928692"/>
            </a:xfrm>
            <a:prstGeom prst="line">
              <a:avLst/>
            </a:prstGeom>
          </p:spPr>
          <p:style>
            <a:lnRef idx="2">
              <a:schemeClr val="dk1"/>
            </a:lnRef>
            <a:fillRef idx="0">
              <a:schemeClr val="dk1"/>
            </a:fillRef>
            <a:effectRef idx="1">
              <a:schemeClr val="dk1"/>
            </a:effectRef>
            <a:fontRef idx="minor">
              <a:schemeClr val="tx1"/>
            </a:fontRef>
          </p:style>
        </p:cxnSp>
        <p:sp>
          <p:nvSpPr>
            <p:cNvPr id="8" name="矩形 7"/>
            <p:cNvSpPr/>
            <p:nvPr/>
          </p:nvSpPr>
          <p:spPr>
            <a:xfrm>
              <a:off x="5429256" y="3429000"/>
              <a:ext cx="571504" cy="28575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smtClean="0"/>
                <a:t>bt</a:t>
              </a:r>
              <a:endParaRPr lang="zh-CN" altLang="en-US" dirty="0"/>
            </a:p>
          </p:txBody>
        </p:sp>
        <p:sp>
          <p:nvSpPr>
            <p:cNvPr id="9" name="矩形 8"/>
            <p:cNvSpPr/>
            <p:nvPr/>
          </p:nvSpPr>
          <p:spPr>
            <a:xfrm>
              <a:off x="6572264" y="5500702"/>
              <a:ext cx="571504" cy="28575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G</a:t>
              </a:r>
              <a:endParaRPr lang="zh-CN" altLang="en-US" dirty="0"/>
            </a:p>
          </p:txBody>
        </p:sp>
        <p:cxnSp>
          <p:nvCxnSpPr>
            <p:cNvPr id="11" name="直接连接符 10"/>
            <p:cNvCxnSpPr/>
            <p:nvPr/>
          </p:nvCxnSpPr>
          <p:spPr>
            <a:xfrm rot="10800000" flipV="1">
              <a:off x="5500694" y="4572007"/>
              <a:ext cx="785818" cy="428627"/>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p:cNvCxnSpPr>
              <a:stCxn id="5" idx="2"/>
            </p:cNvCxnSpPr>
            <p:nvPr/>
          </p:nvCxnSpPr>
          <p:spPr>
            <a:xfrm rot="16200000" flipH="1">
              <a:off x="6500825" y="4857761"/>
              <a:ext cx="642942" cy="71436"/>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p:cNvCxnSpPr/>
            <p:nvPr/>
          </p:nvCxnSpPr>
          <p:spPr>
            <a:xfrm>
              <a:off x="7358082" y="4572008"/>
              <a:ext cx="642942" cy="428628"/>
            </a:xfrm>
            <a:prstGeom prst="line">
              <a:avLst/>
            </a:prstGeom>
          </p:spPr>
          <p:style>
            <a:lnRef idx="2">
              <a:schemeClr val="dk1"/>
            </a:lnRef>
            <a:fillRef idx="0">
              <a:schemeClr val="dk1"/>
            </a:fillRef>
            <a:effectRef idx="1">
              <a:schemeClr val="dk1"/>
            </a:effectRef>
            <a:fontRef idx="minor">
              <a:schemeClr val="tx1"/>
            </a:fontRef>
          </p:style>
        </p:cxnSp>
        <p:sp>
          <p:nvSpPr>
            <p:cNvPr id="17" name="矩形 16"/>
            <p:cNvSpPr/>
            <p:nvPr/>
          </p:nvSpPr>
          <p:spPr>
            <a:xfrm>
              <a:off x="4929190" y="5000636"/>
              <a:ext cx="1000132" cy="3571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3   24</a:t>
              </a:r>
              <a:endParaRPr lang="zh-CN" altLang="en-US" dirty="0"/>
            </a:p>
          </p:txBody>
        </p:sp>
        <p:sp>
          <p:nvSpPr>
            <p:cNvPr id="18" name="矩形 17"/>
            <p:cNvSpPr/>
            <p:nvPr/>
          </p:nvSpPr>
          <p:spPr>
            <a:xfrm>
              <a:off x="6357950" y="5072074"/>
              <a:ext cx="1000132" cy="3571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61  70</a:t>
              </a:r>
              <a:endParaRPr lang="zh-CN" altLang="en-US" dirty="0"/>
            </a:p>
          </p:txBody>
        </p:sp>
        <p:sp>
          <p:nvSpPr>
            <p:cNvPr id="19" name="矩形 18"/>
            <p:cNvSpPr/>
            <p:nvPr/>
          </p:nvSpPr>
          <p:spPr>
            <a:xfrm>
              <a:off x="7715272" y="5072074"/>
              <a:ext cx="714380" cy="3571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100</a:t>
              </a:r>
              <a:endParaRPr lang="zh-CN" altLang="en-US" dirty="0"/>
            </a:p>
          </p:txBody>
        </p:sp>
        <p:sp>
          <p:nvSpPr>
            <p:cNvPr id="22" name="矩形 21"/>
            <p:cNvSpPr/>
            <p:nvPr/>
          </p:nvSpPr>
          <p:spPr>
            <a:xfrm>
              <a:off x="5143504" y="5500702"/>
              <a:ext cx="571504" cy="28575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C</a:t>
              </a:r>
              <a:endParaRPr lang="zh-CN" altLang="en-US" dirty="0"/>
            </a:p>
          </p:txBody>
        </p:sp>
        <p:sp>
          <p:nvSpPr>
            <p:cNvPr id="23" name="矩形 22"/>
            <p:cNvSpPr/>
            <p:nvPr/>
          </p:nvSpPr>
          <p:spPr>
            <a:xfrm>
              <a:off x="5581656" y="4367218"/>
              <a:ext cx="571504" cy="28575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E</a:t>
              </a:r>
              <a:endParaRPr lang="zh-CN" altLang="en-US" dirty="0"/>
            </a:p>
          </p:txBody>
        </p:sp>
        <p:sp>
          <p:nvSpPr>
            <p:cNvPr id="24" name="矩形 23"/>
            <p:cNvSpPr/>
            <p:nvPr/>
          </p:nvSpPr>
          <p:spPr>
            <a:xfrm>
              <a:off x="7858148" y="5500702"/>
              <a:ext cx="571504" cy="28575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H</a:t>
              </a:r>
              <a:endParaRPr lang="zh-CN" altLang="en-US" dirty="0"/>
            </a:p>
          </p:txBody>
        </p:sp>
      </p:grpSp>
      <p:pic>
        <p:nvPicPr>
          <p:cNvPr id="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3068960"/>
            <a:ext cx="4806649" cy="2788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燕尾形箭头 20"/>
          <p:cNvSpPr/>
          <p:nvPr/>
        </p:nvSpPr>
        <p:spPr>
          <a:xfrm>
            <a:off x="4407515" y="4077072"/>
            <a:ext cx="864096" cy="288032"/>
          </a:xfrm>
          <a:prstGeom prst="notch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355976" y="3501008"/>
            <a:ext cx="1147174" cy="461665"/>
          </a:xfrm>
          <a:prstGeom prst="rect">
            <a:avLst/>
          </a:prstGeom>
        </p:spPr>
        <p:txBody>
          <a:bodyPr wrap="none">
            <a:spAutoFit/>
          </a:bodyPr>
          <a:lstStyle/>
          <a:p>
            <a:r>
              <a:rPr lang="zh-CN" altLang="zh-CN" sz="2400" dirty="0" smtClean="0"/>
              <a:t>删除</a:t>
            </a:r>
            <a:r>
              <a:rPr lang="en-US" altLang="zh-CN" sz="2400" dirty="0" smtClean="0"/>
              <a:t>37</a:t>
            </a:r>
            <a:endParaRPr lang="zh-CN" altLang="en-US" sz="2400" dirty="0"/>
          </a:p>
        </p:txBody>
      </p:sp>
    </p:spTree>
    <p:extLst>
      <p:ext uri="{BB962C8B-B14F-4D97-AF65-F5344CB8AC3E}">
        <p14:creationId xmlns:p14="http://schemas.microsoft.com/office/powerpoint/2010/main" val="344588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214290"/>
            <a:ext cx="7520940" cy="548640"/>
          </a:xfrm>
        </p:spPr>
        <p:txBody>
          <a:bodyPr/>
          <a:lstStyle/>
          <a:p>
            <a:r>
              <a:rPr lang="zh-CN" altLang="en-US" sz="3200" b="1" dirty="0" smtClean="0"/>
              <a:t>四、</a:t>
            </a:r>
            <a:r>
              <a:rPr lang="en-US" altLang="zh-CN" sz="3200" b="1" dirty="0" smtClean="0"/>
              <a:t> </a:t>
            </a:r>
            <a:r>
              <a:rPr lang="en-US" altLang="zh-CN" sz="3200" b="1" dirty="0"/>
              <a:t>B</a:t>
            </a:r>
            <a:r>
              <a:rPr lang="en-US" altLang="zh-CN" sz="3200" b="1" baseline="30000" dirty="0"/>
              <a:t>+</a:t>
            </a:r>
            <a:r>
              <a:rPr lang="zh-CN" altLang="zh-CN" sz="3200" b="1" dirty="0" smtClean="0"/>
              <a:t>树</a:t>
            </a:r>
            <a:r>
              <a:rPr lang="en-US" altLang="zh-CN" sz="3200" b="1" dirty="0" smtClean="0"/>
              <a:t>——B</a:t>
            </a:r>
            <a:r>
              <a:rPr lang="zh-CN" altLang="en-US" sz="3200" b="1" dirty="0" smtClean="0"/>
              <a:t>树的变形</a:t>
            </a:r>
            <a:endParaRPr lang="zh-CN" altLang="en-US" sz="3200" dirty="0"/>
          </a:p>
        </p:txBody>
      </p:sp>
      <p:sp>
        <p:nvSpPr>
          <p:cNvPr id="3" name="内容占位符 2"/>
          <p:cNvSpPr>
            <a:spLocks noGrp="1"/>
          </p:cNvSpPr>
          <p:nvPr>
            <p:ph idx="1"/>
          </p:nvPr>
        </p:nvSpPr>
        <p:spPr>
          <a:xfrm>
            <a:off x="357158" y="1071546"/>
            <a:ext cx="8607330" cy="5429288"/>
          </a:xfrm>
        </p:spPr>
        <p:txBody>
          <a:bodyPr>
            <a:noAutofit/>
          </a:bodyPr>
          <a:lstStyle/>
          <a:p>
            <a:r>
              <a:rPr lang="zh-CN" altLang="zh-CN" sz="2800" b="0" dirty="0">
                <a:solidFill>
                  <a:srgbClr val="FF0000"/>
                </a:solidFill>
              </a:rPr>
              <a:t>一棵</a:t>
            </a:r>
            <a:r>
              <a:rPr lang="en-US" altLang="zh-CN" sz="2800" b="0" dirty="0">
                <a:solidFill>
                  <a:srgbClr val="FF0000"/>
                </a:solidFill>
              </a:rPr>
              <a:t>m</a:t>
            </a:r>
            <a:r>
              <a:rPr lang="zh-CN" altLang="zh-CN" sz="2800" b="0" dirty="0">
                <a:solidFill>
                  <a:srgbClr val="FF0000"/>
                </a:solidFill>
              </a:rPr>
              <a:t>阶</a:t>
            </a:r>
            <a:r>
              <a:rPr lang="en-US" altLang="zh-CN" sz="2800" b="0" dirty="0">
                <a:solidFill>
                  <a:srgbClr val="FF0000"/>
                </a:solidFill>
              </a:rPr>
              <a:t>B</a:t>
            </a:r>
            <a:r>
              <a:rPr lang="en-US" altLang="zh-CN" sz="2800" b="0" baseline="30000" dirty="0">
                <a:solidFill>
                  <a:srgbClr val="FF0000"/>
                </a:solidFill>
              </a:rPr>
              <a:t>+</a:t>
            </a:r>
            <a:r>
              <a:rPr lang="zh-CN" altLang="zh-CN" sz="2800" b="0" dirty="0">
                <a:solidFill>
                  <a:srgbClr val="FF0000"/>
                </a:solidFill>
              </a:rPr>
              <a:t>树可以定义如下：</a:t>
            </a:r>
          </a:p>
          <a:p>
            <a:r>
              <a:rPr lang="zh-CN" altLang="zh-CN" sz="2800" b="0" dirty="0"/>
              <a:t>（</a:t>
            </a:r>
            <a:r>
              <a:rPr lang="en-US" altLang="zh-CN" sz="2800" b="0" dirty="0"/>
              <a:t>1</a:t>
            </a:r>
            <a:r>
              <a:rPr lang="zh-CN" altLang="zh-CN" sz="2800" b="0" dirty="0" smtClean="0"/>
              <a:t>）根结点</a:t>
            </a:r>
            <a:r>
              <a:rPr lang="zh-CN" altLang="en-US" sz="2800" b="0" dirty="0" smtClean="0"/>
              <a:t>包含</a:t>
            </a:r>
            <a:r>
              <a:rPr lang="en-US" altLang="zh-CN" sz="2800" b="0" dirty="0" smtClean="0">
                <a:solidFill>
                  <a:srgbClr val="FF0000"/>
                </a:solidFill>
              </a:rPr>
              <a:t>2</a:t>
            </a:r>
            <a:r>
              <a:rPr lang="en-US" altLang="zh-CN" sz="2800" b="0" dirty="0" smtClean="0">
                <a:solidFill>
                  <a:srgbClr val="FF0000"/>
                </a:solidFill>
                <a:sym typeface="Symbol"/>
              </a:rPr>
              <a:t></a:t>
            </a:r>
            <a:r>
              <a:rPr lang="en-US" altLang="zh-CN" sz="2800" b="0" dirty="0" smtClean="0">
                <a:solidFill>
                  <a:srgbClr val="FF0000"/>
                </a:solidFill>
              </a:rPr>
              <a:t>m</a:t>
            </a:r>
            <a:r>
              <a:rPr lang="zh-CN" altLang="en-US" sz="2800" b="0" dirty="0" smtClean="0"/>
              <a:t>个关键字，有</a:t>
            </a:r>
            <a:r>
              <a:rPr lang="en-US" altLang="zh-CN" sz="2800" b="0" dirty="0" smtClean="0">
                <a:solidFill>
                  <a:srgbClr val="FF0000"/>
                </a:solidFill>
              </a:rPr>
              <a:t>2</a:t>
            </a:r>
            <a:r>
              <a:rPr lang="en-US" altLang="zh-CN" sz="2800" b="0" dirty="0" smtClean="0">
                <a:solidFill>
                  <a:srgbClr val="FF0000"/>
                </a:solidFill>
                <a:sym typeface="Symbol"/>
              </a:rPr>
              <a:t></a:t>
            </a:r>
            <a:r>
              <a:rPr lang="en-US" altLang="zh-CN" sz="2800" b="0" dirty="0" smtClean="0">
                <a:solidFill>
                  <a:srgbClr val="FF0000"/>
                </a:solidFill>
              </a:rPr>
              <a:t>m</a:t>
            </a:r>
            <a:r>
              <a:rPr lang="zh-CN" altLang="en-US" sz="2800" b="0" dirty="0" smtClean="0"/>
              <a:t>个</a:t>
            </a:r>
            <a:r>
              <a:rPr lang="zh-CN" altLang="zh-CN" sz="2800" b="0" dirty="0" smtClean="0"/>
              <a:t>子结点。</a:t>
            </a:r>
            <a:endParaRPr lang="en-US" altLang="zh-CN" sz="2800" b="0" dirty="0" smtClean="0"/>
          </a:p>
          <a:p>
            <a:r>
              <a:rPr lang="zh-CN" altLang="zh-CN" sz="2800" b="0" dirty="0" smtClean="0"/>
              <a:t>（</a:t>
            </a:r>
            <a:r>
              <a:rPr lang="en-US" altLang="zh-CN" sz="2800" b="0" dirty="0"/>
              <a:t>2</a:t>
            </a:r>
            <a:r>
              <a:rPr lang="zh-CN" altLang="zh-CN" sz="2800" b="0" dirty="0" smtClean="0"/>
              <a:t>）</a:t>
            </a:r>
            <a:r>
              <a:rPr lang="zh-CN" altLang="en-US" sz="2800" b="0" dirty="0" smtClean="0"/>
              <a:t>其它非终端结点包含</a:t>
            </a:r>
            <a:r>
              <a:rPr lang="en-US" altLang="zh-CN" sz="2800" b="0" dirty="0" smtClean="0">
                <a:solidFill>
                  <a:srgbClr val="FF0000"/>
                </a:solidFill>
              </a:rPr>
              <a:t>⌈m/2⌉</a:t>
            </a:r>
            <a:r>
              <a:rPr lang="en-US" altLang="zh-CN" sz="2800" b="0" dirty="0" smtClean="0">
                <a:solidFill>
                  <a:srgbClr val="FF0000"/>
                </a:solidFill>
                <a:sym typeface="Symbol"/>
              </a:rPr>
              <a:t></a:t>
            </a:r>
            <a:r>
              <a:rPr lang="en-US" altLang="zh-CN" sz="2800" b="0" dirty="0" smtClean="0">
                <a:solidFill>
                  <a:srgbClr val="FF0000"/>
                </a:solidFill>
              </a:rPr>
              <a:t>m</a:t>
            </a:r>
            <a:r>
              <a:rPr lang="zh-CN" altLang="en-US" sz="2800" b="0" dirty="0" smtClean="0"/>
              <a:t>关键字，有</a:t>
            </a:r>
            <a:r>
              <a:rPr lang="en-US" altLang="zh-CN" sz="2800" b="0" dirty="0" smtClean="0">
                <a:solidFill>
                  <a:srgbClr val="FF0000"/>
                </a:solidFill>
              </a:rPr>
              <a:t>⌈m/2⌉</a:t>
            </a:r>
            <a:r>
              <a:rPr lang="en-US" altLang="zh-CN" sz="2800" b="0" dirty="0" smtClean="0">
                <a:solidFill>
                  <a:srgbClr val="FF0000"/>
                </a:solidFill>
                <a:sym typeface="Symbol"/>
              </a:rPr>
              <a:t> </a:t>
            </a:r>
            <a:r>
              <a:rPr lang="en-US" altLang="zh-CN" sz="2800" b="0" dirty="0" smtClean="0">
                <a:solidFill>
                  <a:srgbClr val="FF0000"/>
                </a:solidFill>
              </a:rPr>
              <a:t>m</a:t>
            </a:r>
            <a:r>
              <a:rPr lang="zh-CN" altLang="en-US" sz="2800" b="0" dirty="0" smtClean="0"/>
              <a:t>个</a:t>
            </a:r>
            <a:r>
              <a:rPr lang="zh-CN" altLang="zh-CN" sz="2800" b="0" dirty="0" smtClean="0"/>
              <a:t>子结点。</a:t>
            </a:r>
            <a:endParaRPr lang="en-US" altLang="zh-CN" sz="2800" b="0" dirty="0" smtClean="0"/>
          </a:p>
          <a:p>
            <a:r>
              <a:rPr lang="en-US" altLang="zh-CN" sz="2800" b="0" dirty="0" smtClean="0">
                <a:solidFill>
                  <a:srgbClr val="FF0000"/>
                </a:solidFill>
              </a:rPr>
              <a:t>         </a:t>
            </a:r>
            <a:r>
              <a:rPr lang="zh-CN" altLang="zh-CN" sz="2800" dirty="0" smtClean="0">
                <a:solidFill>
                  <a:srgbClr val="FF0000"/>
                </a:solidFill>
              </a:rPr>
              <a:t>有</a:t>
            </a:r>
            <a:r>
              <a:rPr lang="en-US" altLang="zh-CN" sz="2800" dirty="0">
                <a:solidFill>
                  <a:srgbClr val="FF0000"/>
                </a:solidFill>
              </a:rPr>
              <a:t>k</a:t>
            </a:r>
            <a:r>
              <a:rPr lang="zh-CN" altLang="zh-CN" sz="2800" dirty="0">
                <a:solidFill>
                  <a:srgbClr val="FF0000"/>
                </a:solidFill>
              </a:rPr>
              <a:t>个子结点的结点（分支结点）必有</a:t>
            </a:r>
            <a:r>
              <a:rPr lang="en-US" altLang="zh-CN" sz="2800" dirty="0">
                <a:solidFill>
                  <a:srgbClr val="FF0000"/>
                </a:solidFill>
              </a:rPr>
              <a:t>k</a:t>
            </a:r>
            <a:r>
              <a:rPr lang="zh-CN" altLang="zh-CN" sz="2800" dirty="0">
                <a:solidFill>
                  <a:srgbClr val="FF0000"/>
                </a:solidFill>
              </a:rPr>
              <a:t>个关键字</a:t>
            </a:r>
            <a:r>
              <a:rPr lang="zh-CN" altLang="zh-CN" sz="2800" b="0" dirty="0" smtClean="0"/>
              <a:t>。</a:t>
            </a:r>
            <a:endParaRPr lang="en-US" altLang="zh-CN" sz="2800" b="0" dirty="0" smtClean="0"/>
          </a:p>
          <a:p>
            <a:r>
              <a:rPr lang="zh-CN" altLang="zh-CN" sz="2800" b="0" dirty="0" smtClean="0"/>
              <a:t>（</a:t>
            </a:r>
            <a:r>
              <a:rPr lang="en-US" altLang="zh-CN" sz="2800" b="0" dirty="0" smtClean="0"/>
              <a:t>3</a:t>
            </a:r>
            <a:r>
              <a:rPr lang="zh-CN" altLang="zh-CN" sz="2800" b="0" dirty="0" smtClean="0"/>
              <a:t>）所有的终端结点在同一层，可以有</a:t>
            </a:r>
            <a:r>
              <a:rPr lang="en-US" altLang="zh-CN" sz="2800" b="0" dirty="0" smtClean="0">
                <a:solidFill>
                  <a:srgbClr val="FF0000"/>
                </a:solidFill>
              </a:rPr>
              <a:t>⌈m/2⌉~m</a:t>
            </a:r>
            <a:r>
              <a:rPr lang="zh-CN" altLang="zh-CN" sz="2800" b="0" dirty="0" smtClean="0"/>
              <a:t>个关键字，终端结点</a:t>
            </a:r>
            <a:r>
              <a:rPr lang="zh-CN" altLang="zh-CN" sz="2800" dirty="0" smtClean="0">
                <a:solidFill>
                  <a:srgbClr val="FF0000"/>
                </a:solidFill>
              </a:rPr>
              <a:t>包含全部关键字</a:t>
            </a:r>
            <a:r>
              <a:rPr lang="zh-CN" altLang="zh-CN" sz="2800" b="0" dirty="0" smtClean="0"/>
              <a:t>以及相应的记录信息，终端结点之间可以用</a:t>
            </a:r>
            <a:r>
              <a:rPr lang="zh-CN" altLang="zh-CN" sz="2800" dirty="0" smtClean="0">
                <a:solidFill>
                  <a:srgbClr val="FF0000"/>
                </a:solidFill>
              </a:rPr>
              <a:t>双链表顺序链接</a:t>
            </a:r>
            <a:r>
              <a:rPr lang="zh-CN" altLang="zh-CN" sz="2800" b="0" dirty="0" smtClean="0"/>
              <a:t>。</a:t>
            </a:r>
            <a:endParaRPr lang="zh-CN" altLang="zh-CN" sz="2800" b="0" dirty="0"/>
          </a:p>
        </p:txBody>
      </p:sp>
    </p:spTree>
    <p:extLst>
      <p:ext uri="{BB962C8B-B14F-4D97-AF65-F5344CB8AC3E}">
        <p14:creationId xmlns:p14="http://schemas.microsoft.com/office/powerpoint/2010/main" val="44542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AutoShape 2" descr="https://upload-images.jianshu.io/upload_images/7862980-42f0acde88d3c0cb.png?imageMogr2/auto-orient/strip|imageView2/2/w/825/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14020" name="AutoShape 4" descr="https://upload-images.jianshu.io/upload_images/7862980-42f0acde88d3c0cb.png?imageMogr2/auto-orient/strip|imageView2/2/w/825/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 name="图片 7" descr="aaaa.webp.jpg"/>
          <p:cNvPicPr>
            <a:picLocks noChangeAspect="1"/>
          </p:cNvPicPr>
          <p:nvPr/>
        </p:nvPicPr>
        <p:blipFill>
          <a:blip r:embed="rId3"/>
          <a:stretch>
            <a:fillRect/>
          </a:stretch>
        </p:blipFill>
        <p:spPr>
          <a:xfrm>
            <a:off x="357158" y="1785926"/>
            <a:ext cx="8293556" cy="3303600"/>
          </a:xfrm>
          <a:prstGeom prst="rect">
            <a:avLst/>
          </a:prstGeom>
        </p:spPr>
      </p:pic>
      <p:sp>
        <p:nvSpPr>
          <p:cNvPr id="9" name="矩形 8"/>
          <p:cNvSpPr/>
          <p:nvPr/>
        </p:nvSpPr>
        <p:spPr>
          <a:xfrm>
            <a:off x="785786" y="857232"/>
            <a:ext cx="1455848" cy="523220"/>
          </a:xfrm>
          <a:prstGeom prst="rect">
            <a:avLst/>
          </a:prstGeom>
        </p:spPr>
        <p:txBody>
          <a:bodyPr wrap="none">
            <a:spAutoFit/>
          </a:bodyPr>
          <a:lstStyle/>
          <a:p>
            <a:r>
              <a:rPr lang="en-US"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阶</a:t>
            </a:r>
            <a:r>
              <a:rPr lang="en-US"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baseline="30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树</a:t>
            </a:r>
            <a:endParaRPr lang="zh-CN" altLang="en-US" dirty="0"/>
          </a:p>
        </p:txBody>
      </p:sp>
    </p:spTree>
    <p:extLst>
      <p:ext uri="{BB962C8B-B14F-4D97-AF65-F5344CB8AC3E}">
        <p14:creationId xmlns:p14="http://schemas.microsoft.com/office/powerpoint/2010/main" val="2954898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785794"/>
            <a:ext cx="8215370" cy="4422855"/>
          </a:xfrm>
        </p:spPr>
        <p:txBody>
          <a:bodyPr>
            <a:noAutofit/>
          </a:bodyPr>
          <a:lstStyle/>
          <a:p>
            <a:r>
              <a:rPr lang="zh-CN" altLang="zh-CN" sz="2800" b="0" dirty="0"/>
              <a:t>一棵</a:t>
            </a:r>
            <a:r>
              <a:rPr lang="en-US" altLang="zh-CN" sz="2800" b="0" dirty="0"/>
              <a:t>m</a:t>
            </a:r>
            <a:r>
              <a:rPr lang="zh-CN" altLang="zh-CN" sz="2800" b="0" dirty="0"/>
              <a:t>阶的</a:t>
            </a:r>
            <a:r>
              <a:rPr lang="en-US" altLang="zh-CN" sz="2800" b="0" dirty="0"/>
              <a:t>B</a:t>
            </a:r>
            <a:r>
              <a:rPr lang="en-US" altLang="zh-CN" sz="2800" b="0" baseline="30000" dirty="0"/>
              <a:t>+</a:t>
            </a:r>
            <a:r>
              <a:rPr lang="zh-CN" altLang="zh-CN" sz="2800" b="0" dirty="0"/>
              <a:t>树和</a:t>
            </a:r>
            <a:r>
              <a:rPr lang="en-US" altLang="zh-CN" sz="2800" b="0" dirty="0"/>
              <a:t>m</a:t>
            </a:r>
            <a:r>
              <a:rPr lang="zh-CN" altLang="zh-CN" sz="2800" b="0" dirty="0"/>
              <a:t>阶的</a:t>
            </a:r>
            <a:r>
              <a:rPr lang="en-US" altLang="zh-CN" sz="2800" b="0" dirty="0"/>
              <a:t>B</a:t>
            </a:r>
            <a:r>
              <a:rPr lang="zh-CN" altLang="zh-CN" sz="2800" b="0" dirty="0"/>
              <a:t>树的</a:t>
            </a:r>
            <a:r>
              <a:rPr lang="zh-CN" altLang="zh-CN" sz="3200" dirty="0">
                <a:solidFill>
                  <a:srgbClr val="FF0000"/>
                </a:solidFill>
              </a:rPr>
              <a:t>差异</a:t>
            </a:r>
            <a:r>
              <a:rPr lang="zh-CN" altLang="zh-CN" sz="2800" b="0" dirty="0"/>
              <a:t>在于：</a:t>
            </a:r>
          </a:p>
          <a:p>
            <a:r>
              <a:rPr lang="zh-CN" altLang="zh-CN" sz="2800" b="0" dirty="0"/>
              <a:t>（</a:t>
            </a:r>
            <a:r>
              <a:rPr lang="en-US" altLang="zh-CN" sz="2800" b="0" dirty="0"/>
              <a:t>1</a:t>
            </a:r>
            <a:r>
              <a:rPr lang="zh-CN" altLang="zh-CN" sz="2800" b="0" dirty="0"/>
              <a:t>）有</a:t>
            </a:r>
            <a:r>
              <a:rPr lang="en-US" altLang="zh-CN" sz="2800" b="0" dirty="0"/>
              <a:t>n</a:t>
            </a:r>
            <a:r>
              <a:rPr lang="zh-CN" altLang="zh-CN" sz="2800" b="0" dirty="0"/>
              <a:t>棵子树的结点中含有</a:t>
            </a:r>
            <a:r>
              <a:rPr lang="en-US" altLang="zh-CN" sz="2800" b="0" dirty="0"/>
              <a:t>n</a:t>
            </a:r>
            <a:r>
              <a:rPr lang="zh-CN" altLang="zh-CN" sz="2800" b="0" dirty="0"/>
              <a:t>个</a:t>
            </a:r>
            <a:r>
              <a:rPr lang="zh-CN" altLang="zh-CN" sz="2800" b="0" dirty="0" smtClean="0"/>
              <a:t>关键字</a:t>
            </a:r>
            <a:r>
              <a:rPr lang="zh-CN" altLang="en-US" sz="2800" b="0" dirty="0" smtClean="0"/>
              <a:t>。</a:t>
            </a:r>
            <a:r>
              <a:rPr lang="en-US" altLang="zh-CN" sz="2800" b="0" dirty="0"/>
              <a:t> B</a:t>
            </a:r>
            <a:r>
              <a:rPr lang="zh-CN" altLang="zh-CN" sz="2800" b="0" dirty="0" smtClean="0"/>
              <a:t>树</a:t>
            </a:r>
            <a:r>
              <a:rPr lang="zh-CN" altLang="en-US" sz="2800" b="0" dirty="0" smtClean="0"/>
              <a:t>是</a:t>
            </a:r>
            <a:r>
              <a:rPr lang="en-US" altLang="zh-CN" sz="2800" b="0" dirty="0" smtClean="0"/>
              <a:t>n-1</a:t>
            </a:r>
            <a:r>
              <a:rPr lang="zh-CN" altLang="en-US" sz="2800" b="0" dirty="0" smtClean="0"/>
              <a:t>个关键字</a:t>
            </a:r>
            <a:r>
              <a:rPr lang="zh-CN" altLang="zh-CN" sz="2800" b="0" dirty="0" smtClean="0"/>
              <a:t>；</a:t>
            </a:r>
            <a:endParaRPr lang="zh-CN" altLang="zh-CN" sz="2800" b="0" dirty="0"/>
          </a:p>
          <a:p>
            <a:r>
              <a:rPr lang="zh-CN" altLang="zh-CN" sz="2800" b="0" dirty="0"/>
              <a:t>（</a:t>
            </a:r>
            <a:r>
              <a:rPr lang="en-US" altLang="zh-CN" sz="2800" b="0" dirty="0"/>
              <a:t>2</a:t>
            </a:r>
            <a:r>
              <a:rPr lang="zh-CN" altLang="zh-CN" sz="2800" b="0" dirty="0"/>
              <a:t>）</a:t>
            </a:r>
            <a:r>
              <a:rPr lang="zh-CN" altLang="zh-CN" sz="2800" dirty="0">
                <a:solidFill>
                  <a:srgbClr val="FF0000"/>
                </a:solidFill>
              </a:rPr>
              <a:t>所有的叶子结点中包含了全部关键字的信息</a:t>
            </a:r>
            <a:r>
              <a:rPr lang="zh-CN" altLang="zh-CN" sz="2800" b="0" dirty="0"/>
              <a:t>，及指向含这些关键字记录的指针，且叶子结点本身依关键字的大小自小到大顺序链接；</a:t>
            </a:r>
          </a:p>
          <a:p>
            <a:r>
              <a:rPr lang="zh-CN" altLang="zh-CN" sz="2800" b="0" dirty="0"/>
              <a:t>（</a:t>
            </a:r>
            <a:r>
              <a:rPr lang="en-US" altLang="zh-CN" sz="2800" b="0" dirty="0"/>
              <a:t>3</a:t>
            </a:r>
            <a:r>
              <a:rPr lang="zh-CN" altLang="zh-CN" sz="2800" b="0" dirty="0"/>
              <a:t>）</a:t>
            </a:r>
            <a:r>
              <a:rPr lang="zh-CN" altLang="zh-CN" sz="2800" dirty="0">
                <a:solidFill>
                  <a:srgbClr val="FF0000"/>
                </a:solidFill>
              </a:rPr>
              <a:t>所有的非终结点可以看成</a:t>
            </a:r>
            <a:r>
              <a:rPr lang="zh-CN" altLang="zh-CN" sz="2800" dirty="0" smtClean="0">
                <a:solidFill>
                  <a:srgbClr val="FF0000"/>
                </a:solidFill>
              </a:rPr>
              <a:t>是叶子结点</a:t>
            </a:r>
            <a:r>
              <a:rPr lang="zh-CN" altLang="en-US" sz="2800" dirty="0" smtClean="0">
                <a:solidFill>
                  <a:srgbClr val="FF0000"/>
                </a:solidFill>
              </a:rPr>
              <a:t>的</a:t>
            </a:r>
            <a:r>
              <a:rPr lang="zh-CN" altLang="zh-CN" sz="2800" dirty="0" smtClean="0">
                <a:solidFill>
                  <a:srgbClr val="FF0000"/>
                </a:solidFill>
              </a:rPr>
              <a:t>索引</a:t>
            </a:r>
            <a:r>
              <a:rPr lang="zh-CN" altLang="zh-CN" sz="2800" dirty="0">
                <a:solidFill>
                  <a:srgbClr val="FF0000"/>
                </a:solidFill>
              </a:rPr>
              <a:t>部分</a:t>
            </a:r>
            <a:r>
              <a:rPr lang="zh-CN" altLang="zh-CN" sz="2800" b="0" dirty="0"/>
              <a:t>，结点中仅含有其子树（根结点）中的最大（或最小）关键字</a:t>
            </a:r>
            <a:r>
              <a:rPr lang="zh-CN" altLang="zh-CN" sz="2800" b="0" dirty="0" smtClean="0"/>
              <a:t>。</a:t>
            </a:r>
            <a:endParaRPr lang="zh-CN" altLang="zh-CN" sz="2800" b="0" dirty="0"/>
          </a:p>
        </p:txBody>
      </p:sp>
    </p:spTree>
    <p:extLst>
      <p:ext uri="{BB962C8B-B14F-4D97-AF65-F5344CB8AC3E}">
        <p14:creationId xmlns:p14="http://schemas.microsoft.com/office/powerpoint/2010/main" val="14559509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2122" y="214290"/>
            <a:ext cx="8820472" cy="6095030"/>
          </a:xfrm>
        </p:spPr>
        <p:txBody>
          <a:bodyPr>
            <a:noAutofit/>
          </a:bodyPr>
          <a:lstStyle/>
          <a:p>
            <a:pPr>
              <a:buFont typeface="Wingdings" panose="05000000000000000000" pitchFamily="2" charset="2"/>
              <a:buChar char="Ø"/>
            </a:pPr>
            <a:r>
              <a:rPr lang="zh-CN" altLang="zh-CN" sz="2800" b="0" dirty="0">
                <a:solidFill>
                  <a:srgbClr val="FF0000"/>
                </a:solidFill>
              </a:rPr>
              <a:t>在</a:t>
            </a:r>
            <a:r>
              <a:rPr lang="en-US" altLang="zh-CN" sz="2800" b="0" dirty="0">
                <a:solidFill>
                  <a:srgbClr val="FF0000"/>
                </a:solidFill>
              </a:rPr>
              <a:t>B</a:t>
            </a:r>
            <a:r>
              <a:rPr lang="en-US" altLang="zh-CN" sz="2800" b="0" baseline="30000" dirty="0">
                <a:solidFill>
                  <a:srgbClr val="FF0000"/>
                </a:solidFill>
              </a:rPr>
              <a:t>+</a:t>
            </a:r>
            <a:r>
              <a:rPr lang="zh-CN" altLang="zh-CN" sz="2800" b="0" dirty="0">
                <a:solidFill>
                  <a:srgbClr val="FF0000"/>
                </a:solidFill>
              </a:rPr>
              <a:t>树上进行随机查找时，不管查找成功与否，每次查找都是走了一条从根到终端结点的路径</a:t>
            </a:r>
            <a:r>
              <a:rPr lang="zh-CN" altLang="zh-CN" sz="2800" b="0" dirty="0" smtClean="0">
                <a:solidFill>
                  <a:srgbClr val="FF0000"/>
                </a:solidFill>
              </a:rPr>
              <a:t>。</a:t>
            </a:r>
            <a:endParaRPr lang="en-US" altLang="zh-CN" sz="2800" b="0" dirty="0" smtClean="0">
              <a:solidFill>
                <a:srgbClr val="FF0000"/>
              </a:solidFill>
            </a:endParaRPr>
          </a:p>
          <a:p>
            <a:pPr>
              <a:buFont typeface="Wingdings" panose="05000000000000000000" pitchFamily="2" charset="2"/>
              <a:buChar char="Ø"/>
            </a:pPr>
            <a:r>
              <a:rPr lang="en-US" altLang="zh-CN" sz="2800" dirty="0">
                <a:solidFill>
                  <a:srgbClr val="FF0000"/>
                </a:solidFill>
              </a:rPr>
              <a:t>B</a:t>
            </a:r>
            <a:r>
              <a:rPr lang="en-US" altLang="zh-CN" sz="2800" baseline="30000" dirty="0">
                <a:solidFill>
                  <a:srgbClr val="FF0000"/>
                </a:solidFill>
              </a:rPr>
              <a:t>+</a:t>
            </a:r>
            <a:r>
              <a:rPr lang="zh-CN" altLang="zh-CN" sz="2800" dirty="0">
                <a:solidFill>
                  <a:srgbClr val="FF0000"/>
                </a:solidFill>
              </a:rPr>
              <a:t>树的插入仅在终端结点上进行</a:t>
            </a:r>
            <a:r>
              <a:rPr lang="zh-CN" altLang="zh-CN" sz="2800" b="0" dirty="0"/>
              <a:t>，当结点中的关键字个数大于</a:t>
            </a:r>
            <a:r>
              <a:rPr lang="en-US" altLang="zh-CN" sz="2800" b="0" dirty="0"/>
              <a:t>m</a:t>
            </a:r>
            <a:r>
              <a:rPr lang="zh-CN" altLang="zh-CN" sz="2800" b="0" dirty="0"/>
              <a:t>时要分裂成两个结点，它们所含关键字的个数分别为</a:t>
            </a:r>
            <a:r>
              <a:rPr lang="en-US" altLang="zh-CN" sz="2800" b="0" dirty="0"/>
              <a:t>⌈(m+1)/2⌉</a:t>
            </a:r>
            <a:r>
              <a:rPr lang="zh-CN" altLang="zh-CN" sz="2800" b="0" dirty="0"/>
              <a:t>和</a:t>
            </a:r>
            <a:r>
              <a:rPr lang="en-US" altLang="zh-CN" sz="2800" b="0" dirty="0"/>
              <a:t>⌊(m+1)/2⌋</a:t>
            </a:r>
            <a:r>
              <a:rPr lang="zh-CN" altLang="zh-CN" sz="2800" b="0" dirty="0"/>
              <a:t>。并且，它们的双亲结点中应同时包含这两个结点中的最大关键字</a:t>
            </a:r>
            <a:r>
              <a:rPr lang="zh-CN" altLang="zh-CN" sz="2800" b="0" dirty="0" smtClean="0"/>
              <a:t>。</a:t>
            </a:r>
            <a:endParaRPr lang="en-US" altLang="zh-CN" sz="2800" b="0" dirty="0" smtClean="0"/>
          </a:p>
          <a:p>
            <a:pPr>
              <a:buFont typeface="Wingdings" panose="05000000000000000000" pitchFamily="2" charset="2"/>
              <a:buChar char="Ø"/>
            </a:pPr>
            <a:r>
              <a:rPr lang="en-US" altLang="zh-CN" sz="2800" dirty="0">
                <a:solidFill>
                  <a:srgbClr val="FF0000"/>
                </a:solidFill>
              </a:rPr>
              <a:t>B</a:t>
            </a:r>
            <a:r>
              <a:rPr lang="en-US" altLang="zh-CN" sz="2800" baseline="30000" dirty="0">
                <a:solidFill>
                  <a:srgbClr val="FF0000"/>
                </a:solidFill>
              </a:rPr>
              <a:t>+</a:t>
            </a:r>
            <a:r>
              <a:rPr lang="zh-CN" altLang="zh-CN" sz="2800" dirty="0">
                <a:solidFill>
                  <a:srgbClr val="FF0000"/>
                </a:solidFill>
              </a:rPr>
              <a:t>树的删除也仅在终端结点上进行</a:t>
            </a:r>
            <a:r>
              <a:rPr lang="zh-CN" altLang="zh-CN" sz="2800" b="0" dirty="0"/>
              <a:t>，当终端结点中的最大关键字被删除时，其在非终结点中的值可以作为一个“</a:t>
            </a:r>
            <a:r>
              <a:rPr lang="zh-CN" altLang="zh-CN" sz="2800" b="0" dirty="0">
                <a:solidFill>
                  <a:srgbClr val="FF0000"/>
                </a:solidFill>
              </a:rPr>
              <a:t>分界关键字</a:t>
            </a:r>
            <a:r>
              <a:rPr lang="zh-CN" altLang="zh-CN" sz="2800" b="0" dirty="0"/>
              <a:t>”存在。如果因删除而使得结点中的关键字个数少于</a:t>
            </a:r>
            <a:r>
              <a:rPr lang="en-US" altLang="zh-CN" sz="2800" b="0" dirty="0"/>
              <a:t>⌈m/2⌉</a:t>
            </a:r>
            <a:r>
              <a:rPr lang="zh-CN" altLang="zh-CN" sz="2800" b="0" dirty="0"/>
              <a:t>时，其和兄弟结点的合并过程也与</a:t>
            </a:r>
            <a:r>
              <a:rPr lang="en-US" altLang="zh-CN" sz="2800" b="0" dirty="0"/>
              <a:t>B</a:t>
            </a:r>
            <a:r>
              <a:rPr lang="zh-CN" altLang="zh-CN" sz="2800" b="0" dirty="0"/>
              <a:t>树类似</a:t>
            </a:r>
            <a:r>
              <a:rPr lang="zh-CN" altLang="zh-CN" sz="2800" b="0" dirty="0" smtClean="0"/>
              <a:t>。</a:t>
            </a:r>
            <a:endParaRPr lang="en-US" altLang="zh-CN" sz="2800" b="0" dirty="0" smtClean="0"/>
          </a:p>
        </p:txBody>
      </p:sp>
    </p:spTree>
    <p:extLst>
      <p:ext uri="{BB962C8B-B14F-4D97-AF65-F5344CB8AC3E}">
        <p14:creationId xmlns:p14="http://schemas.microsoft.com/office/powerpoint/2010/main" val="5561389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p:cNvSpPr>
            <a:spLocks noGrp="1" noChangeArrowheads="1"/>
          </p:cNvSpPr>
          <p:nvPr>
            <p:ph type="title"/>
          </p:nvPr>
        </p:nvSpPr>
        <p:spPr>
          <a:xfrm>
            <a:off x="495300" y="426244"/>
            <a:ext cx="8109148" cy="6985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1440" tIns="45720" rIns="91440" bIns="45720" anchor="ctr">
            <a:normAutofit/>
          </a:bodyPr>
          <a:lstStyle/>
          <a:p>
            <a:pPr algn="just" defTabSz="914400"/>
            <a:r>
              <a:rPr lang="zh-CN" altLang="en-US" dirty="0" smtClean="0">
                <a:solidFill>
                  <a:schemeClr val="tx1"/>
                </a:solidFill>
                <a:effectLst/>
                <a:latin typeface="+mj-ea"/>
              </a:rPr>
              <a:t>知识要点</a:t>
            </a:r>
          </a:p>
        </p:txBody>
      </p:sp>
      <p:sp>
        <p:nvSpPr>
          <p:cNvPr id="1875971" name="Rectangle 3"/>
          <p:cNvSpPr>
            <a:spLocks noGrp="1" noChangeArrowheads="1"/>
          </p:cNvSpPr>
          <p:nvPr>
            <p:ph sz="quarter" idx="4294967295"/>
          </p:nvPr>
        </p:nvSpPr>
        <p:spPr>
          <a:xfrm>
            <a:off x="495301" y="1400179"/>
            <a:ext cx="8109148" cy="4957779"/>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oAutofit/>
          </a:bodyPr>
          <a:lstStyle/>
          <a:p>
            <a:pPr marL="342900" indent="-342900" algn="just">
              <a:lnSpc>
                <a:spcPct val="120000"/>
              </a:lnSpc>
              <a:buClr>
                <a:srgbClr val="C00000"/>
              </a:buClr>
            </a:pP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理解查找的概念；</a:t>
            </a:r>
          </a:p>
          <a:p>
            <a:pPr marL="342900" indent="-342900" algn="just">
              <a:lnSpc>
                <a:spcPct val="120000"/>
              </a:lnSpc>
              <a:buClr>
                <a:srgbClr val="C00000"/>
              </a:buClr>
            </a:pP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掌握静态查找表的方法；</a:t>
            </a:r>
          </a:p>
          <a:p>
            <a:pPr marL="342900" indent="-342900" algn="just">
              <a:lnSpc>
                <a:spcPct val="120000"/>
              </a:lnSpc>
              <a:buClr>
                <a:srgbClr val="C00000"/>
              </a:buClr>
            </a:pP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熟悉并能运用散列技术解决实际问题；</a:t>
            </a:r>
          </a:p>
          <a:p>
            <a:pPr marL="342900" indent="-342900" algn="just">
              <a:lnSpc>
                <a:spcPct val="120000"/>
              </a:lnSpc>
              <a:buClr>
                <a:srgbClr val="C00000"/>
              </a:buClr>
            </a:pP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熟悉线性索引以及树形索引。</a:t>
            </a:r>
          </a:p>
          <a:p>
            <a:pPr marL="342900" indent="-342900" algn="just">
              <a:lnSpc>
                <a:spcPct val="120000"/>
              </a:lnSpc>
              <a:buClr>
                <a:srgbClr val="C00000"/>
              </a:buClr>
            </a:pPr>
            <a:endParaRPr lang="zh-CN" altLang="en-US" sz="3200"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endParaRPr lang="en-US" altLang="zh-CN" sz="32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5489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57158" y="500042"/>
            <a:ext cx="8319298" cy="1169551"/>
          </a:xfrm>
          <a:prstGeom prst="rect">
            <a:avLst/>
          </a:prstGeom>
          <a:noFill/>
          <a:ln w="9525">
            <a:noFill/>
            <a:miter lim="800000"/>
            <a:headEnd/>
            <a:tailEnd/>
          </a:ln>
          <a:effectLst/>
        </p:spPr>
        <p:txBody>
          <a:bodyPr wrap="square">
            <a:spAutoFit/>
          </a:bodyPr>
          <a:lstStyle/>
          <a:p>
            <a:pPr algn="just" fontAlgn="base">
              <a:lnSpc>
                <a:spcPts val="2800"/>
              </a:lnSpc>
              <a:spcAft>
                <a:spcPct val="0"/>
              </a:spcAft>
            </a:pPr>
            <a:r>
              <a:rPr kumimoji="1" lang="en-US" altLang="zh-CN" sz="2400" b="1" dirty="0">
                <a:solidFill>
                  <a:prstClr val="black"/>
                </a:solidFill>
                <a:latin typeface="Consolas" pitchFamily="49" charset="0"/>
                <a:ea typeface="楷体" pitchFamily="49" charset="-122"/>
                <a:cs typeface="Consolas" pitchFamily="49" charset="0"/>
              </a:rPr>
              <a:t>     </a:t>
            </a:r>
            <a:r>
              <a:rPr kumimoji="1" lang="zh-CN" altLang="en-US" sz="2400" b="1" dirty="0" smtClean="0">
                <a:solidFill>
                  <a:srgbClr val="3333FF"/>
                </a:solidFill>
                <a:latin typeface="Consolas" pitchFamily="49" charset="0"/>
                <a:ea typeface="楷体" pitchFamily="49" charset="-122"/>
                <a:cs typeface="Consolas" pitchFamily="49" charset="0"/>
              </a:rPr>
              <a:t>顺</a:t>
            </a:r>
            <a:r>
              <a:rPr kumimoji="1" lang="zh-CN" altLang="en-US" sz="2400" b="1" dirty="0">
                <a:solidFill>
                  <a:srgbClr val="3333FF"/>
                </a:solidFill>
                <a:latin typeface="Consolas" pitchFamily="49" charset="0"/>
                <a:ea typeface="楷体" pitchFamily="49" charset="-122"/>
                <a:cs typeface="Consolas" pitchFamily="49" charset="0"/>
              </a:rPr>
              <a:t>序查找的算法如下（在顺序表</a:t>
            </a:r>
            <a:r>
              <a:rPr kumimoji="1" lang="en-US" altLang="zh-CN" sz="2400" b="1" dirty="0">
                <a:solidFill>
                  <a:srgbClr val="3333FF"/>
                </a:solidFill>
                <a:latin typeface="Consolas" pitchFamily="49" charset="0"/>
                <a:ea typeface="楷体" pitchFamily="49" charset="-122"/>
                <a:cs typeface="Consolas" pitchFamily="49" charset="0"/>
              </a:rPr>
              <a:t>R[</a:t>
            </a:r>
            <a:r>
              <a:rPr kumimoji="1" lang="en-US" altLang="zh-CN" sz="2400" b="1" dirty="0" err="1">
                <a:solidFill>
                  <a:srgbClr val="3333FF"/>
                </a:solidFill>
                <a:latin typeface="Consolas" pitchFamily="49" charset="0"/>
                <a:ea typeface="楷体" pitchFamily="49" charset="-122"/>
                <a:cs typeface="Consolas" pitchFamily="49" charset="0"/>
              </a:rPr>
              <a:t>0..</a:t>
            </a:r>
            <a:r>
              <a:rPr kumimoji="1" lang="en-US" altLang="zh-CN" sz="2400" b="1" i="1" dirty="0" err="1">
                <a:solidFill>
                  <a:srgbClr val="3333FF"/>
                </a:solidFill>
                <a:latin typeface="Consolas" pitchFamily="49" charset="0"/>
                <a:ea typeface="楷体" pitchFamily="49" charset="-122"/>
                <a:cs typeface="Consolas" pitchFamily="49" charset="0"/>
              </a:rPr>
              <a:t>n</a:t>
            </a:r>
            <a:r>
              <a:rPr kumimoji="1" lang="en-US" altLang="zh-CN" sz="2400" b="1" dirty="0">
                <a:solidFill>
                  <a:srgbClr val="3333FF"/>
                </a:solidFill>
                <a:latin typeface="Consolas" pitchFamily="49" charset="0"/>
                <a:cs typeface="Consolas" pitchFamily="49" charset="0"/>
              </a:rPr>
              <a:t>-</a:t>
            </a:r>
            <a:r>
              <a:rPr kumimoji="1" lang="en-US" altLang="zh-CN" sz="2400" b="1" dirty="0">
                <a:solidFill>
                  <a:srgbClr val="3333FF"/>
                </a:solidFill>
                <a:latin typeface="Consolas" pitchFamily="49" charset="0"/>
                <a:ea typeface="楷体" pitchFamily="49" charset="-122"/>
                <a:cs typeface="Consolas" pitchFamily="49" charset="0"/>
              </a:rPr>
              <a:t>1]</a:t>
            </a:r>
            <a:r>
              <a:rPr kumimoji="1" lang="zh-CN" altLang="en-US" sz="2400" b="1" dirty="0">
                <a:solidFill>
                  <a:srgbClr val="3333FF"/>
                </a:solidFill>
                <a:latin typeface="Consolas" pitchFamily="49" charset="0"/>
                <a:ea typeface="楷体" pitchFamily="49" charset="-122"/>
                <a:cs typeface="Consolas" pitchFamily="49" charset="0"/>
              </a:rPr>
              <a:t>中查找关键字为</a:t>
            </a:r>
            <a:r>
              <a:rPr kumimoji="1" lang="en-US" altLang="zh-CN" sz="2400" b="1" i="1" dirty="0">
                <a:solidFill>
                  <a:srgbClr val="3333FF"/>
                </a:solidFill>
                <a:latin typeface="Consolas" pitchFamily="49" charset="0"/>
                <a:ea typeface="楷体" pitchFamily="49" charset="-122"/>
                <a:cs typeface="Consolas" pitchFamily="49" charset="0"/>
              </a:rPr>
              <a:t>k</a:t>
            </a:r>
            <a:r>
              <a:rPr kumimoji="1" lang="zh-CN" altLang="en-US" sz="2400" b="1" dirty="0">
                <a:solidFill>
                  <a:srgbClr val="3333FF"/>
                </a:solidFill>
                <a:latin typeface="Consolas" pitchFamily="49" charset="0"/>
                <a:ea typeface="楷体" pitchFamily="49" charset="-122"/>
                <a:cs typeface="Consolas" pitchFamily="49" charset="0"/>
              </a:rPr>
              <a:t>的元素，成功时返回找到的元素的逻辑序号，失败时</a:t>
            </a:r>
            <a:r>
              <a:rPr kumimoji="1" lang="zh-CN" altLang="en-US" sz="2400" b="1" dirty="0" smtClean="0">
                <a:solidFill>
                  <a:srgbClr val="3333FF"/>
                </a:solidFill>
                <a:latin typeface="Consolas" pitchFamily="49" charset="0"/>
                <a:ea typeface="楷体" pitchFamily="49" charset="-122"/>
                <a:cs typeface="Consolas" pitchFamily="49" charset="0"/>
              </a:rPr>
              <a:t>返回</a:t>
            </a:r>
            <a:r>
              <a:rPr kumimoji="1" lang="en-US" altLang="zh-CN" sz="2400" b="1" dirty="0" smtClean="0">
                <a:solidFill>
                  <a:srgbClr val="3333FF"/>
                </a:solidFill>
                <a:latin typeface="Consolas" pitchFamily="49" charset="0"/>
                <a:ea typeface="楷体" pitchFamily="49" charset="-122"/>
                <a:cs typeface="Consolas" pitchFamily="49" charset="0"/>
              </a:rPr>
              <a:t>-1</a:t>
            </a:r>
            <a:r>
              <a:rPr kumimoji="1" lang="zh-CN" altLang="en-US" sz="2400" b="1" dirty="0" smtClean="0">
                <a:solidFill>
                  <a:srgbClr val="3333FF"/>
                </a:solidFill>
                <a:latin typeface="Consolas" pitchFamily="49" charset="0"/>
                <a:ea typeface="楷体" pitchFamily="49" charset="-122"/>
                <a:cs typeface="Consolas" pitchFamily="49" charset="0"/>
              </a:rPr>
              <a:t>）</a:t>
            </a:r>
            <a:r>
              <a:rPr kumimoji="1" lang="zh-CN" altLang="en-US" sz="2400" b="1" dirty="0">
                <a:solidFill>
                  <a:srgbClr val="3333FF"/>
                </a:solidFill>
                <a:latin typeface="Consolas" pitchFamily="49" charset="0"/>
                <a:ea typeface="楷体" pitchFamily="49" charset="-122"/>
                <a:cs typeface="Consolas" pitchFamily="49" charset="0"/>
              </a:rPr>
              <a:t>：</a:t>
            </a:r>
            <a:r>
              <a:rPr kumimoji="1" lang="zh-CN" altLang="en-US" sz="2400" b="1" dirty="0">
                <a:solidFill>
                  <a:srgbClr val="FF0000"/>
                </a:solidFill>
                <a:latin typeface="Consolas" pitchFamily="49" charset="0"/>
                <a:ea typeface="楷体" pitchFamily="49" charset="-122"/>
                <a:cs typeface="Consolas" pitchFamily="49" charset="0"/>
              </a:rPr>
              <a:t>    </a:t>
            </a:r>
            <a:endParaRPr kumimoji="1" lang="zh-CN" altLang="en-US" sz="2400" b="1" dirty="0">
              <a:solidFill>
                <a:srgbClr val="1F497D"/>
              </a:solidFill>
              <a:latin typeface="Consolas" pitchFamily="49" charset="0"/>
              <a:ea typeface="楷体" pitchFamily="49" charset="-122"/>
              <a:cs typeface="Consolas" pitchFamily="49" charset="0"/>
            </a:endParaRPr>
          </a:p>
        </p:txBody>
      </p:sp>
      <p:sp>
        <p:nvSpPr>
          <p:cNvPr id="159746" name="Text Box 2"/>
          <p:cNvSpPr txBox="1">
            <a:spLocks noChangeArrowheads="1"/>
          </p:cNvSpPr>
          <p:nvPr/>
        </p:nvSpPr>
        <p:spPr bwMode="auto">
          <a:xfrm>
            <a:off x="251520" y="2229373"/>
            <a:ext cx="8784976" cy="3984131"/>
          </a:xfrm>
          <a:prstGeom prst="rect">
            <a:avLst/>
          </a:prstGeom>
          <a:solidFill>
            <a:schemeClr val="bg1">
              <a:lumMod val="95000"/>
            </a:schemeClr>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144000" rIns="144000" bIns="144000">
            <a:spAutoFit/>
          </a:bodyPr>
          <a:lstStyle/>
          <a:p>
            <a:pPr fontAlgn="base">
              <a:spcBef>
                <a:spcPct val="0"/>
              </a:spcBef>
              <a:spcAft>
                <a:spcPct val="0"/>
              </a:spcAft>
            </a:pPr>
            <a:r>
              <a:rPr lang="en-US" altLang="zh-CN" sz="2400" b="1" dirty="0" err="1">
                <a:solidFill>
                  <a:srgbClr val="3333FF"/>
                </a:solidFill>
                <a:latin typeface="Consolas" pitchFamily="49" charset="0"/>
                <a:ea typeface="仿宋" pitchFamily="49" charset="-122"/>
                <a:cs typeface="Consolas" pitchFamily="49" charset="0"/>
              </a:rPr>
              <a:t>int</a:t>
            </a: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err="1" smtClean="0">
                <a:solidFill>
                  <a:srgbClr val="FF0000"/>
                </a:solidFill>
                <a:latin typeface="Consolas" pitchFamily="49" charset="0"/>
                <a:ea typeface="仿宋" pitchFamily="49" charset="-122"/>
                <a:cs typeface="Consolas" pitchFamily="49" charset="0"/>
              </a:rPr>
              <a:t>SeqSearch</a:t>
            </a:r>
            <a:r>
              <a:rPr lang="en-US" altLang="zh-CN" sz="2400" b="1" dirty="0" smtClean="0">
                <a:solidFill>
                  <a:srgbClr val="3333FF"/>
                </a:solidFill>
                <a:latin typeface="Consolas" pitchFamily="49" charset="0"/>
                <a:ea typeface="仿宋" pitchFamily="49" charset="-122"/>
                <a:cs typeface="Consolas" pitchFamily="49" charset="0"/>
              </a:rPr>
              <a:t>(</a:t>
            </a:r>
            <a:r>
              <a:rPr lang="en-US" altLang="zh-CN" sz="2400" b="1" dirty="0" err="1" smtClean="0">
                <a:solidFill>
                  <a:srgbClr val="3333FF"/>
                </a:solidFill>
                <a:latin typeface="Consolas" pitchFamily="49" charset="0"/>
                <a:ea typeface="仿宋" pitchFamily="49" charset="-122"/>
                <a:cs typeface="Consolas" pitchFamily="49" charset="0"/>
              </a:rPr>
              <a:t>RecType</a:t>
            </a:r>
            <a:r>
              <a:rPr lang="en-US" altLang="zh-CN" sz="2400" b="1" dirty="0" smtClean="0">
                <a:solidFill>
                  <a:srgbClr val="3333FF"/>
                </a:solidFill>
                <a:latin typeface="Consolas" pitchFamily="49" charset="0"/>
                <a:ea typeface="仿宋" pitchFamily="49" charset="-122"/>
                <a:cs typeface="Consolas" pitchFamily="49" charset="0"/>
              </a:rPr>
              <a:t> R[],</a:t>
            </a:r>
            <a:r>
              <a:rPr lang="en-US" altLang="zh-CN" sz="2400" b="1" dirty="0" err="1">
                <a:solidFill>
                  <a:srgbClr val="3333FF"/>
                </a:solidFill>
                <a:latin typeface="Consolas" pitchFamily="49" charset="0"/>
                <a:ea typeface="仿宋" pitchFamily="49" charset="-122"/>
                <a:cs typeface="Consolas" pitchFamily="49" charset="0"/>
              </a:rPr>
              <a:t>int</a:t>
            </a:r>
            <a:r>
              <a:rPr lang="en-US" altLang="zh-CN" sz="2400" b="1" dirty="0">
                <a:solidFill>
                  <a:srgbClr val="3333FF"/>
                </a:solidFill>
                <a:latin typeface="Consolas" pitchFamily="49" charset="0"/>
                <a:ea typeface="仿宋" pitchFamily="49" charset="-122"/>
                <a:cs typeface="Consolas" pitchFamily="49" charset="0"/>
              </a:rPr>
              <a:t> n</a:t>
            </a:r>
            <a:r>
              <a:rPr lang="en-US" altLang="zh-CN" sz="2400" b="1" dirty="0" smtClean="0">
                <a:solidFill>
                  <a:srgbClr val="3333FF"/>
                </a:solidFill>
                <a:latin typeface="Consolas" pitchFamily="49" charset="0"/>
                <a:ea typeface="仿宋" pitchFamily="49" charset="-122"/>
                <a:cs typeface="Consolas" pitchFamily="49" charset="0"/>
              </a:rPr>
              <a:t>, </a:t>
            </a:r>
            <a:r>
              <a:rPr lang="en-US" altLang="zh-CN" sz="2400" b="1" dirty="0" err="1" smtClean="0">
                <a:solidFill>
                  <a:srgbClr val="C00000"/>
                </a:solidFill>
                <a:latin typeface="Consolas" pitchFamily="49" charset="0"/>
                <a:ea typeface="仿宋" pitchFamily="49" charset="-122"/>
                <a:cs typeface="Consolas" pitchFamily="49" charset="0"/>
              </a:rPr>
              <a:t>KeyType</a:t>
            </a:r>
            <a:r>
              <a:rPr lang="en-US" altLang="zh-CN" sz="2400" b="1" dirty="0" smtClean="0">
                <a:solidFill>
                  <a:srgbClr val="C00000"/>
                </a:solidFill>
                <a:latin typeface="Consolas" pitchFamily="49" charset="0"/>
                <a:ea typeface="仿宋" pitchFamily="49" charset="-122"/>
                <a:cs typeface="Consolas" pitchFamily="49" charset="0"/>
              </a:rPr>
              <a:t> </a:t>
            </a:r>
            <a:r>
              <a:rPr lang="en-US" altLang="zh-CN" sz="2400" b="1" dirty="0">
                <a:solidFill>
                  <a:srgbClr val="C00000"/>
                </a:solidFill>
                <a:latin typeface="Consolas" pitchFamily="49" charset="0"/>
                <a:ea typeface="仿宋" pitchFamily="49" charset="-122"/>
                <a:cs typeface="Consolas" pitchFamily="49" charset="0"/>
              </a:rPr>
              <a:t>k</a:t>
            </a:r>
            <a:r>
              <a:rPr lang="en-US" altLang="zh-CN" sz="2400" b="1" dirty="0">
                <a:solidFill>
                  <a:srgbClr val="3333FF"/>
                </a:solidFill>
                <a:latin typeface="Consolas" pitchFamily="49" charset="0"/>
                <a:ea typeface="仿宋" pitchFamily="49" charset="-122"/>
                <a:cs typeface="Consolas" pitchFamily="49" charset="0"/>
              </a:rPr>
              <a:t>)</a:t>
            </a:r>
          </a:p>
          <a:p>
            <a:pPr fontAlgn="base">
              <a:spcBef>
                <a:spcPct val="0"/>
              </a:spcBef>
              <a:spcAft>
                <a:spcPct val="0"/>
              </a:spcAft>
            </a:pPr>
            <a:r>
              <a:rPr lang="en-US" altLang="zh-CN" sz="2400" b="1" dirty="0" smtClean="0">
                <a:solidFill>
                  <a:srgbClr val="3333FF"/>
                </a:solidFill>
                <a:latin typeface="Consolas" pitchFamily="49" charset="0"/>
                <a:ea typeface="仿宋" pitchFamily="49" charset="-122"/>
                <a:cs typeface="Consolas" pitchFamily="49" charset="0"/>
              </a:rPr>
              <a:t>{  </a:t>
            </a:r>
          </a:p>
          <a:p>
            <a:pPr fontAlgn="base">
              <a:spcBef>
                <a:spcPct val="0"/>
              </a:spcBef>
              <a:spcAft>
                <a:spcPct val="0"/>
              </a:spcAft>
            </a:pPr>
            <a:r>
              <a:rPr lang="en-US" altLang="zh-CN" sz="2400" b="1" dirty="0" smtClean="0">
                <a:solidFill>
                  <a:srgbClr val="3333FF"/>
                </a:solidFill>
                <a:latin typeface="Consolas" pitchFamily="49" charset="0"/>
                <a:ea typeface="仿宋" pitchFamily="49" charset="-122"/>
                <a:cs typeface="Consolas" pitchFamily="49" charset="0"/>
              </a:rPr>
              <a:t>   </a:t>
            </a:r>
            <a:r>
              <a:rPr lang="en-US" altLang="zh-CN" sz="2400" b="1" dirty="0" err="1" smtClean="0">
                <a:solidFill>
                  <a:srgbClr val="3333FF"/>
                </a:solidFill>
                <a:latin typeface="Consolas" pitchFamily="49" charset="0"/>
                <a:ea typeface="仿宋" pitchFamily="49" charset="-122"/>
                <a:cs typeface="Consolas" pitchFamily="49" charset="0"/>
              </a:rPr>
              <a:t>int</a:t>
            </a:r>
            <a:r>
              <a:rPr lang="en-US" altLang="zh-CN" sz="2400" b="1" dirty="0" smtClean="0">
                <a:solidFill>
                  <a:srgbClr val="3333FF"/>
                </a:solidFill>
                <a:latin typeface="Consolas" pitchFamily="49" charset="0"/>
                <a:ea typeface="仿宋" pitchFamily="49" charset="-122"/>
                <a:cs typeface="Consolas" pitchFamily="49" charset="0"/>
              </a:rPr>
              <a:t> </a:t>
            </a:r>
            <a:r>
              <a:rPr lang="en-US" altLang="zh-CN" sz="2400" b="1" dirty="0" err="1">
                <a:solidFill>
                  <a:srgbClr val="3333FF"/>
                </a:solidFill>
                <a:latin typeface="Consolas" pitchFamily="49" charset="0"/>
                <a:ea typeface="仿宋" pitchFamily="49" charset="-122"/>
                <a:cs typeface="Consolas" pitchFamily="49" charset="0"/>
              </a:rPr>
              <a:t>i</a:t>
            </a:r>
            <a:r>
              <a:rPr lang="en-US" altLang="zh-CN" sz="2400" b="1" dirty="0">
                <a:solidFill>
                  <a:srgbClr val="3333FF"/>
                </a:solidFill>
                <a:latin typeface="Consolas" pitchFamily="49" charset="0"/>
                <a:ea typeface="仿宋" pitchFamily="49" charset="-122"/>
                <a:cs typeface="Consolas" pitchFamily="49" charset="0"/>
              </a:rPr>
              <a:t>=0;</a:t>
            </a: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while </a:t>
            </a:r>
            <a:r>
              <a:rPr lang="en-US" altLang="zh-CN" sz="2400" b="1" dirty="0">
                <a:solidFill>
                  <a:srgbClr val="3333FF"/>
                </a:solidFill>
                <a:latin typeface="Consolas" pitchFamily="49" charset="0"/>
                <a:ea typeface="仿宋" pitchFamily="49" charset="-122"/>
                <a:cs typeface="Consolas" pitchFamily="49" charset="0"/>
              </a:rPr>
              <a:t>(</a:t>
            </a:r>
            <a:r>
              <a:rPr lang="en-US" altLang="zh-CN" sz="2400" b="1" dirty="0" err="1">
                <a:solidFill>
                  <a:srgbClr val="FF33CC"/>
                </a:solidFill>
                <a:latin typeface="Consolas" pitchFamily="49" charset="0"/>
                <a:ea typeface="仿宋" pitchFamily="49" charset="-122"/>
                <a:cs typeface="Consolas" pitchFamily="49" charset="0"/>
              </a:rPr>
              <a:t>i</a:t>
            </a:r>
            <a:r>
              <a:rPr lang="en-US" altLang="zh-CN" sz="2400" b="1" dirty="0">
                <a:solidFill>
                  <a:srgbClr val="FF33CC"/>
                </a:solidFill>
                <a:latin typeface="Consolas" pitchFamily="49" charset="0"/>
                <a:ea typeface="仿宋" pitchFamily="49" charset="-122"/>
                <a:cs typeface="Consolas" pitchFamily="49" charset="0"/>
              </a:rPr>
              <a:t>&lt;n</a:t>
            </a:r>
            <a:r>
              <a:rPr lang="en-US" altLang="zh-CN" sz="2400" b="1" dirty="0">
                <a:solidFill>
                  <a:srgbClr val="3333FF"/>
                </a:solidFill>
                <a:latin typeface="Consolas" pitchFamily="49" charset="0"/>
                <a:ea typeface="仿宋" pitchFamily="49" charset="-122"/>
                <a:cs typeface="Consolas" pitchFamily="49" charset="0"/>
              </a:rPr>
              <a:t> &amp;&amp; R[</a:t>
            </a:r>
            <a:r>
              <a:rPr lang="en-US" altLang="zh-CN" sz="2400" b="1" dirty="0" err="1">
                <a:solidFill>
                  <a:srgbClr val="3333FF"/>
                </a:solidFill>
                <a:latin typeface="Consolas" pitchFamily="49" charset="0"/>
                <a:ea typeface="仿宋" pitchFamily="49" charset="-122"/>
                <a:cs typeface="Consolas" pitchFamily="49" charset="0"/>
              </a:rPr>
              <a:t>i</a:t>
            </a:r>
            <a:r>
              <a:rPr lang="en-US" altLang="zh-CN" sz="2400" b="1" dirty="0">
                <a:solidFill>
                  <a:srgbClr val="3333FF"/>
                </a:solidFill>
                <a:latin typeface="Consolas" pitchFamily="49" charset="0"/>
                <a:ea typeface="仿宋" pitchFamily="49" charset="-122"/>
                <a:cs typeface="Consolas" pitchFamily="49" charset="0"/>
              </a:rPr>
              <a:t>].key!=k)	</a:t>
            </a:r>
            <a:r>
              <a:rPr lang="en-US" altLang="zh-CN" sz="2400" b="1" dirty="0" smtClean="0">
                <a:solidFill>
                  <a:srgbClr val="3333FF"/>
                </a:solidFill>
                <a:latin typeface="Consolas" pitchFamily="49" charset="0"/>
                <a:ea typeface="仿宋" pitchFamily="49" charset="-122"/>
                <a:cs typeface="Consolas" pitchFamily="49" charset="0"/>
              </a:rPr>
              <a:t>  </a:t>
            </a:r>
            <a:r>
              <a:rPr lang="en-US" altLang="zh-CN" sz="2400" b="1" dirty="0" smtClean="0">
                <a:solidFill>
                  <a:srgbClr val="00B0F0"/>
                </a:solidFill>
                <a:latin typeface="Consolas" pitchFamily="49" charset="0"/>
                <a:ea typeface="仿宋" pitchFamily="49" charset="-122"/>
                <a:cs typeface="Consolas" pitchFamily="49" charset="0"/>
              </a:rPr>
              <a:t>//</a:t>
            </a:r>
            <a:r>
              <a:rPr lang="zh-CN" altLang="en-US" sz="2400" b="1" dirty="0">
                <a:solidFill>
                  <a:srgbClr val="00B0F0"/>
                </a:solidFill>
                <a:latin typeface="Consolas" pitchFamily="49" charset="0"/>
                <a:ea typeface="仿宋" pitchFamily="49" charset="-122"/>
                <a:cs typeface="Consolas" pitchFamily="49" charset="0"/>
              </a:rPr>
              <a:t>从表头往后找</a:t>
            </a:r>
          </a:p>
          <a:p>
            <a:pPr fontAlgn="base">
              <a:spcBef>
                <a:spcPct val="0"/>
              </a:spcBef>
              <a:spcAft>
                <a:spcPct val="0"/>
              </a:spcAft>
            </a:pPr>
            <a:r>
              <a:rPr lang="zh-CN" altLang="en-US" sz="2400" b="1" dirty="0">
                <a:solidFill>
                  <a:srgbClr val="3333FF"/>
                </a:solidFill>
                <a:latin typeface="Consolas" pitchFamily="49" charset="0"/>
                <a:ea typeface="仿宋" pitchFamily="49" charset="-122"/>
                <a:cs typeface="Consolas" pitchFamily="49" charset="0"/>
              </a:rPr>
              <a:t>	</a:t>
            </a:r>
            <a:r>
              <a:rPr lang="en-US" altLang="zh-CN" sz="2400" b="1" dirty="0" err="1">
                <a:solidFill>
                  <a:srgbClr val="3333FF"/>
                </a:solidFill>
                <a:latin typeface="Consolas" pitchFamily="49" charset="0"/>
                <a:ea typeface="仿宋" pitchFamily="49" charset="-122"/>
                <a:cs typeface="Consolas" pitchFamily="49" charset="0"/>
              </a:rPr>
              <a:t>i</a:t>
            </a:r>
            <a:r>
              <a:rPr lang="en-US" altLang="zh-CN" sz="2400" b="1" dirty="0">
                <a:solidFill>
                  <a:srgbClr val="3333FF"/>
                </a:solidFill>
                <a:latin typeface="Consolas" pitchFamily="49" charset="0"/>
                <a:ea typeface="仿宋" pitchFamily="49" charset="-122"/>
                <a:cs typeface="Consolas" pitchFamily="49" charset="0"/>
              </a:rPr>
              <a:t>++;</a:t>
            </a: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if </a:t>
            </a:r>
            <a:r>
              <a:rPr lang="en-US" altLang="zh-CN" sz="2400" b="1" dirty="0">
                <a:solidFill>
                  <a:srgbClr val="3333FF"/>
                </a:solidFill>
                <a:latin typeface="Consolas" pitchFamily="49" charset="0"/>
                <a:ea typeface="仿宋" pitchFamily="49" charset="-122"/>
                <a:cs typeface="Consolas" pitchFamily="49" charset="0"/>
              </a:rPr>
              <a:t>(</a:t>
            </a:r>
            <a:r>
              <a:rPr lang="en-US" altLang="zh-CN" sz="2400" b="1" dirty="0" err="1">
                <a:solidFill>
                  <a:srgbClr val="3333FF"/>
                </a:solidFill>
                <a:latin typeface="Consolas" pitchFamily="49" charset="0"/>
                <a:ea typeface="仿宋" pitchFamily="49" charset="-122"/>
                <a:cs typeface="Consolas" pitchFamily="49" charset="0"/>
              </a:rPr>
              <a:t>i</a:t>
            </a:r>
            <a:r>
              <a:rPr lang="en-US" altLang="zh-CN" sz="2400" b="1" dirty="0">
                <a:solidFill>
                  <a:srgbClr val="3333FF"/>
                </a:solidFill>
                <a:latin typeface="Consolas" pitchFamily="49" charset="0"/>
                <a:ea typeface="仿宋" pitchFamily="49" charset="-122"/>
                <a:cs typeface="Consolas" pitchFamily="49" charset="0"/>
              </a:rPr>
              <a:t>&gt;=n</a:t>
            </a:r>
            <a:r>
              <a:rPr lang="en-US" altLang="zh-CN" sz="2400" b="1" dirty="0" smtClean="0">
                <a:solidFill>
                  <a:srgbClr val="3333FF"/>
                </a:solidFill>
                <a:latin typeface="Consolas" pitchFamily="49" charset="0"/>
                <a:ea typeface="仿宋" pitchFamily="49" charset="-122"/>
                <a:cs typeface="Consolas" pitchFamily="49" charset="0"/>
              </a:rPr>
              <a:t>)</a:t>
            </a: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  </a:t>
            </a:r>
            <a:r>
              <a:rPr lang="en-US" altLang="zh-CN" sz="2400" b="1" dirty="0" smtClean="0">
                <a:solidFill>
                  <a:srgbClr val="00B0F0"/>
                </a:solidFill>
                <a:latin typeface="Consolas" pitchFamily="49" charset="0"/>
                <a:ea typeface="仿宋" pitchFamily="49" charset="-122"/>
                <a:cs typeface="Consolas" pitchFamily="49" charset="0"/>
              </a:rPr>
              <a:t>//</a:t>
            </a:r>
            <a:r>
              <a:rPr lang="zh-CN" altLang="en-US" sz="2400" b="1" dirty="0">
                <a:solidFill>
                  <a:srgbClr val="00B0F0"/>
                </a:solidFill>
                <a:latin typeface="Consolas" pitchFamily="49" charset="0"/>
                <a:ea typeface="仿宋" pitchFamily="49" charset="-122"/>
                <a:cs typeface="Consolas" pitchFamily="49" charset="0"/>
              </a:rPr>
              <a:t>未找到</a:t>
            </a:r>
            <a:r>
              <a:rPr lang="zh-CN" altLang="en-US" sz="2400" b="1" dirty="0" smtClean="0">
                <a:solidFill>
                  <a:srgbClr val="00B0F0"/>
                </a:solidFill>
                <a:latin typeface="Consolas" pitchFamily="49" charset="0"/>
                <a:ea typeface="仿宋" pitchFamily="49" charset="-122"/>
                <a:cs typeface="Consolas" pitchFamily="49" charset="0"/>
              </a:rPr>
              <a:t>返回</a:t>
            </a:r>
            <a:r>
              <a:rPr lang="en-US" altLang="zh-CN" sz="2400" b="1" dirty="0">
                <a:solidFill>
                  <a:srgbClr val="00B0F0"/>
                </a:solidFill>
                <a:latin typeface="Consolas" pitchFamily="49" charset="0"/>
                <a:ea typeface="仿宋" pitchFamily="49" charset="-122"/>
                <a:cs typeface="Consolas" pitchFamily="49" charset="0"/>
              </a:rPr>
              <a:t>-1</a:t>
            </a:r>
            <a:endParaRPr lang="en-US" altLang="zh-CN" sz="2400" b="1" dirty="0">
              <a:solidFill>
                <a:srgbClr val="00B0F0"/>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return </a:t>
            </a:r>
            <a:r>
              <a:rPr lang="en-US" altLang="zh-CN" sz="2400" b="1" dirty="0" smtClean="0">
                <a:solidFill>
                  <a:srgbClr val="3333FF"/>
                </a:solidFill>
                <a:latin typeface="Consolas" pitchFamily="49" charset="0"/>
                <a:ea typeface="仿宋" pitchFamily="49" charset="-122"/>
                <a:cs typeface="Consolas" pitchFamily="49" charset="0"/>
              </a:rPr>
              <a:t>-1;</a:t>
            </a:r>
            <a:endParaRPr lang="en-US" altLang="zh-CN" sz="2400" b="1" dirty="0">
              <a:solidFill>
                <a:srgbClr val="3333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else </a:t>
            </a:r>
            <a:endParaRPr lang="en-US" altLang="zh-CN" sz="2400" b="1" dirty="0">
              <a:solidFill>
                <a:srgbClr val="3333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return </a:t>
            </a:r>
            <a:r>
              <a:rPr lang="en-US" altLang="zh-CN" sz="2400" b="1" dirty="0" err="1" smtClean="0">
                <a:solidFill>
                  <a:srgbClr val="3333FF"/>
                </a:solidFill>
                <a:latin typeface="Consolas" pitchFamily="49" charset="0"/>
                <a:ea typeface="仿宋" pitchFamily="49" charset="-122"/>
                <a:cs typeface="Consolas" pitchFamily="49" charset="0"/>
              </a:rPr>
              <a:t>i</a:t>
            </a:r>
            <a:r>
              <a:rPr lang="en-US" altLang="zh-CN" sz="2400" b="1" dirty="0" smtClean="0">
                <a:solidFill>
                  <a:srgbClr val="3333FF"/>
                </a:solidFill>
                <a:latin typeface="Consolas" pitchFamily="49" charset="0"/>
                <a:ea typeface="仿宋" pitchFamily="49" charset="-122"/>
                <a:cs typeface="Consolas" pitchFamily="49" charset="0"/>
              </a:rPr>
              <a:t>;</a:t>
            </a: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  </a:t>
            </a:r>
            <a:r>
              <a:rPr lang="en-US" altLang="zh-CN" sz="2400" b="1" dirty="0" smtClean="0">
                <a:solidFill>
                  <a:srgbClr val="00B0F0"/>
                </a:solidFill>
                <a:latin typeface="Consolas" pitchFamily="49" charset="0"/>
                <a:ea typeface="仿宋" pitchFamily="49" charset="-122"/>
                <a:cs typeface="Consolas" pitchFamily="49" charset="0"/>
              </a:rPr>
              <a:t>//</a:t>
            </a:r>
            <a:r>
              <a:rPr lang="zh-CN" altLang="en-US" sz="2400" b="1" dirty="0">
                <a:solidFill>
                  <a:srgbClr val="00B0F0"/>
                </a:solidFill>
                <a:latin typeface="Consolas" pitchFamily="49" charset="0"/>
                <a:ea typeface="仿宋" pitchFamily="49" charset="-122"/>
                <a:cs typeface="Consolas" pitchFamily="49" charset="0"/>
              </a:rPr>
              <a:t>找到返回逻辑序号</a:t>
            </a:r>
            <a:r>
              <a:rPr lang="en-US" altLang="zh-CN" sz="2400" b="1" dirty="0" err="1" smtClean="0">
                <a:solidFill>
                  <a:srgbClr val="00B0F0"/>
                </a:solidFill>
                <a:latin typeface="Consolas" pitchFamily="49" charset="0"/>
                <a:ea typeface="仿宋" pitchFamily="49" charset="-122"/>
                <a:cs typeface="Consolas" pitchFamily="49" charset="0"/>
              </a:rPr>
              <a:t>i</a:t>
            </a:r>
            <a:endParaRPr lang="en-US" altLang="zh-CN" sz="2400" b="1" dirty="0">
              <a:solidFill>
                <a:srgbClr val="00B0F0"/>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a:t>
            </a:r>
          </a:p>
        </p:txBody>
      </p:sp>
    </p:spTree>
    <p:extLst>
      <p:ext uri="{BB962C8B-B14F-4D97-AF65-F5344CB8AC3E}">
        <p14:creationId xmlns:p14="http://schemas.microsoft.com/office/powerpoint/2010/main" val="116003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74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74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974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74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9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p:cNvSpPr>
            <a:spLocks noGrp="1" noChangeArrowheads="1"/>
          </p:cNvSpPr>
          <p:nvPr>
            <p:ph type="title"/>
          </p:nvPr>
        </p:nvSpPr>
        <p:spPr>
          <a:xfrm>
            <a:off x="495300" y="426244"/>
            <a:ext cx="8109148" cy="6985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1440" tIns="45720" rIns="91440" bIns="45720" anchor="ctr">
            <a:normAutofit/>
          </a:bodyPr>
          <a:lstStyle/>
          <a:p>
            <a:pPr algn="just"/>
            <a:r>
              <a:rPr lang="zh-CN" altLang="en-US" dirty="0" smtClean="0">
                <a:solidFill>
                  <a:schemeClr val="tx1"/>
                </a:solidFill>
                <a:effectLst/>
                <a:latin typeface="+mj-ea"/>
              </a:rPr>
              <a:t>作业（交纸质版）</a:t>
            </a:r>
          </a:p>
        </p:txBody>
      </p:sp>
      <p:sp>
        <p:nvSpPr>
          <p:cNvPr id="1875971" name="Rectangle 3"/>
          <p:cNvSpPr>
            <a:spLocks noGrp="1" noChangeArrowheads="1"/>
          </p:cNvSpPr>
          <p:nvPr>
            <p:ph sz="quarter" idx="4294967295"/>
          </p:nvPr>
        </p:nvSpPr>
        <p:spPr>
          <a:xfrm>
            <a:off x="357158" y="1428736"/>
            <a:ext cx="8358214" cy="4857784"/>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oAutofit/>
          </a:bodyPr>
          <a:lstStyle/>
          <a:p>
            <a:pPr marL="342900" indent="-342900" algn="just">
              <a:lnSpc>
                <a:spcPct val="120000"/>
              </a:lnSpc>
              <a:buClr>
                <a:srgbClr val="C00000"/>
              </a:buClr>
            </a:pPr>
            <a:r>
              <a:rPr lang="en-US" altLang="zh-CN" sz="3200" b="1" dirty="0" smtClean="0">
                <a:latin typeface="黑体" panose="02010609060101010101" pitchFamily="49" charset="-122"/>
                <a:ea typeface="黑体" panose="02010609060101010101" pitchFamily="49" charset="-122"/>
                <a:cs typeface="Times New Roman" panose="02020603050405020304" pitchFamily="18" charset="0"/>
              </a:rPr>
              <a:t>8-4</a:t>
            </a:r>
          </a:p>
          <a:p>
            <a:pPr marL="342900" indent="-342900" algn="just">
              <a:lnSpc>
                <a:spcPct val="120000"/>
              </a:lnSpc>
              <a:buClr>
                <a:srgbClr val="C00000"/>
              </a:buClr>
            </a:pPr>
            <a:r>
              <a:rPr lang="en-US" altLang="zh-CN" sz="3200" b="1" dirty="0" smtClean="0">
                <a:latin typeface="黑体" panose="02010609060101010101" pitchFamily="49" charset="-122"/>
                <a:ea typeface="黑体" panose="02010609060101010101" pitchFamily="49" charset="-122"/>
                <a:cs typeface="Times New Roman" panose="02020603050405020304" pitchFamily="18" charset="0"/>
              </a:rPr>
              <a:t>8-5</a:t>
            </a:r>
          </a:p>
          <a:p>
            <a:pPr marL="342900" indent="-342900" algn="just">
              <a:lnSpc>
                <a:spcPct val="120000"/>
              </a:lnSpc>
              <a:buClr>
                <a:srgbClr val="C00000"/>
              </a:buClr>
            </a:pPr>
            <a:r>
              <a:rPr lang="en-US" altLang="zh-CN" sz="3200" b="1" dirty="0" smtClean="0">
                <a:latin typeface="黑体" panose="02010609060101010101" pitchFamily="49" charset="-122"/>
                <a:ea typeface="黑体" panose="02010609060101010101" pitchFamily="49" charset="-122"/>
                <a:cs typeface="Times New Roman" panose="02020603050405020304" pitchFamily="18" charset="0"/>
              </a:rPr>
              <a:t>8-6</a:t>
            </a:r>
          </a:p>
          <a:p>
            <a:pPr marL="342900" indent="-342900" algn="just">
              <a:lnSpc>
                <a:spcPct val="120000"/>
              </a:lnSpc>
              <a:buClr>
                <a:srgbClr val="C00000"/>
              </a:buClr>
              <a:buNone/>
            </a:pPr>
            <a:endParaRPr lang="en-US" altLang="zh-CN" sz="3200"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endParaRPr lang="zh-CN" altLang="en-US" sz="3200" dirty="0" smtClean="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548985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p:cNvSpPr>
            <a:spLocks noGrp="1" noChangeArrowheads="1"/>
          </p:cNvSpPr>
          <p:nvPr>
            <p:ph type="title"/>
          </p:nvPr>
        </p:nvSpPr>
        <p:spPr>
          <a:xfrm>
            <a:off x="495300" y="426244"/>
            <a:ext cx="8109148" cy="6985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1440" tIns="45720" rIns="91440" bIns="45720" anchor="ctr">
            <a:normAutofit/>
          </a:bodyPr>
          <a:lstStyle/>
          <a:p>
            <a:pPr algn="just"/>
            <a:r>
              <a:rPr lang="zh-CN" altLang="en-US" dirty="0" smtClean="0">
                <a:solidFill>
                  <a:schemeClr val="tx1"/>
                </a:solidFill>
                <a:effectLst/>
                <a:latin typeface="+mj-ea"/>
              </a:rPr>
              <a:t>作业（交纸质版）</a:t>
            </a:r>
          </a:p>
        </p:txBody>
      </p:sp>
      <p:sp>
        <p:nvSpPr>
          <p:cNvPr id="1875971" name="Rectangle 3"/>
          <p:cNvSpPr>
            <a:spLocks noGrp="1" noChangeArrowheads="1"/>
          </p:cNvSpPr>
          <p:nvPr>
            <p:ph sz="quarter" idx="4294967295"/>
          </p:nvPr>
        </p:nvSpPr>
        <p:spPr>
          <a:xfrm>
            <a:off x="357158" y="1428736"/>
            <a:ext cx="8358214" cy="4857784"/>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oAutofit/>
          </a:bodyPr>
          <a:lstStyle/>
          <a:p>
            <a:pPr marL="342900" indent="-342900" algn="just">
              <a:lnSpc>
                <a:spcPct val="120000"/>
              </a:lnSpc>
              <a:buClr>
                <a:srgbClr val="C00000"/>
              </a:buClr>
            </a:pPr>
            <a:r>
              <a:rPr lang="en-US" altLang="zh-CN" sz="3200" b="1" dirty="0" smtClean="0">
                <a:latin typeface="黑体" panose="02010609060101010101" pitchFamily="49" charset="-122"/>
                <a:ea typeface="黑体" panose="02010609060101010101" pitchFamily="49" charset="-122"/>
                <a:cs typeface="Times New Roman" panose="02020603050405020304" pitchFamily="18" charset="0"/>
              </a:rPr>
              <a:t>8-4</a:t>
            </a:r>
          </a:p>
          <a:p>
            <a:pPr marL="342900" indent="-342900" algn="just">
              <a:lnSpc>
                <a:spcPct val="120000"/>
              </a:lnSpc>
              <a:buClr>
                <a:srgbClr val="C00000"/>
              </a:buClr>
            </a:pPr>
            <a:r>
              <a:rPr lang="en-US" altLang="zh-CN" sz="3200" b="1" dirty="0" smtClean="0">
                <a:latin typeface="黑体" panose="02010609060101010101" pitchFamily="49" charset="-122"/>
                <a:ea typeface="黑体" panose="02010609060101010101" pitchFamily="49" charset="-122"/>
                <a:cs typeface="Times New Roman" panose="02020603050405020304" pitchFamily="18" charset="0"/>
              </a:rPr>
              <a:t>8-5</a:t>
            </a:r>
          </a:p>
          <a:p>
            <a:pPr marL="342900" indent="-342900" algn="just">
              <a:lnSpc>
                <a:spcPct val="120000"/>
              </a:lnSpc>
              <a:buClr>
                <a:srgbClr val="C00000"/>
              </a:buClr>
            </a:pPr>
            <a:r>
              <a:rPr lang="en-US" altLang="zh-CN" sz="3200" b="1" dirty="0" smtClean="0">
                <a:latin typeface="黑体" panose="02010609060101010101" pitchFamily="49" charset="-122"/>
                <a:ea typeface="黑体" panose="02010609060101010101" pitchFamily="49" charset="-122"/>
                <a:cs typeface="Times New Roman" panose="02020603050405020304" pitchFamily="18" charset="0"/>
              </a:rPr>
              <a:t>8-6</a:t>
            </a:r>
          </a:p>
          <a:p>
            <a:pPr marL="342900" indent="-342900" algn="just">
              <a:lnSpc>
                <a:spcPct val="120000"/>
              </a:lnSpc>
              <a:buClr>
                <a:srgbClr val="C00000"/>
              </a:buClr>
              <a:buNone/>
            </a:pPr>
            <a:endParaRPr lang="en-US" altLang="zh-CN" sz="3200"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endParaRPr lang="zh-CN" altLang="en-US" sz="3200" dirty="0" smtClean="0">
              <a:latin typeface="黑体" panose="02010609060101010101" pitchFamily="49" charset="-122"/>
              <a:ea typeface="黑体" panose="02010609060101010101" pitchFamily="49" charset="-122"/>
              <a:cs typeface="Times New Roman" panose="02020603050405020304" pitchFamily="18" charset="0"/>
            </a:endParaRPr>
          </a:p>
        </p:txBody>
      </p:sp>
      <p:pic>
        <p:nvPicPr>
          <p:cNvPr id="1607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184491" y="-1258956"/>
            <a:ext cx="6957393" cy="9276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744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2910" y="2456430"/>
            <a:ext cx="8033546" cy="3984131"/>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5"/>
          </a:lnRef>
          <a:fillRef idx="1">
            <a:schemeClr val="lt1"/>
          </a:fillRef>
          <a:effectRef idx="0">
            <a:schemeClr val="accent5"/>
          </a:effectRef>
          <a:fontRef idx="minor">
            <a:schemeClr val="dk1"/>
          </a:fontRef>
        </p:style>
        <p:txBody>
          <a:bodyPr wrap="square" lIns="216000" tIns="144000" bIns="144000" rtlCol="0">
            <a:spAutoFit/>
          </a:bodyPr>
          <a:lstStyle/>
          <a:p>
            <a:pPr fontAlgn="base">
              <a:spcBef>
                <a:spcPct val="0"/>
              </a:spcBef>
              <a:spcAft>
                <a:spcPct val="0"/>
              </a:spcAft>
            </a:pPr>
            <a:r>
              <a:rPr lang="en-US" altLang="zh-CN" sz="2400" b="1" dirty="0" err="1" smtClean="0">
                <a:solidFill>
                  <a:srgbClr val="0000FF"/>
                </a:solidFill>
                <a:latin typeface="Consolas" pitchFamily="49" charset="0"/>
                <a:ea typeface="仿宋" pitchFamily="49" charset="-122"/>
                <a:cs typeface="Consolas" pitchFamily="49" charset="0"/>
              </a:rPr>
              <a:t>int</a:t>
            </a:r>
            <a:r>
              <a:rPr lang="en-US" altLang="zh-CN" sz="2400" b="1" dirty="0" smtClean="0">
                <a:solidFill>
                  <a:srgbClr val="0000FF"/>
                </a:solidFill>
                <a:latin typeface="Consolas" pitchFamily="49" charset="0"/>
                <a:ea typeface="仿宋" pitchFamily="49" charset="-122"/>
                <a:cs typeface="Consolas" pitchFamily="49" charset="0"/>
              </a:rPr>
              <a:t> </a:t>
            </a:r>
            <a:r>
              <a:rPr lang="en-US" altLang="zh-CN" sz="2400" b="1" dirty="0" smtClean="0">
                <a:solidFill>
                  <a:srgbClr val="FF0000"/>
                </a:solidFill>
                <a:latin typeface="Consolas" pitchFamily="49" charset="0"/>
                <a:ea typeface="仿宋" pitchFamily="49" charset="-122"/>
                <a:cs typeface="Consolas" pitchFamily="49" charset="0"/>
              </a:rPr>
              <a:t>SeqSearch1</a:t>
            </a:r>
            <a:r>
              <a:rPr lang="en-US" altLang="zh-CN" sz="2400" b="1" dirty="0" smtClean="0">
                <a:solidFill>
                  <a:srgbClr val="0000FF"/>
                </a:solidFill>
                <a:latin typeface="Consolas" pitchFamily="49" charset="0"/>
                <a:ea typeface="仿宋" pitchFamily="49" charset="-122"/>
                <a:cs typeface="Consolas" pitchFamily="49" charset="0"/>
              </a:rPr>
              <a:t>(</a:t>
            </a:r>
            <a:r>
              <a:rPr lang="en-US" altLang="zh-CN" sz="2400" b="1" dirty="0" err="1" smtClean="0">
                <a:solidFill>
                  <a:srgbClr val="0000FF"/>
                </a:solidFill>
                <a:latin typeface="Consolas" pitchFamily="49" charset="0"/>
                <a:ea typeface="仿宋" pitchFamily="49" charset="-122"/>
                <a:cs typeface="Consolas" pitchFamily="49" charset="0"/>
              </a:rPr>
              <a:t>RecType</a:t>
            </a:r>
            <a:r>
              <a:rPr lang="en-US" altLang="zh-CN" sz="2400" b="1" dirty="0" smtClean="0">
                <a:solidFill>
                  <a:srgbClr val="0000FF"/>
                </a:solidFill>
                <a:latin typeface="Consolas" pitchFamily="49" charset="0"/>
                <a:ea typeface="仿宋" pitchFamily="49" charset="-122"/>
                <a:cs typeface="Consolas" pitchFamily="49" charset="0"/>
              </a:rPr>
              <a:t> R[],</a:t>
            </a:r>
            <a:r>
              <a:rPr lang="en-US" altLang="zh-CN" sz="2400" b="1" dirty="0" err="1" smtClean="0">
                <a:solidFill>
                  <a:srgbClr val="0000FF"/>
                </a:solidFill>
                <a:latin typeface="Consolas" pitchFamily="49" charset="0"/>
                <a:ea typeface="仿宋" pitchFamily="49" charset="-122"/>
                <a:cs typeface="Consolas" pitchFamily="49" charset="0"/>
              </a:rPr>
              <a:t>int</a:t>
            </a:r>
            <a:r>
              <a:rPr lang="en-US" altLang="zh-CN" sz="2400" b="1" dirty="0" smtClean="0">
                <a:solidFill>
                  <a:srgbClr val="0000FF"/>
                </a:solidFill>
                <a:latin typeface="Consolas" pitchFamily="49" charset="0"/>
                <a:ea typeface="仿宋" pitchFamily="49" charset="-122"/>
                <a:cs typeface="Consolas" pitchFamily="49" charset="0"/>
              </a:rPr>
              <a:t> </a:t>
            </a:r>
            <a:r>
              <a:rPr lang="en-US" altLang="zh-CN" sz="2400" b="1" dirty="0" err="1" smtClean="0">
                <a:solidFill>
                  <a:srgbClr val="0000FF"/>
                </a:solidFill>
                <a:latin typeface="Consolas" pitchFamily="49" charset="0"/>
                <a:ea typeface="仿宋" pitchFamily="49" charset="-122"/>
                <a:cs typeface="Consolas" pitchFamily="49" charset="0"/>
              </a:rPr>
              <a:t>n,KeyType</a:t>
            </a:r>
            <a:r>
              <a:rPr lang="en-US" altLang="zh-CN" sz="2400" b="1" dirty="0" smtClean="0">
                <a:solidFill>
                  <a:srgbClr val="0000FF"/>
                </a:solidFill>
                <a:latin typeface="Consolas" pitchFamily="49" charset="0"/>
                <a:ea typeface="仿宋" pitchFamily="49" charset="-122"/>
                <a:cs typeface="Consolas" pitchFamily="49" charset="0"/>
              </a:rPr>
              <a:t> k)</a:t>
            </a:r>
            <a:endParaRPr lang="zh-CN" altLang="zh-CN" sz="2400" b="1" dirty="0" smtClean="0">
              <a:solidFill>
                <a:srgbClr val="0000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smtClean="0">
                <a:solidFill>
                  <a:srgbClr val="0000FF"/>
                </a:solidFill>
                <a:latin typeface="Consolas" pitchFamily="49" charset="0"/>
                <a:ea typeface="仿宋" pitchFamily="49" charset="-122"/>
                <a:cs typeface="Consolas" pitchFamily="49" charset="0"/>
              </a:rPr>
              <a:t>{  </a:t>
            </a:r>
            <a:r>
              <a:rPr lang="en-US" altLang="zh-CN" sz="2400" b="1" dirty="0" err="1" smtClean="0">
                <a:solidFill>
                  <a:srgbClr val="0000FF"/>
                </a:solidFill>
                <a:latin typeface="Consolas" pitchFamily="49" charset="0"/>
                <a:ea typeface="仿宋" pitchFamily="49" charset="-122"/>
                <a:cs typeface="Consolas" pitchFamily="49" charset="0"/>
              </a:rPr>
              <a:t>int</a:t>
            </a:r>
            <a:r>
              <a:rPr lang="en-US" altLang="zh-CN" sz="2400" b="1" dirty="0" smtClean="0">
                <a:solidFill>
                  <a:srgbClr val="0000FF"/>
                </a:solidFill>
                <a:latin typeface="Consolas" pitchFamily="49" charset="0"/>
                <a:ea typeface="仿宋" pitchFamily="49" charset="-122"/>
                <a:cs typeface="Consolas" pitchFamily="49" charset="0"/>
              </a:rPr>
              <a:t> </a:t>
            </a:r>
            <a:r>
              <a:rPr lang="en-US" altLang="zh-CN" sz="2400" b="1" dirty="0" err="1" smtClean="0">
                <a:solidFill>
                  <a:srgbClr val="0000FF"/>
                </a:solidFill>
                <a:latin typeface="Consolas" pitchFamily="49" charset="0"/>
                <a:ea typeface="仿宋" pitchFamily="49" charset="-122"/>
                <a:cs typeface="Consolas" pitchFamily="49" charset="0"/>
              </a:rPr>
              <a:t>i</a:t>
            </a:r>
            <a:r>
              <a:rPr lang="en-US" altLang="zh-CN" sz="2400" b="1" dirty="0" smtClean="0">
                <a:solidFill>
                  <a:srgbClr val="0000FF"/>
                </a:solidFill>
                <a:latin typeface="Consolas" pitchFamily="49" charset="0"/>
                <a:ea typeface="仿宋" pitchFamily="49" charset="-122"/>
                <a:cs typeface="Consolas" pitchFamily="49" charset="0"/>
              </a:rPr>
              <a:t>=0;</a:t>
            </a:r>
            <a:endParaRPr lang="zh-CN" altLang="zh-CN" sz="2400" b="1" dirty="0" smtClean="0">
              <a:solidFill>
                <a:srgbClr val="0000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smtClean="0">
                <a:solidFill>
                  <a:srgbClr val="0000FF"/>
                </a:solidFill>
                <a:latin typeface="Consolas" pitchFamily="49" charset="0"/>
                <a:ea typeface="仿宋" pitchFamily="49" charset="-122"/>
                <a:cs typeface="Consolas" pitchFamily="49" charset="0"/>
              </a:rPr>
              <a:t>   </a:t>
            </a:r>
            <a:r>
              <a:rPr lang="en-US" altLang="zh-CN" sz="2400" b="1" dirty="0" smtClean="0">
                <a:solidFill>
                  <a:srgbClr val="FF0000"/>
                </a:solidFill>
                <a:latin typeface="Consolas" pitchFamily="49" charset="0"/>
                <a:ea typeface="仿宋" pitchFamily="49" charset="-122"/>
                <a:cs typeface="Consolas" pitchFamily="49" charset="0"/>
              </a:rPr>
              <a:t>R[n].key=k</a:t>
            </a:r>
            <a:r>
              <a:rPr lang="en-US" altLang="zh-CN" sz="2400" b="1" dirty="0" smtClean="0">
                <a:solidFill>
                  <a:srgbClr val="0000FF"/>
                </a:solidFill>
                <a:latin typeface="Consolas" pitchFamily="49" charset="0"/>
                <a:ea typeface="仿宋" pitchFamily="49" charset="-122"/>
                <a:cs typeface="Consolas" pitchFamily="49" charset="0"/>
              </a:rPr>
              <a:t>;</a:t>
            </a:r>
            <a:endParaRPr lang="zh-CN" altLang="zh-CN" sz="2400" b="1" dirty="0" smtClean="0">
              <a:solidFill>
                <a:srgbClr val="0000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smtClean="0">
                <a:solidFill>
                  <a:srgbClr val="0000FF"/>
                </a:solidFill>
                <a:latin typeface="Consolas" pitchFamily="49" charset="0"/>
                <a:ea typeface="仿宋" pitchFamily="49" charset="-122"/>
                <a:cs typeface="Consolas" pitchFamily="49" charset="0"/>
              </a:rPr>
              <a:t>   while (R[</a:t>
            </a:r>
            <a:r>
              <a:rPr lang="en-US" altLang="zh-CN" sz="2400" b="1" dirty="0" err="1" smtClean="0">
                <a:solidFill>
                  <a:srgbClr val="0000FF"/>
                </a:solidFill>
                <a:latin typeface="Consolas" pitchFamily="49" charset="0"/>
                <a:ea typeface="仿宋" pitchFamily="49" charset="-122"/>
                <a:cs typeface="Consolas" pitchFamily="49" charset="0"/>
              </a:rPr>
              <a:t>i</a:t>
            </a:r>
            <a:r>
              <a:rPr lang="en-US" altLang="zh-CN" sz="2400" b="1" dirty="0" smtClean="0">
                <a:solidFill>
                  <a:srgbClr val="0000FF"/>
                </a:solidFill>
                <a:latin typeface="Consolas" pitchFamily="49" charset="0"/>
                <a:ea typeface="仿宋" pitchFamily="49" charset="-122"/>
                <a:cs typeface="Consolas" pitchFamily="49" charset="0"/>
              </a:rPr>
              <a:t>].key!=k)	</a:t>
            </a:r>
            <a:r>
              <a:rPr lang="en-US" altLang="zh-CN" sz="2400" b="1" dirty="0" smtClean="0">
                <a:solidFill>
                  <a:srgbClr val="00B0F0"/>
                </a:solidFill>
                <a:latin typeface="Consolas" pitchFamily="49" charset="0"/>
                <a:ea typeface="仿宋" pitchFamily="49" charset="-122"/>
                <a:cs typeface="Consolas" pitchFamily="49" charset="0"/>
              </a:rPr>
              <a:t>//</a:t>
            </a:r>
            <a:r>
              <a:rPr lang="zh-CN" altLang="zh-CN" sz="2400" b="1" dirty="0" smtClean="0">
                <a:solidFill>
                  <a:srgbClr val="00B0F0"/>
                </a:solidFill>
                <a:latin typeface="Consolas" pitchFamily="49" charset="0"/>
                <a:ea typeface="仿宋" pitchFamily="49" charset="-122"/>
                <a:cs typeface="Consolas" pitchFamily="49" charset="0"/>
              </a:rPr>
              <a:t>从表头往后找</a:t>
            </a:r>
          </a:p>
          <a:p>
            <a:pPr fontAlgn="base">
              <a:spcBef>
                <a:spcPct val="0"/>
              </a:spcBef>
              <a:spcAft>
                <a:spcPct val="0"/>
              </a:spcAft>
            </a:pPr>
            <a:r>
              <a:rPr lang="en-US" altLang="zh-CN" sz="2400" b="1" dirty="0" smtClean="0">
                <a:solidFill>
                  <a:srgbClr val="0000FF"/>
                </a:solidFill>
                <a:latin typeface="Consolas" pitchFamily="49" charset="0"/>
                <a:ea typeface="仿宋" pitchFamily="49" charset="-122"/>
                <a:cs typeface="Consolas" pitchFamily="49" charset="0"/>
              </a:rPr>
              <a:t>      </a:t>
            </a:r>
            <a:r>
              <a:rPr lang="en-US" altLang="zh-CN" sz="2400" b="1" dirty="0" err="1" smtClean="0">
                <a:solidFill>
                  <a:srgbClr val="0000FF"/>
                </a:solidFill>
                <a:latin typeface="Consolas" pitchFamily="49" charset="0"/>
                <a:ea typeface="仿宋" pitchFamily="49" charset="-122"/>
                <a:cs typeface="Consolas" pitchFamily="49" charset="0"/>
              </a:rPr>
              <a:t>i</a:t>
            </a:r>
            <a:r>
              <a:rPr lang="en-US" altLang="zh-CN" sz="2400" b="1" dirty="0" smtClean="0">
                <a:solidFill>
                  <a:srgbClr val="0000FF"/>
                </a:solidFill>
                <a:latin typeface="Consolas" pitchFamily="49" charset="0"/>
                <a:ea typeface="仿宋" pitchFamily="49" charset="-122"/>
                <a:cs typeface="Consolas" pitchFamily="49" charset="0"/>
              </a:rPr>
              <a:t>++;</a:t>
            </a:r>
            <a:endParaRPr lang="zh-CN" altLang="zh-CN" sz="2400" b="1" dirty="0" smtClean="0">
              <a:solidFill>
                <a:srgbClr val="0000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smtClean="0">
                <a:solidFill>
                  <a:srgbClr val="0000FF"/>
                </a:solidFill>
                <a:latin typeface="Consolas" pitchFamily="49" charset="0"/>
                <a:ea typeface="仿宋" pitchFamily="49" charset="-122"/>
                <a:cs typeface="Consolas" pitchFamily="49" charset="0"/>
              </a:rPr>
              <a:t>   if (</a:t>
            </a:r>
            <a:r>
              <a:rPr lang="en-US" altLang="zh-CN" sz="2400" b="1" dirty="0" err="1" smtClean="0">
                <a:solidFill>
                  <a:srgbClr val="0000FF"/>
                </a:solidFill>
                <a:latin typeface="Consolas" pitchFamily="49" charset="0"/>
                <a:ea typeface="仿宋" pitchFamily="49" charset="-122"/>
                <a:cs typeface="Consolas" pitchFamily="49" charset="0"/>
              </a:rPr>
              <a:t>i</a:t>
            </a:r>
            <a:r>
              <a:rPr lang="en-US" altLang="zh-CN" sz="2400" b="1" dirty="0" smtClean="0">
                <a:solidFill>
                  <a:srgbClr val="0000FF"/>
                </a:solidFill>
                <a:latin typeface="Consolas" pitchFamily="49" charset="0"/>
                <a:ea typeface="仿宋" pitchFamily="49" charset="-122"/>
                <a:cs typeface="Consolas" pitchFamily="49" charset="0"/>
              </a:rPr>
              <a:t>==n)			</a:t>
            </a:r>
            <a:r>
              <a:rPr lang="en-US" altLang="zh-CN" sz="2400" b="1" dirty="0" smtClean="0">
                <a:solidFill>
                  <a:srgbClr val="00B0F0"/>
                </a:solidFill>
                <a:latin typeface="Consolas" pitchFamily="49" charset="0"/>
                <a:ea typeface="仿宋" pitchFamily="49" charset="-122"/>
                <a:cs typeface="Consolas" pitchFamily="49" charset="0"/>
              </a:rPr>
              <a:t>//</a:t>
            </a:r>
            <a:r>
              <a:rPr lang="zh-CN" altLang="zh-CN" sz="2400" b="1" dirty="0" smtClean="0">
                <a:solidFill>
                  <a:srgbClr val="00B0F0"/>
                </a:solidFill>
                <a:latin typeface="Consolas" pitchFamily="49" charset="0"/>
                <a:ea typeface="仿宋" pitchFamily="49" charset="-122"/>
                <a:cs typeface="Consolas" pitchFamily="49" charset="0"/>
              </a:rPr>
              <a:t>未找到</a:t>
            </a:r>
            <a:r>
              <a:rPr lang="zh-CN" altLang="zh-CN" sz="2400" b="1" dirty="0" smtClean="0">
                <a:solidFill>
                  <a:srgbClr val="00B0F0"/>
                </a:solidFill>
                <a:latin typeface="Consolas" pitchFamily="49" charset="0"/>
                <a:ea typeface="仿宋" pitchFamily="49" charset="-122"/>
                <a:cs typeface="Consolas" pitchFamily="49" charset="0"/>
              </a:rPr>
              <a:t>返回</a:t>
            </a:r>
            <a:r>
              <a:rPr lang="en-US" altLang="zh-CN" sz="2400" b="1" dirty="0">
                <a:solidFill>
                  <a:srgbClr val="00B0F0"/>
                </a:solidFill>
                <a:latin typeface="Consolas" pitchFamily="49" charset="0"/>
                <a:ea typeface="仿宋" pitchFamily="49" charset="-122"/>
                <a:cs typeface="Consolas" pitchFamily="49" charset="0"/>
              </a:rPr>
              <a:t>-1</a:t>
            </a:r>
            <a:endParaRPr lang="zh-CN" altLang="zh-CN" sz="2400" b="1" dirty="0" smtClean="0">
              <a:solidFill>
                <a:srgbClr val="00B0F0"/>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smtClean="0">
                <a:solidFill>
                  <a:srgbClr val="0000FF"/>
                </a:solidFill>
                <a:latin typeface="Consolas" pitchFamily="49" charset="0"/>
                <a:ea typeface="仿宋" pitchFamily="49" charset="-122"/>
                <a:cs typeface="Consolas" pitchFamily="49" charset="0"/>
              </a:rPr>
              <a:t>      return </a:t>
            </a:r>
            <a:r>
              <a:rPr lang="en-US" altLang="zh-CN" sz="2400" b="1" dirty="0">
                <a:solidFill>
                  <a:srgbClr val="3333FF"/>
                </a:solidFill>
                <a:latin typeface="Consolas" pitchFamily="49" charset="0"/>
                <a:ea typeface="仿宋" pitchFamily="49" charset="-122"/>
                <a:cs typeface="Consolas" pitchFamily="49" charset="0"/>
              </a:rPr>
              <a:t>-1</a:t>
            </a:r>
            <a:r>
              <a:rPr lang="en-US" altLang="zh-CN" sz="2400" b="1" dirty="0" smtClean="0">
                <a:solidFill>
                  <a:srgbClr val="0000FF"/>
                </a:solidFill>
                <a:latin typeface="Consolas" pitchFamily="49" charset="0"/>
                <a:ea typeface="仿宋" pitchFamily="49" charset="-122"/>
                <a:cs typeface="Consolas" pitchFamily="49" charset="0"/>
              </a:rPr>
              <a:t>;</a:t>
            </a:r>
            <a:endParaRPr lang="zh-CN" altLang="zh-CN" sz="2400" b="1" dirty="0" smtClean="0">
              <a:solidFill>
                <a:srgbClr val="0000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smtClean="0">
                <a:solidFill>
                  <a:srgbClr val="0000FF"/>
                </a:solidFill>
                <a:latin typeface="Consolas" pitchFamily="49" charset="0"/>
                <a:ea typeface="仿宋" pitchFamily="49" charset="-122"/>
                <a:cs typeface="Consolas" pitchFamily="49" charset="0"/>
              </a:rPr>
              <a:t>   else </a:t>
            </a:r>
            <a:endParaRPr lang="zh-CN" altLang="zh-CN" sz="2400" b="1" dirty="0" smtClean="0">
              <a:solidFill>
                <a:srgbClr val="0000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smtClean="0">
                <a:solidFill>
                  <a:srgbClr val="0000FF"/>
                </a:solidFill>
                <a:latin typeface="Consolas" pitchFamily="49" charset="0"/>
                <a:ea typeface="仿宋" pitchFamily="49" charset="-122"/>
                <a:cs typeface="Consolas" pitchFamily="49" charset="0"/>
              </a:rPr>
              <a:t>     return </a:t>
            </a:r>
            <a:r>
              <a:rPr lang="en-US" altLang="zh-CN" sz="2400" b="1" dirty="0" err="1" smtClean="0">
                <a:solidFill>
                  <a:srgbClr val="0000FF"/>
                </a:solidFill>
                <a:latin typeface="Consolas" pitchFamily="49" charset="0"/>
                <a:ea typeface="仿宋" pitchFamily="49" charset="-122"/>
                <a:cs typeface="Consolas" pitchFamily="49" charset="0"/>
              </a:rPr>
              <a:t>i</a:t>
            </a:r>
            <a:r>
              <a:rPr lang="en-US" altLang="zh-CN" sz="2400" b="1" dirty="0" smtClean="0">
                <a:solidFill>
                  <a:srgbClr val="0000FF"/>
                </a:solidFill>
                <a:latin typeface="Consolas" pitchFamily="49" charset="0"/>
                <a:ea typeface="仿宋" pitchFamily="49" charset="-122"/>
                <a:cs typeface="Consolas" pitchFamily="49" charset="0"/>
              </a:rPr>
              <a:t>;</a:t>
            </a:r>
            <a:r>
              <a:rPr lang="en-US" altLang="zh-CN" sz="2400" b="1" dirty="0" smtClean="0">
                <a:solidFill>
                  <a:srgbClr val="0000FF"/>
                </a:solidFill>
                <a:latin typeface="Consolas" pitchFamily="49" charset="0"/>
                <a:ea typeface="仿宋" pitchFamily="49" charset="-122"/>
                <a:cs typeface="Consolas" pitchFamily="49" charset="0"/>
              </a:rPr>
              <a:t>		</a:t>
            </a:r>
            <a:r>
              <a:rPr lang="en-US" altLang="zh-CN" sz="2400" b="1" dirty="0" smtClean="0">
                <a:solidFill>
                  <a:srgbClr val="00B0F0"/>
                </a:solidFill>
                <a:latin typeface="Consolas" pitchFamily="49" charset="0"/>
                <a:ea typeface="仿宋" pitchFamily="49" charset="-122"/>
                <a:cs typeface="Consolas" pitchFamily="49" charset="0"/>
              </a:rPr>
              <a:t>//</a:t>
            </a:r>
            <a:r>
              <a:rPr lang="zh-CN" altLang="zh-CN" sz="2400" b="1" dirty="0" smtClean="0">
                <a:solidFill>
                  <a:srgbClr val="00B0F0"/>
                </a:solidFill>
                <a:latin typeface="Consolas" pitchFamily="49" charset="0"/>
                <a:ea typeface="仿宋" pitchFamily="49" charset="-122"/>
                <a:cs typeface="Consolas" pitchFamily="49" charset="0"/>
              </a:rPr>
              <a:t>找到返回逻辑序号</a:t>
            </a:r>
            <a:r>
              <a:rPr lang="en-US" altLang="zh-CN" sz="2400" b="1" dirty="0" err="1" smtClean="0">
                <a:solidFill>
                  <a:srgbClr val="00B0F0"/>
                </a:solidFill>
                <a:latin typeface="Consolas" pitchFamily="49" charset="0"/>
                <a:ea typeface="仿宋" pitchFamily="49" charset="-122"/>
                <a:cs typeface="Consolas" pitchFamily="49" charset="0"/>
              </a:rPr>
              <a:t>i</a:t>
            </a:r>
            <a:endParaRPr lang="zh-CN" altLang="zh-CN" sz="2400" b="1" dirty="0" smtClean="0">
              <a:solidFill>
                <a:srgbClr val="00B0F0"/>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smtClean="0">
                <a:solidFill>
                  <a:srgbClr val="0000FF"/>
                </a:solidFill>
                <a:latin typeface="Consolas" pitchFamily="49" charset="0"/>
                <a:ea typeface="仿宋" pitchFamily="49" charset="-122"/>
                <a:cs typeface="Consolas" pitchFamily="49" charset="0"/>
              </a:rPr>
              <a:t>}</a:t>
            </a:r>
            <a:endParaRPr lang="zh-CN" altLang="zh-CN" sz="2400" b="1" dirty="0" smtClean="0">
              <a:solidFill>
                <a:srgbClr val="0000FF"/>
              </a:solidFill>
              <a:latin typeface="Consolas" pitchFamily="49" charset="0"/>
              <a:ea typeface="仿宋" pitchFamily="49" charset="-122"/>
              <a:cs typeface="Consolas" pitchFamily="49" charset="0"/>
            </a:endParaRPr>
          </a:p>
        </p:txBody>
      </p:sp>
      <p:sp>
        <p:nvSpPr>
          <p:cNvPr id="4" name="TextBox 3"/>
          <p:cNvSpPr txBox="1"/>
          <p:nvPr/>
        </p:nvSpPr>
        <p:spPr>
          <a:xfrm>
            <a:off x="395536" y="428604"/>
            <a:ext cx="8640960" cy="1684289"/>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72000" bIns="72000" rtlCol="0">
            <a:spAutoFit/>
          </a:bodyPr>
          <a:lstStyle/>
          <a:p>
            <a:pPr marL="457200" indent="-457200" fontAlgn="base">
              <a:lnSpc>
                <a:spcPts val="3000"/>
              </a:lnSpc>
              <a:spcBef>
                <a:spcPct val="0"/>
              </a:spcBef>
              <a:spcAft>
                <a:spcPct val="0"/>
              </a:spcAft>
              <a:buFontTx/>
              <a:buBlip>
                <a:blip r:embed="rId2"/>
              </a:buBlip>
            </a:pPr>
            <a:r>
              <a:rPr lang="zh-CN" altLang="zh-CN" sz="2400" b="1" dirty="0" smtClean="0">
                <a:solidFill>
                  <a:prstClr val="black"/>
                </a:solidFill>
                <a:latin typeface="Consolas" pitchFamily="49" charset="0"/>
                <a:ea typeface="楷体" pitchFamily="49" charset="-122"/>
                <a:cs typeface="Consolas" pitchFamily="49" charset="0"/>
              </a:rPr>
              <a:t>可以在</a:t>
            </a:r>
            <a:r>
              <a:rPr lang="en-US" altLang="zh-CN" sz="2400" b="1" i="1" dirty="0" smtClean="0">
                <a:solidFill>
                  <a:prstClr val="black"/>
                </a:solidFill>
                <a:latin typeface="Consolas" pitchFamily="49" charset="0"/>
                <a:ea typeface="楷体" pitchFamily="49" charset="-122"/>
                <a:cs typeface="Consolas" pitchFamily="49" charset="0"/>
              </a:rPr>
              <a:t>R</a:t>
            </a:r>
            <a:r>
              <a:rPr lang="zh-CN" altLang="zh-CN" sz="2400" b="1" dirty="0" smtClean="0">
                <a:solidFill>
                  <a:prstClr val="black"/>
                </a:solidFill>
                <a:latin typeface="Consolas" pitchFamily="49" charset="0"/>
                <a:ea typeface="楷体" pitchFamily="49" charset="-122"/>
                <a:cs typeface="Consolas" pitchFamily="49" charset="0"/>
              </a:rPr>
              <a:t>的末尾增加一个关键字为</a:t>
            </a:r>
            <a:r>
              <a:rPr lang="en-US" altLang="zh-CN" sz="2400" b="1" i="1" dirty="0" smtClean="0">
                <a:solidFill>
                  <a:prstClr val="black"/>
                </a:solidFill>
                <a:latin typeface="Consolas" pitchFamily="49" charset="0"/>
                <a:ea typeface="楷体" pitchFamily="49" charset="-122"/>
                <a:cs typeface="Consolas" pitchFamily="49" charset="0"/>
              </a:rPr>
              <a:t>k</a:t>
            </a:r>
            <a:r>
              <a:rPr lang="zh-CN" altLang="zh-CN" sz="2400" b="1" dirty="0" smtClean="0">
                <a:solidFill>
                  <a:prstClr val="black"/>
                </a:solidFill>
                <a:latin typeface="Consolas" pitchFamily="49" charset="0"/>
                <a:ea typeface="楷体" pitchFamily="49" charset="-122"/>
                <a:cs typeface="Consolas" pitchFamily="49" charset="0"/>
              </a:rPr>
              <a:t>的记录，称之为</a:t>
            </a:r>
            <a:r>
              <a:rPr lang="zh-CN" altLang="zh-CN" sz="2400" b="1" dirty="0" smtClean="0">
                <a:solidFill>
                  <a:srgbClr val="FF0000"/>
                </a:solidFill>
                <a:latin typeface="方正启体简体" pitchFamily="65" charset="-122"/>
                <a:ea typeface="方正启体简体" pitchFamily="65" charset="-122"/>
                <a:cs typeface="Consolas" pitchFamily="49" charset="0"/>
              </a:rPr>
              <a:t>哨兵</a:t>
            </a:r>
            <a:r>
              <a:rPr lang="zh-CN" altLang="en-US" sz="2400" b="1" dirty="0" smtClean="0">
                <a:solidFill>
                  <a:prstClr val="black"/>
                </a:solidFill>
                <a:latin typeface="Consolas" pitchFamily="49" charset="0"/>
                <a:ea typeface="楷体" pitchFamily="49" charset="-122"/>
                <a:cs typeface="Consolas" pitchFamily="49" charset="0"/>
              </a:rPr>
              <a:t>。</a:t>
            </a:r>
            <a:endParaRPr lang="en-US" altLang="zh-CN" sz="2400" b="1" dirty="0" smtClean="0">
              <a:solidFill>
                <a:prstClr val="black"/>
              </a:solidFill>
              <a:latin typeface="Consolas" pitchFamily="49" charset="0"/>
              <a:ea typeface="楷体" pitchFamily="49" charset="-122"/>
              <a:cs typeface="Consolas" pitchFamily="49" charset="0"/>
            </a:endParaRPr>
          </a:p>
          <a:p>
            <a:pPr marL="457200" indent="-457200" fontAlgn="base">
              <a:lnSpc>
                <a:spcPts val="3000"/>
              </a:lnSpc>
              <a:spcBef>
                <a:spcPct val="0"/>
              </a:spcBef>
              <a:spcAft>
                <a:spcPct val="0"/>
              </a:spcAft>
              <a:buFontTx/>
              <a:buBlip>
                <a:blip r:embed="rId2"/>
              </a:buBlip>
            </a:pPr>
            <a:r>
              <a:rPr lang="zh-CN" altLang="en-US" sz="2400" b="1" dirty="0" smtClean="0">
                <a:solidFill>
                  <a:prstClr val="black"/>
                </a:solidFill>
                <a:latin typeface="Consolas" pitchFamily="49" charset="0"/>
                <a:ea typeface="楷体" pitchFamily="49" charset="-122"/>
                <a:cs typeface="Consolas" pitchFamily="49" charset="0"/>
              </a:rPr>
              <a:t>增加</a:t>
            </a:r>
            <a:r>
              <a:rPr lang="zh-CN" altLang="zh-CN" sz="2400" b="1" dirty="0" smtClean="0">
                <a:solidFill>
                  <a:prstClr val="black"/>
                </a:solidFill>
                <a:latin typeface="Consolas" pitchFamily="49" charset="0"/>
                <a:ea typeface="楷体" pitchFamily="49" charset="-122"/>
                <a:cs typeface="Consolas" pitchFamily="49" charset="0"/>
              </a:rPr>
              <a:t>哨兵</a:t>
            </a:r>
            <a:r>
              <a:rPr lang="zh-CN" altLang="en-US" sz="2400" b="1" dirty="0" smtClean="0">
                <a:solidFill>
                  <a:prstClr val="black"/>
                </a:solidFill>
                <a:latin typeface="Consolas" pitchFamily="49" charset="0"/>
                <a:ea typeface="楷体" pitchFamily="49" charset="-122"/>
                <a:cs typeface="Consolas" pitchFamily="49" charset="0"/>
              </a:rPr>
              <a:t>后</a:t>
            </a:r>
            <a:r>
              <a:rPr lang="zh-CN" altLang="zh-CN" sz="2400" b="1" dirty="0" smtClean="0">
                <a:solidFill>
                  <a:prstClr val="black"/>
                </a:solidFill>
                <a:latin typeface="Consolas" pitchFamily="49" charset="0"/>
                <a:ea typeface="楷体" pitchFamily="49" charset="-122"/>
                <a:cs typeface="Consolas" pitchFamily="49" charset="0"/>
              </a:rPr>
              <a:t>查找过程</a:t>
            </a:r>
            <a:r>
              <a:rPr lang="zh-CN" altLang="zh-CN" sz="2400" b="1" dirty="0" smtClean="0">
                <a:solidFill>
                  <a:srgbClr val="FF0000"/>
                </a:solidFill>
                <a:latin typeface="Consolas" pitchFamily="49" charset="0"/>
                <a:ea typeface="楷体" pitchFamily="49" charset="-122"/>
                <a:cs typeface="Consolas" pitchFamily="49" charset="0"/>
              </a:rPr>
              <a:t>不再需要判断</a:t>
            </a:r>
            <a:r>
              <a:rPr lang="en-US" altLang="zh-CN" sz="2400" b="1" i="1" dirty="0" err="1" smtClean="0">
                <a:solidFill>
                  <a:srgbClr val="FF0000"/>
                </a:solidFill>
                <a:latin typeface="Consolas" pitchFamily="49" charset="0"/>
                <a:ea typeface="楷体" pitchFamily="49" charset="-122"/>
                <a:cs typeface="Consolas" pitchFamily="49" charset="0"/>
              </a:rPr>
              <a:t>i</a:t>
            </a:r>
            <a:r>
              <a:rPr lang="zh-CN" altLang="zh-CN" sz="2400" b="1" dirty="0" smtClean="0">
                <a:solidFill>
                  <a:srgbClr val="FF0000"/>
                </a:solidFill>
                <a:latin typeface="Consolas" pitchFamily="49" charset="0"/>
                <a:ea typeface="楷体" pitchFamily="49" charset="-122"/>
                <a:cs typeface="Consolas" pitchFamily="49" charset="0"/>
              </a:rPr>
              <a:t>是否超界</a:t>
            </a:r>
            <a:r>
              <a:rPr lang="zh-CN" altLang="zh-CN" sz="2400" b="1" dirty="0" smtClean="0">
                <a:solidFill>
                  <a:prstClr val="black"/>
                </a:solidFill>
                <a:latin typeface="Consolas" pitchFamily="49" charset="0"/>
                <a:ea typeface="楷体" pitchFamily="49" charset="-122"/>
                <a:cs typeface="Consolas" pitchFamily="49" charset="0"/>
              </a:rPr>
              <a:t>，从而提高查找速度</a:t>
            </a:r>
            <a:r>
              <a:rPr lang="zh-CN" altLang="en-US" sz="2400" b="1" dirty="0" smtClean="0">
                <a:solidFill>
                  <a:prstClr val="black"/>
                </a:solidFill>
                <a:latin typeface="Consolas" pitchFamily="49" charset="0"/>
                <a:ea typeface="楷体" pitchFamily="49" charset="-122"/>
                <a:cs typeface="Consolas" pitchFamily="49" charset="0"/>
              </a:rPr>
              <a:t>。</a:t>
            </a:r>
            <a:endParaRPr lang="en-US" altLang="zh-CN" sz="2400" b="1" dirty="0" smtClean="0">
              <a:solidFill>
                <a:prstClr val="black"/>
              </a:solidFill>
              <a:latin typeface="Consolas" pitchFamily="49" charset="0"/>
              <a:ea typeface="楷体" pitchFamily="49" charset="-122"/>
              <a:cs typeface="Consolas" pitchFamily="49" charset="0"/>
            </a:endParaRPr>
          </a:p>
          <a:p>
            <a:pPr marL="457200" indent="-457200" fontAlgn="base">
              <a:lnSpc>
                <a:spcPts val="3000"/>
              </a:lnSpc>
              <a:spcBef>
                <a:spcPct val="0"/>
              </a:spcBef>
              <a:spcAft>
                <a:spcPct val="0"/>
              </a:spcAft>
              <a:buFontTx/>
              <a:buBlip>
                <a:blip r:embed="rId2"/>
              </a:buBlip>
            </a:pPr>
            <a:r>
              <a:rPr lang="zh-CN" altLang="en-US" sz="2400" b="1" dirty="0" smtClean="0">
                <a:solidFill>
                  <a:prstClr val="black"/>
                </a:solidFill>
                <a:latin typeface="Consolas" pitchFamily="49" charset="0"/>
                <a:ea typeface="楷体" pitchFamily="49" charset="-122"/>
                <a:cs typeface="Consolas" pitchFamily="49" charset="0"/>
              </a:rPr>
              <a:t>带</a:t>
            </a:r>
            <a:r>
              <a:rPr lang="zh-CN" altLang="zh-CN" sz="2400" b="1" dirty="0" smtClean="0">
                <a:solidFill>
                  <a:prstClr val="black"/>
                </a:solidFill>
                <a:latin typeface="Consolas" pitchFamily="49" charset="0"/>
                <a:ea typeface="楷体" pitchFamily="49" charset="-122"/>
                <a:cs typeface="Consolas" pitchFamily="49" charset="0"/>
              </a:rPr>
              <a:t>哨兵的</a:t>
            </a:r>
            <a:r>
              <a:rPr lang="zh-CN" altLang="en-US" sz="2400" b="1" dirty="0" smtClean="0">
                <a:solidFill>
                  <a:prstClr val="black"/>
                </a:solidFill>
                <a:latin typeface="Consolas" pitchFamily="49" charset="0"/>
                <a:ea typeface="楷体" pitchFamily="49" charset="-122"/>
                <a:cs typeface="Consolas" pitchFamily="49" charset="0"/>
              </a:rPr>
              <a:t>顺序查找</a:t>
            </a:r>
            <a:r>
              <a:rPr lang="zh-CN" altLang="zh-CN" sz="2400" b="1" dirty="0" smtClean="0">
                <a:solidFill>
                  <a:prstClr val="black"/>
                </a:solidFill>
                <a:latin typeface="Consolas" pitchFamily="49" charset="0"/>
                <a:ea typeface="楷体" pitchFamily="49" charset="-122"/>
                <a:cs typeface="Consolas" pitchFamily="49" charset="0"/>
              </a:rPr>
              <a:t>算法如下：</a:t>
            </a:r>
            <a:endParaRPr lang="zh-CN" altLang="en-US" sz="2400" b="1" dirty="0">
              <a:solidFill>
                <a:prstClr val="black"/>
              </a:solidFill>
              <a:latin typeface="Consolas" pitchFamily="49" charset="0"/>
              <a:ea typeface="楷体" pitchFamily="49" charset="-122"/>
              <a:cs typeface="Consolas" pitchFamily="49" charset="0"/>
            </a:endParaRPr>
          </a:p>
        </p:txBody>
      </p:sp>
    </p:spTree>
    <p:extLst>
      <p:ext uri="{BB962C8B-B14F-4D97-AF65-F5344CB8AC3E}">
        <p14:creationId xmlns:p14="http://schemas.microsoft.com/office/powerpoint/2010/main" val="84269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026"/>
          <p:cNvSpPr txBox="1">
            <a:spLocks noChangeArrowheads="1"/>
          </p:cNvSpPr>
          <p:nvPr/>
        </p:nvSpPr>
        <p:spPr bwMode="auto">
          <a:xfrm>
            <a:off x="642910" y="1188857"/>
            <a:ext cx="7457482" cy="1880103"/>
          </a:xfrm>
          <a:prstGeom prst="rect">
            <a:avLst/>
          </a:prstGeom>
          <a:ln>
            <a:noFill/>
            <a:headEnd/>
            <a:tailEnd/>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marL="342900" indent="-342900" fontAlgn="base">
              <a:lnSpc>
                <a:spcPct val="150000"/>
              </a:lnSpc>
              <a:spcAft>
                <a:spcPct val="0"/>
              </a:spcAft>
              <a:buFontTx/>
              <a:buBlip>
                <a:blip r:embed="rId3"/>
              </a:buBlip>
            </a:pPr>
            <a:r>
              <a:rPr kumimoji="1" lang="zh-CN" altLang="en-US" sz="2400" b="1" dirty="0" smtClean="0">
                <a:solidFill>
                  <a:prstClr val="black"/>
                </a:solidFill>
                <a:latin typeface="Consolas" pitchFamily="49" charset="0"/>
                <a:ea typeface="仿宋" pitchFamily="49" charset="-122"/>
                <a:cs typeface="Consolas" pitchFamily="49" charset="0"/>
              </a:rPr>
              <a:t>有</a:t>
            </a:r>
            <a:r>
              <a:rPr kumimoji="1" lang="en-US" altLang="zh-CN" sz="2400" b="1" i="1" dirty="0" smtClean="0">
                <a:solidFill>
                  <a:prstClr val="black"/>
                </a:solidFill>
                <a:latin typeface="Consolas" pitchFamily="49" charset="0"/>
                <a:ea typeface="仿宋" pitchFamily="49" charset="-122"/>
                <a:cs typeface="Consolas" pitchFamily="49" charset="0"/>
              </a:rPr>
              <a:t>n</a:t>
            </a:r>
            <a:r>
              <a:rPr kumimoji="1" lang="zh-CN" altLang="en-US" sz="2400" b="1" dirty="0" smtClean="0">
                <a:solidFill>
                  <a:prstClr val="black"/>
                </a:solidFill>
                <a:latin typeface="Consolas" pitchFamily="49" charset="0"/>
                <a:ea typeface="仿宋" pitchFamily="49" charset="-122"/>
                <a:cs typeface="Consolas" pitchFamily="49" charset="0"/>
              </a:rPr>
              <a:t>个元素，等概率时</a:t>
            </a:r>
            <a:r>
              <a:rPr kumimoji="1" lang="en-US" altLang="zh-CN" sz="2400" b="1" i="1" dirty="0" smtClean="0">
                <a:solidFill>
                  <a:srgbClr val="FF0000"/>
                </a:solidFill>
                <a:latin typeface="Consolas" pitchFamily="49" charset="0"/>
                <a:ea typeface="仿宋" pitchFamily="49" charset="-122"/>
                <a:cs typeface="Consolas" pitchFamily="49" charset="0"/>
              </a:rPr>
              <a:t>p</a:t>
            </a:r>
            <a:r>
              <a:rPr kumimoji="1" lang="en-US" altLang="zh-CN" sz="2400" b="1" i="1" baseline="-25000" dirty="0" smtClean="0">
                <a:solidFill>
                  <a:srgbClr val="FF0000"/>
                </a:solidFill>
                <a:latin typeface="Consolas" pitchFamily="49" charset="0"/>
                <a:ea typeface="仿宋" pitchFamily="49" charset="-122"/>
                <a:cs typeface="Consolas" pitchFamily="49" charset="0"/>
              </a:rPr>
              <a:t>i</a:t>
            </a:r>
            <a:r>
              <a:rPr kumimoji="1" lang="en-US" altLang="zh-CN" sz="2400" b="1" dirty="0" smtClean="0">
                <a:solidFill>
                  <a:srgbClr val="FF0000"/>
                </a:solidFill>
                <a:latin typeface="Consolas" pitchFamily="49" charset="0"/>
                <a:ea typeface="仿宋" pitchFamily="49" charset="-122"/>
                <a:cs typeface="Consolas" pitchFamily="49" charset="0"/>
              </a:rPr>
              <a:t>=1/</a:t>
            </a:r>
            <a:r>
              <a:rPr kumimoji="1" lang="en-US" altLang="zh-CN" sz="2400" b="1" i="1" dirty="0" smtClean="0">
                <a:solidFill>
                  <a:srgbClr val="FF0000"/>
                </a:solidFill>
                <a:latin typeface="Consolas" pitchFamily="49" charset="0"/>
                <a:ea typeface="仿宋" pitchFamily="49" charset="-122"/>
                <a:cs typeface="Consolas" pitchFamily="49" charset="0"/>
              </a:rPr>
              <a:t>n</a:t>
            </a:r>
            <a:r>
              <a:rPr kumimoji="1" lang="zh-CN" altLang="en-US" sz="2400" b="1" dirty="0" smtClean="0">
                <a:solidFill>
                  <a:prstClr val="black"/>
                </a:solidFill>
                <a:latin typeface="Consolas" pitchFamily="49" charset="0"/>
                <a:ea typeface="仿宋" pitchFamily="49" charset="-122"/>
                <a:cs typeface="Consolas" pitchFamily="49" charset="0"/>
              </a:rPr>
              <a:t>。</a:t>
            </a:r>
            <a:endParaRPr kumimoji="1" lang="en-US" altLang="zh-CN" sz="2400" b="1" dirty="0" smtClean="0">
              <a:solidFill>
                <a:prstClr val="black"/>
              </a:solidFill>
              <a:latin typeface="Consolas" pitchFamily="49" charset="0"/>
              <a:ea typeface="仿宋" pitchFamily="49" charset="-122"/>
              <a:cs typeface="Consolas" pitchFamily="49" charset="0"/>
            </a:endParaRPr>
          </a:p>
          <a:p>
            <a:pPr marL="342900" indent="-342900" fontAlgn="base">
              <a:lnSpc>
                <a:spcPct val="150000"/>
              </a:lnSpc>
              <a:spcAft>
                <a:spcPct val="0"/>
              </a:spcAft>
              <a:buFontTx/>
              <a:buBlip>
                <a:blip r:embed="rId3"/>
              </a:buBlip>
            </a:pPr>
            <a:r>
              <a:rPr kumimoji="1" lang="zh-CN" altLang="en-US" sz="2400" b="1" dirty="0" smtClean="0">
                <a:solidFill>
                  <a:prstClr val="black"/>
                </a:solidFill>
                <a:latin typeface="Consolas" pitchFamily="49" charset="0"/>
                <a:ea typeface="仿宋" pitchFamily="49" charset="-122"/>
                <a:cs typeface="Consolas" pitchFamily="49" charset="0"/>
              </a:rPr>
              <a:t>查找到表</a:t>
            </a:r>
            <a:r>
              <a:rPr kumimoji="1" lang="zh-CN" altLang="en-US" sz="2400" b="1" dirty="0">
                <a:solidFill>
                  <a:prstClr val="black"/>
                </a:solidFill>
                <a:latin typeface="Consolas" pitchFamily="49" charset="0"/>
                <a:ea typeface="仿宋" pitchFamily="49" charset="-122"/>
                <a:cs typeface="Consolas" pitchFamily="49" charset="0"/>
              </a:rPr>
              <a:t>中</a:t>
            </a:r>
            <a:r>
              <a:rPr kumimoji="1" lang="zh-CN" altLang="en-US" sz="2400" b="1" dirty="0" smtClean="0">
                <a:solidFill>
                  <a:prstClr val="black"/>
                </a:solidFill>
                <a:latin typeface="Consolas" pitchFamily="49" charset="0"/>
                <a:ea typeface="仿宋" pitchFamily="49" charset="-122"/>
                <a:cs typeface="Consolas" pitchFamily="49" charset="0"/>
              </a:rPr>
              <a:t>第</a:t>
            </a:r>
            <a:r>
              <a:rPr kumimoji="1" lang="en-US" altLang="zh-CN" sz="2400" b="1" i="1" dirty="0" err="1" smtClean="0">
                <a:solidFill>
                  <a:prstClr val="black"/>
                </a:solidFill>
                <a:latin typeface="Consolas" pitchFamily="49" charset="0"/>
                <a:ea typeface="仿宋" pitchFamily="49" charset="-122"/>
                <a:cs typeface="Consolas" pitchFamily="49" charset="0"/>
              </a:rPr>
              <a:t>i</a:t>
            </a:r>
            <a:r>
              <a:rPr kumimoji="1" lang="zh-CN" altLang="en-US" sz="2400" b="1" dirty="0" smtClean="0">
                <a:solidFill>
                  <a:prstClr val="black"/>
                </a:solidFill>
                <a:latin typeface="Consolas" pitchFamily="49" charset="0"/>
                <a:ea typeface="仿宋" pitchFamily="49" charset="-122"/>
                <a:cs typeface="Consolas" pitchFamily="49" charset="0"/>
              </a:rPr>
              <a:t>个</a:t>
            </a:r>
            <a:r>
              <a:rPr kumimoji="1" lang="zh-CN" altLang="en-US" sz="2400" b="1" dirty="0">
                <a:solidFill>
                  <a:prstClr val="black"/>
                </a:solidFill>
                <a:latin typeface="Consolas" pitchFamily="49" charset="0"/>
                <a:ea typeface="仿宋" pitchFamily="49" charset="-122"/>
                <a:cs typeface="Consolas" pitchFamily="49" charset="0"/>
              </a:rPr>
              <a:t>记录</a:t>
            </a:r>
            <a:r>
              <a:rPr kumimoji="1" lang="en-US" altLang="zh-CN" sz="2400" b="1" i="1" dirty="0" smtClean="0">
                <a:solidFill>
                  <a:prstClr val="black"/>
                </a:solidFill>
                <a:latin typeface="Consolas" pitchFamily="49" charset="0"/>
                <a:ea typeface="仿宋" pitchFamily="49" charset="-122"/>
                <a:cs typeface="Consolas" pitchFamily="49" charset="0"/>
              </a:rPr>
              <a:t>R</a:t>
            </a:r>
            <a:r>
              <a:rPr kumimoji="1" lang="en-US" altLang="zh-CN" sz="2400" b="1" dirty="0" smtClean="0">
                <a:solidFill>
                  <a:prstClr val="black"/>
                </a:solidFill>
                <a:latin typeface="Consolas" pitchFamily="49" charset="0"/>
                <a:ea typeface="仿宋" pitchFamily="49" charset="-122"/>
                <a:cs typeface="Consolas" pitchFamily="49" charset="0"/>
              </a:rPr>
              <a:t>[</a:t>
            </a:r>
            <a:r>
              <a:rPr kumimoji="1" lang="en-US" altLang="zh-CN" sz="2400" b="1" i="1" dirty="0" err="1" smtClean="0">
                <a:solidFill>
                  <a:prstClr val="black"/>
                </a:solidFill>
                <a:latin typeface="Consolas" pitchFamily="49" charset="0"/>
                <a:ea typeface="仿宋" pitchFamily="49" charset="-122"/>
                <a:cs typeface="Consolas" pitchFamily="49" charset="0"/>
              </a:rPr>
              <a:t>i</a:t>
            </a:r>
            <a:r>
              <a:rPr kumimoji="1" lang="en-US" altLang="zh-CN" sz="2400" b="1" dirty="0" smtClean="0">
                <a:solidFill>
                  <a:prstClr val="black"/>
                </a:solidFill>
                <a:latin typeface="Consolas" pitchFamily="49" charset="0"/>
                <a:ea typeface="仿宋" pitchFamily="49" charset="-122"/>
                <a:cs typeface="Consolas" pitchFamily="49" charset="0"/>
              </a:rPr>
              <a:t>]</a:t>
            </a:r>
            <a:r>
              <a:rPr kumimoji="1" lang="zh-CN" altLang="en-US" sz="2400" b="1" dirty="0" smtClean="0">
                <a:solidFill>
                  <a:prstClr val="black"/>
                </a:solidFill>
                <a:latin typeface="Consolas" pitchFamily="49" charset="0"/>
                <a:ea typeface="仿宋" pitchFamily="49" charset="-122"/>
                <a:cs typeface="Consolas" pitchFamily="49" charset="0"/>
              </a:rPr>
              <a:t>时，需比较</a:t>
            </a:r>
            <a:r>
              <a:rPr kumimoji="1" lang="en-US" altLang="zh-CN" sz="2400" b="1" i="1" dirty="0" smtClean="0">
                <a:solidFill>
                  <a:srgbClr val="FF0000"/>
                </a:solidFill>
                <a:latin typeface="Consolas" pitchFamily="49" charset="0"/>
                <a:ea typeface="仿宋" pitchFamily="49" charset="-122"/>
                <a:cs typeface="Consolas" pitchFamily="49" charset="0"/>
              </a:rPr>
              <a:t>i+1</a:t>
            </a:r>
            <a:r>
              <a:rPr kumimoji="1" lang="zh-CN" altLang="en-US" sz="2400" b="1" dirty="0" smtClean="0">
                <a:solidFill>
                  <a:prstClr val="black"/>
                </a:solidFill>
                <a:latin typeface="Consolas" pitchFamily="49" charset="0"/>
                <a:ea typeface="仿宋" pitchFamily="49" charset="-122"/>
                <a:cs typeface="Consolas" pitchFamily="49" charset="0"/>
              </a:rPr>
              <a:t>次</a:t>
            </a:r>
            <a:r>
              <a:rPr kumimoji="1" lang="zh-CN" altLang="en-US" sz="2400" b="1" dirty="0" smtClean="0">
                <a:solidFill>
                  <a:prstClr val="black"/>
                </a:solidFill>
                <a:latin typeface="Consolas" pitchFamily="49" charset="0"/>
                <a:ea typeface="仿宋" pitchFamily="49" charset="-122"/>
                <a:cs typeface="Consolas" pitchFamily="49" charset="0"/>
              </a:rPr>
              <a:t>。</a:t>
            </a:r>
            <a:endParaRPr kumimoji="1" lang="en-US" altLang="zh-CN" sz="2400" b="1" dirty="0" smtClean="0">
              <a:solidFill>
                <a:prstClr val="black"/>
              </a:solidFill>
              <a:latin typeface="Consolas" pitchFamily="49" charset="0"/>
              <a:ea typeface="仿宋" pitchFamily="49" charset="-122"/>
              <a:cs typeface="Consolas" pitchFamily="49" charset="0"/>
            </a:endParaRPr>
          </a:p>
          <a:p>
            <a:pPr marL="342900" indent="-342900" fontAlgn="base">
              <a:lnSpc>
                <a:spcPct val="150000"/>
              </a:lnSpc>
              <a:spcAft>
                <a:spcPct val="0"/>
              </a:spcAft>
              <a:buFontTx/>
              <a:buBlip>
                <a:blip r:embed="rId3"/>
              </a:buBlip>
            </a:pPr>
            <a:r>
              <a:rPr kumimoji="1" lang="zh-CN" altLang="en-US" sz="2400" b="1" dirty="0" smtClean="0">
                <a:solidFill>
                  <a:prstClr val="black"/>
                </a:solidFill>
                <a:latin typeface="Consolas" pitchFamily="49" charset="0"/>
                <a:ea typeface="仿宋" pitchFamily="49" charset="-122"/>
                <a:cs typeface="Consolas" pitchFamily="49" charset="0"/>
              </a:rPr>
              <a:t>因</a:t>
            </a:r>
            <a:r>
              <a:rPr kumimoji="1" lang="zh-CN" altLang="en-US" sz="2400" b="1" dirty="0">
                <a:solidFill>
                  <a:prstClr val="black"/>
                </a:solidFill>
                <a:latin typeface="Consolas" pitchFamily="49" charset="0"/>
                <a:ea typeface="仿宋" pitchFamily="49" charset="-122"/>
                <a:cs typeface="Consolas" pitchFamily="49" charset="0"/>
              </a:rPr>
              <a:t>此成功时的顺序查找的平均查找长度为： </a:t>
            </a:r>
          </a:p>
        </p:txBody>
      </p:sp>
      <p:sp>
        <p:nvSpPr>
          <p:cNvPr id="6" name="TextBox 5"/>
          <p:cNvSpPr txBox="1"/>
          <p:nvPr/>
        </p:nvSpPr>
        <p:spPr>
          <a:xfrm>
            <a:off x="500034" y="500042"/>
            <a:ext cx="564360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fontAlgn="base">
              <a:spcBef>
                <a:spcPct val="0"/>
              </a:spcBef>
              <a:spcAft>
                <a:spcPct val="0"/>
              </a:spcAft>
            </a:pPr>
            <a:r>
              <a:rPr kumimoji="1" lang="zh-CN" altLang="en-US" sz="2400" b="1" smtClean="0">
                <a:solidFill>
                  <a:srgbClr val="FF0000"/>
                </a:solidFill>
                <a:latin typeface="Consolas" pitchFamily="49" charset="0"/>
                <a:ea typeface="华文中宋" pitchFamily="2" charset="-122"/>
                <a:cs typeface="Consolas" pitchFamily="49" charset="0"/>
                <a:sym typeface="Wingdings"/>
              </a:rPr>
              <a:t> </a:t>
            </a:r>
            <a:r>
              <a:rPr kumimoji="1" lang="zh-CN" altLang="en-US" sz="2400" b="1" smtClean="0">
                <a:solidFill>
                  <a:srgbClr val="FF0000"/>
                </a:solidFill>
                <a:latin typeface="Consolas" pitchFamily="49" charset="0"/>
                <a:ea typeface="华文中宋" pitchFamily="2" charset="-122"/>
                <a:cs typeface="Consolas" pitchFamily="49" charset="0"/>
              </a:rPr>
              <a:t>成功</a:t>
            </a:r>
            <a:r>
              <a:rPr kumimoji="1" lang="zh-CN" altLang="en-US" sz="2400" b="1" dirty="0" smtClean="0">
                <a:solidFill>
                  <a:srgbClr val="FF0000"/>
                </a:solidFill>
                <a:latin typeface="Consolas" pitchFamily="49" charset="0"/>
                <a:ea typeface="华文中宋" pitchFamily="2" charset="-122"/>
                <a:cs typeface="Consolas" pitchFamily="49" charset="0"/>
              </a:rPr>
              <a:t>情况下的平均查找</a:t>
            </a:r>
            <a:r>
              <a:rPr kumimoji="1" lang="zh-CN" altLang="en-US" sz="2400" b="1" smtClean="0">
                <a:solidFill>
                  <a:srgbClr val="FF0000"/>
                </a:solidFill>
                <a:latin typeface="Consolas" pitchFamily="49" charset="0"/>
                <a:ea typeface="华文中宋" pitchFamily="2" charset="-122"/>
                <a:cs typeface="Consolas" pitchFamily="49" charset="0"/>
              </a:rPr>
              <a:t>长度</a:t>
            </a:r>
            <a:r>
              <a:rPr kumimoji="1" lang="en-US" altLang="zh-CN" sz="2400" b="1" smtClean="0">
                <a:solidFill>
                  <a:srgbClr val="FF0000"/>
                </a:solidFill>
                <a:latin typeface="Consolas" pitchFamily="49" charset="0"/>
                <a:ea typeface="华文中宋" pitchFamily="2" charset="-122"/>
                <a:cs typeface="Consolas" pitchFamily="49" charset="0"/>
              </a:rPr>
              <a:t>——ASL</a:t>
            </a:r>
            <a:r>
              <a:rPr kumimoji="1" lang="zh-CN" altLang="en-US" sz="2400" b="1" baseline="-25000" smtClean="0">
                <a:solidFill>
                  <a:srgbClr val="FF0000"/>
                </a:solidFill>
                <a:latin typeface="Consolas" pitchFamily="49" charset="0"/>
                <a:ea typeface="华文中宋" pitchFamily="2" charset="-122"/>
                <a:cs typeface="Consolas" pitchFamily="49" charset="0"/>
              </a:rPr>
              <a:t>成功</a:t>
            </a:r>
            <a:endParaRPr lang="zh-CN" altLang="en-US" sz="2400" b="1" baseline="-25000" dirty="0">
              <a:solidFill>
                <a:srgbClr val="FF0000"/>
              </a:solidFill>
              <a:latin typeface="Consolas" pitchFamily="49" charset="0"/>
              <a:ea typeface="华文中宋" pitchFamily="2" charset="-122"/>
              <a:cs typeface="Consolas" pitchFamily="49" charset="0"/>
            </a:endParaRPr>
          </a:p>
        </p:txBody>
      </p:sp>
      <p:grpSp>
        <p:nvGrpSpPr>
          <p:cNvPr id="3" name="组合 11"/>
          <p:cNvGrpSpPr/>
          <p:nvPr/>
        </p:nvGrpSpPr>
        <p:grpSpPr>
          <a:xfrm>
            <a:off x="1285852" y="5008444"/>
            <a:ext cx="6238476" cy="1033169"/>
            <a:chOff x="1571604" y="3714752"/>
            <a:chExt cx="6238476" cy="1033169"/>
          </a:xfrm>
        </p:grpSpPr>
        <p:sp>
          <p:nvSpPr>
            <p:cNvPr id="11269" name="Text Box 1029"/>
            <p:cNvSpPr txBox="1">
              <a:spLocks noChangeArrowheads="1"/>
            </p:cNvSpPr>
            <p:nvPr/>
          </p:nvSpPr>
          <p:spPr bwMode="auto">
            <a:xfrm>
              <a:off x="1571604" y="4286256"/>
              <a:ext cx="6238476" cy="461665"/>
            </a:xfrm>
            <a:prstGeom prst="rect">
              <a:avLst/>
            </a:prstGeom>
            <a:noFill/>
            <a:ln w="9525">
              <a:noFill/>
              <a:miter lim="800000"/>
              <a:headEnd/>
              <a:tailEnd/>
            </a:ln>
            <a:effectLst/>
          </p:spPr>
          <p:txBody>
            <a:bodyPr wrap="square">
              <a:spAutoFit/>
            </a:bodyPr>
            <a:lstStyle/>
            <a:p>
              <a:pPr fontAlgn="base">
                <a:spcBef>
                  <a:spcPct val="50000"/>
                </a:spcBef>
                <a:spcAft>
                  <a:spcPct val="0"/>
                </a:spcAft>
              </a:pPr>
              <a:r>
                <a:rPr kumimoji="1" lang="zh-CN" altLang="en-US" sz="2400" b="1" dirty="0">
                  <a:solidFill>
                    <a:srgbClr val="FF33CC"/>
                  </a:solidFill>
                  <a:latin typeface="Consolas" pitchFamily="49" charset="0"/>
                  <a:ea typeface="方正启体简体" pitchFamily="65" charset="-122"/>
                  <a:cs typeface="Consolas" pitchFamily="49" charset="0"/>
                </a:rPr>
                <a:t>查找成功时的平均比较次数约为表长的一</a:t>
              </a:r>
              <a:r>
                <a:rPr kumimoji="1" lang="zh-CN" altLang="en-US" sz="2400" b="1" dirty="0" smtClean="0">
                  <a:solidFill>
                    <a:srgbClr val="FF33CC"/>
                  </a:solidFill>
                  <a:latin typeface="Consolas" pitchFamily="49" charset="0"/>
                  <a:ea typeface="方正启体简体" pitchFamily="65" charset="-122"/>
                  <a:cs typeface="Consolas" pitchFamily="49" charset="0"/>
                </a:rPr>
                <a:t>半。</a:t>
              </a:r>
              <a:endParaRPr kumimoji="1" lang="zh-CN" altLang="en-US" sz="2400" b="1" dirty="0">
                <a:solidFill>
                  <a:srgbClr val="FF33CC"/>
                </a:solidFill>
                <a:latin typeface="Consolas" pitchFamily="49" charset="0"/>
                <a:ea typeface="方正启体简体" pitchFamily="65" charset="-122"/>
                <a:cs typeface="Consolas" pitchFamily="49" charset="0"/>
              </a:endParaRPr>
            </a:p>
          </p:txBody>
        </p:sp>
        <p:sp>
          <p:nvSpPr>
            <p:cNvPr id="11" name="下箭头 10"/>
            <p:cNvSpPr/>
            <p:nvPr/>
          </p:nvSpPr>
          <p:spPr>
            <a:xfrm>
              <a:off x="3786182" y="3714752"/>
              <a:ext cx="214314" cy="35719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endParaRPr lang="zh-CN" altLang="en-US" sz="2400" b="1">
                <a:solidFill>
                  <a:prstClr val="white"/>
                </a:solidFill>
              </a:endParaRPr>
            </a:p>
          </p:txBody>
        </p:sp>
      </p:grpSp>
      <p:graphicFrame>
        <p:nvGraphicFramePr>
          <p:cNvPr id="5" name="对象 4"/>
          <p:cNvGraphicFramePr>
            <a:graphicFrameLocks noChangeAspect="1"/>
          </p:cNvGraphicFramePr>
          <p:nvPr>
            <p:extLst>
              <p:ext uri="{D42A27DB-BD31-4B8C-83A1-F6EECF244321}">
                <p14:modId xmlns:p14="http://schemas.microsoft.com/office/powerpoint/2010/main" val="325493529"/>
              </p:ext>
            </p:extLst>
          </p:nvPr>
        </p:nvGraphicFramePr>
        <p:xfrm>
          <a:off x="950124" y="3545582"/>
          <a:ext cx="6358180" cy="1107554"/>
        </p:xfrm>
        <a:graphic>
          <a:graphicData uri="http://schemas.openxmlformats.org/presentationml/2006/ole">
            <mc:AlternateContent xmlns:mc="http://schemas.openxmlformats.org/markup-compatibility/2006">
              <mc:Choice xmlns:v="urn:schemas-microsoft-com:vml" Requires="v">
                <p:oleObj spid="_x0000_s160794" name="Equation" r:id="rId4" imgW="1968480" imgH="342720" progId="Equation.DSMT4">
                  <p:embed/>
                </p:oleObj>
              </mc:Choice>
              <mc:Fallback>
                <p:oleObj name="Equation" r:id="rId4" imgW="1968480" imgH="342720" progId="Equation.DSMT4">
                  <p:embed/>
                  <p:pic>
                    <p:nvPicPr>
                      <p:cNvPr id="0" name=""/>
                      <p:cNvPicPr/>
                      <p:nvPr/>
                    </p:nvPicPr>
                    <p:blipFill>
                      <a:blip r:embed="rId5"/>
                      <a:stretch>
                        <a:fillRect/>
                      </a:stretch>
                    </p:blipFill>
                    <p:spPr>
                      <a:xfrm>
                        <a:off x="950124" y="3545582"/>
                        <a:ext cx="6358180" cy="1107554"/>
                      </a:xfrm>
                      <a:prstGeom prst="rect">
                        <a:avLst/>
                      </a:prstGeom>
                    </p:spPr>
                  </p:pic>
                </p:oleObj>
              </mc:Fallback>
            </mc:AlternateContent>
          </a:graphicData>
        </a:graphic>
      </p:graphicFrame>
    </p:spTree>
    <p:extLst>
      <p:ext uri="{BB962C8B-B14F-4D97-AF65-F5344CB8AC3E}">
        <p14:creationId xmlns:p14="http://schemas.microsoft.com/office/powerpoint/2010/main" val="185008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7158" y="500042"/>
            <a:ext cx="644709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fontAlgn="base">
              <a:spcBef>
                <a:spcPct val="0"/>
              </a:spcBef>
              <a:spcAft>
                <a:spcPct val="0"/>
              </a:spcAft>
            </a:pPr>
            <a:r>
              <a:rPr kumimoji="1" lang="zh-CN" altLang="en-US" sz="2400" b="1" dirty="0" smtClean="0">
                <a:solidFill>
                  <a:srgbClr val="FF0000"/>
                </a:solidFill>
                <a:latin typeface="Consolas" pitchFamily="49" charset="0"/>
                <a:ea typeface="华文中宋" pitchFamily="2" charset="-122"/>
                <a:cs typeface="Consolas" pitchFamily="49" charset="0"/>
                <a:sym typeface="Wingdings"/>
              </a:rPr>
              <a:t> </a:t>
            </a:r>
            <a:r>
              <a:rPr kumimoji="1" lang="zh-CN" altLang="en-US" sz="2400" b="1" dirty="0" smtClean="0">
                <a:solidFill>
                  <a:srgbClr val="FF0000"/>
                </a:solidFill>
                <a:latin typeface="Consolas" pitchFamily="49" charset="0"/>
                <a:ea typeface="华文中宋" pitchFamily="2" charset="-122"/>
                <a:cs typeface="Consolas" pitchFamily="49" charset="0"/>
              </a:rPr>
              <a:t>不成功情况下的平均查找长度</a:t>
            </a:r>
            <a:r>
              <a:rPr kumimoji="1" lang="en-US" altLang="zh-CN" sz="2400" b="1" dirty="0" smtClean="0">
                <a:solidFill>
                  <a:srgbClr val="FF0000"/>
                </a:solidFill>
                <a:latin typeface="Consolas" pitchFamily="49" charset="0"/>
                <a:ea typeface="华文中宋" pitchFamily="2" charset="-122"/>
                <a:cs typeface="Consolas" pitchFamily="49" charset="0"/>
              </a:rPr>
              <a:t>——ASL</a:t>
            </a:r>
            <a:r>
              <a:rPr kumimoji="1" lang="zh-CN" altLang="en-US" sz="2400" b="1" baseline="-25000" dirty="0" smtClean="0">
                <a:solidFill>
                  <a:srgbClr val="FF0000"/>
                </a:solidFill>
                <a:latin typeface="Consolas" pitchFamily="49" charset="0"/>
                <a:ea typeface="华文中宋" pitchFamily="2" charset="-122"/>
                <a:cs typeface="Consolas" pitchFamily="49" charset="0"/>
              </a:rPr>
              <a:t>不成功</a:t>
            </a:r>
            <a:endParaRPr lang="zh-CN" altLang="en-US" sz="2400" b="1" dirty="0">
              <a:solidFill>
                <a:srgbClr val="FF0000"/>
              </a:solidFill>
              <a:latin typeface="Consolas" pitchFamily="49" charset="0"/>
              <a:ea typeface="华文中宋" pitchFamily="2" charset="-122"/>
              <a:cs typeface="Consolas" pitchFamily="49" charset="0"/>
            </a:endParaRPr>
          </a:p>
        </p:txBody>
      </p:sp>
      <p:sp>
        <p:nvSpPr>
          <p:cNvPr id="7" name="TextBox 6"/>
          <p:cNvSpPr txBox="1"/>
          <p:nvPr/>
        </p:nvSpPr>
        <p:spPr>
          <a:xfrm>
            <a:off x="827584" y="1526831"/>
            <a:ext cx="6884268" cy="1261344"/>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fontAlgn="base">
              <a:lnSpc>
                <a:spcPct val="150000"/>
              </a:lnSpc>
              <a:spcBef>
                <a:spcPct val="0"/>
              </a:spcBef>
              <a:spcAft>
                <a:spcPct val="0"/>
              </a:spcAft>
              <a:buFontTx/>
              <a:buBlip>
                <a:blip r:embed="rId2"/>
              </a:buBlip>
            </a:pPr>
            <a:r>
              <a:rPr lang="zh-CN" altLang="en-US" sz="2400" b="1" dirty="0" smtClean="0">
                <a:solidFill>
                  <a:prstClr val="black"/>
                </a:solidFill>
                <a:latin typeface="Consolas" pitchFamily="49" charset="0"/>
                <a:ea typeface="仿宋" pitchFamily="49" charset="-122"/>
                <a:cs typeface="Consolas" pitchFamily="49" charset="0"/>
              </a:rPr>
              <a:t>查找</a:t>
            </a:r>
            <a:r>
              <a:rPr kumimoji="1" lang="zh-CN" altLang="en-US" sz="2400" b="1" dirty="0" smtClean="0">
                <a:solidFill>
                  <a:prstClr val="black"/>
                </a:solidFill>
                <a:latin typeface="Consolas" pitchFamily="49" charset="0"/>
                <a:ea typeface="仿宋" pitchFamily="49" charset="-122"/>
                <a:cs typeface="Consolas" pitchFamily="49" charset="0"/>
              </a:rPr>
              <a:t>不成功时需要和表中所有元素都比较一次。</a:t>
            </a:r>
            <a:endParaRPr kumimoji="1" lang="en-US" altLang="zh-CN" sz="2400" b="1" dirty="0" smtClean="0">
              <a:solidFill>
                <a:prstClr val="black"/>
              </a:solidFill>
              <a:latin typeface="Consolas" pitchFamily="49" charset="0"/>
              <a:ea typeface="仿宋" pitchFamily="49" charset="-122"/>
              <a:cs typeface="Consolas" pitchFamily="49" charset="0"/>
            </a:endParaRPr>
          </a:p>
          <a:p>
            <a:pPr marL="342900" indent="-342900" fontAlgn="base">
              <a:lnSpc>
                <a:spcPct val="150000"/>
              </a:lnSpc>
              <a:spcBef>
                <a:spcPct val="0"/>
              </a:spcBef>
              <a:spcAft>
                <a:spcPct val="0"/>
              </a:spcAft>
              <a:buFontTx/>
              <a:buBlip>
                <a:blip r:embed="rId2"/>
              </a:buBlip>
            </a:pPr>
            <a:r>
              <a:rPr kumimoji="1" lang="en-US" altLang="zh-CN" sz="2400" b="1" dirty="0" smtClean="0">
                <a:solidFill>
                  <a:prstClr val="black"/>
                </a:solidFill>
                <a:latin typeface="Consolas" pitchFamily="49" charset="0"/>
                <a:ea typeface="华文中宋" pitchFamily="2" charset="-122"/>
                <a:cs typeface="Consolas" pitchFamily="49" charset="0"/>
              </a:rPr>
              <a:t>ASL</a:t>
            </a:r>
            <a:r>
              <a:rPr kumimoji="1" lang="zh-CN" altLang="en-US" sz="2400" b="1" baseline="-25000" dirty="0" smtClean="0">
                <a:solidFill>
                  <a:prstClr val="black"/>
                </a:solidFill>
                <a:latin typeface="Consolas" pitchFamily="49" charset="0"/>
                <a:ea typeface="华文中宋" pitchFamily="2" charset="-122"/>
                <a:cs typeface="Consolas" pitchFamily="49" charset="0"/>
              </a:rPr>
              <a:t>不成功</a:t>
            </a:r>
            <a:r>
              <a:rPr kumimoji="1" lang="en-US" altLang="zh-CN" sz="2400" b="1" dirty="0" smtClean="0">
                <a:solidFill>
                  <a:prstClr val="black"/>
                </a:solidFill>
                <a:latin typeface="Consolas" pitchFamily="49" charset="0"/>
                <a:ea typeface="仿宋" pitchFamily="49" charset="-122"/>
                <a:cs typeface="Consolas" pitchFamily="49" charset="0"/>
              </a:rPr>
              <a:t>=</a:t>
            </a:r>
            <a:r>
              <a:rPr kumimoji="1" lang="en-US" altLang="zh-CN" sz="2400" b="1" i="1" dirty="0" smtClean="0">
                <a:solidFill>
                  <a:srgbClr val="FF0000"/>
                </a:solidFill>
                <a:latin typeface="Consolas" pitchFamily="49" charset="0"/>
                <a:ea typeface="仿宋" pitchFamily="49" charset="-122"/>
                <a:cs typeface="Consolas" pitchFamily="49" charset="0"/>
              </a:rPr>
              <a:t>n</a:t>
            </a:r>
            <a:r>
              <a:rPr kumimoji="1" lang="zh-CN" altLang="en-US" sz="2400" b="1" dirty="0" smtClean="0">
                <a:solidFill>
                  <a:prstClr val="black"/>
                </a:solidFill>
                <a:latin typeface="Consolas" pitchFamily="49" charset="0"/>
                <a:ea typeface="仿宋" pitchFamily="49" charset="-122"/>
                <a:cs typeface="Consolas" pitchFamily="49" charset="0"/>
              </a:rPr>
              <a:t>。</a:t>
            </a:r>
            <a:endParaRPr lang="zh-CN" altLang="en-US" sz="2400" b="1" dirty="0">
              <a:solidFill>
                <a:prstClr val="black"/>
              </a:solidFill>
              <a:latin typeface="Consolas" pitchFamily="49" charset="0"/>
              <a:ea typeface="仿宋" pitchFamily="49" charset="-122"/>
              <a:cs typeface="Consolas" pitchFamily="49" charset="0"/>
            </a:endParaRPr>
          </a:p>
        </p:txBody>
      </p:sp>
      <p:grpSp>
        <p:nvGrpSpPr>
          <p:cNvPr id="2" name="组合 8"/>
          <p:cNvGrpSpPr/>
          <p:nvPr/>
        </p:nvGrpSpPr>
        <p:grpSpPr>
          <a:xfrm>
            <a:off x="1785918" y="3330795"/>
            <a:ext cx="5757866" cy="890293"/>
            <a:chOff x="1785918" y="2324393"/>
            <a:chExt cx="5757866" cy="890293"/>
          </a:xfrm>
        </p:grpSpPr>
        <p:sp>
          <p:nvSpPr>
            <p:cNvPr id="5" name="Text Box 28"/>
            <p:cNvSpPr txBox="1">
              <a:spLocks noChangeArrowheads="1"/>
            </p:cNvSpPr>
            <p:nvPr/>
          </p:nvSpPr>
          <p:spPr bwMode="auto">
            <a:xfrm>
              <a:off x="2214546" y="2753021"/>
              <a:ext cx="5329238" cy="461665"/>
            </a:xfrm>
            <a:prstGeom prst="rect">
              <a:avLst/>
            </a:prstGeom>
            <a:noFill/>
            <a:ln w="9525">
              <a:noFill/>
              <a:miter lim="800000"/>
              <a:headEnd/>
              <a:tailEnd/>
            </a:ln>
            <a:effectLst/>
          </p:spPr>
          <p:txBody>
            <a:bodyPr>
              <a:spAutoFit/>
            </a:bodyPr>
            <a:lstStyle/>
            <a:p>
              <a:pPr fontAlgn="base">
                <a:spcBef>
                  <a:spcPct val="50000"/>
                </a:spcBef>
                <a:spcAft>
                  <a:spcPct val="0"/>
                </a:spcAft>
              </a:pPr>
              <a:r>
                <a:rPr kumimoji="1" lang="zh-CN" altLang="en-US" sz="2400" b="1" dirty="0" smtClean="0">
                  <a:solidFill>
                    <a:srgbClr val="FF33CC"/>
                  </a:solidFill>
                  <a:latin typeface="Consolas" pitchFamily="49" charset="0"/>
                  <a:ea typeface="方正启体简体" pitchFamily="65" charset="-122"/>
                  <a:cs typeface="Consolas" pitchFamily="49" charset="0"/>
                </a:rPr>
                <a:t>顺序查找的时间复杂度为</a:t>
              </a:r>
              <a:r>
                <a:rPr kumimoji="1" lang="en-US" altLang="zh-CN" sz="2400" b="1" dirty="0" smtClean="0">
                  <a:solidFill>
                    <a:srgbClr val="FF33CC"/>
                  </a:solidFill>
                  <a:latin typeface="Consolas" pitchFamily="49" charset="0"/>
                  <a:ea typeface="方正启体简体" pitchFamily="65" charset="-122"/>
                  <a:cs typeface="Consolas" pitchFamily="49" charset="0"/>
                </a:rPr>
                <a:t>O(</a:t>
              </a:r>
              <a:r>
                <a:rPr kumimoji="1" lang="en-US" altLang="zh-CN" sz="2400" b="1" i="1" dirty="0" smtClean="0">
                  <a:solidFill>
                    <a:srgbClr val="FF33CC"/>
                  </a:solidFill>
                  <a:latin typeface="Consolas" pitchFamily="49" charset="0"/>
                  <a:ea typeface="方正启体简体" pitchFamily="65" charset="-122"/>
                  <a:cs typeface="Consolas" pitchFamily="49" charset="0"/>
                </a:rPr>
                <a:t>n</a:t>
              </a:r>
              <a:r>
                <a:rPr kumimoji="1" lang="en-US" altLang="zh-CN" sz="2400" b="1" dirty="0" smtClean="0">
                  <a:solidFill>
                    <a:srgbClr val="FF33CC"/>
                  </a:solidFill>
                  <a:latin typeface="Consolas" pitchFamily="49" charset="0"/>
                  <a:ea typeface="方正启体简体" pitchFamily="65" charset="-122"/>
                  <a:cs typeface="Consolas" pitchFamily="49" charset="0"/>
                </a:rPr>
                <a:t>)</a:t>
              </a:r>
              <a:r>
                <a:rPr kumimoji="1" lang="zh-CN" altLang="en-US" sz="2400" b="1" dirty="0" smtClean="0">
                  <a:solidFill>
                    <a:srgbClr val="FF33CC"/>
                  </a:solidFill>
                  <a:latin typeface="Consolas" pitchFamily="49" charset="0"/>
                  <a:ea typeface="方正启体简体" pitchFamily="65" charset="-122"/>
                  <a:cs typeface="Consolas" pitchFamily="49" charset="0"/>
                </a:rPr>
                <a:t> 。</a:t>
              </a:r>
              <a:endParaRPr kumimoji="1" lang="zh-CN" altLang="en-US" sz="2400" b="1" dirty="0">
                <a:solidFill>
                  <a:srgbClr val="FF33CC"/>
                </a:solidFill>
                <a:latin typeface="Consolas" pitchFamily="49" charset="0"/>
                <a:ea typeface="方正启体简体" pitchFamily="65" charset="-122"/>
                <a:cs typeface="Consolas" pitchFamily="49" charset="0"/>
              </a:endParaRPr>
            </a:p>
          </p:txBody>
        </p:sp>
        <p:sp>
          <p:nvSpPr>
            <p:cNvPr id="8" name="左弧形箭头 7"/>
            <p:cNvSpPr/>
            <p:nvPr/>
          </p:nvSpPr>
          <p:spPr>
            <a:xfrm>
              <a:off x="1785918" y="2324393"/>
              <a:ext cx="357190" cy="714380"/>
            </a:xfrm>
            <a:prstGeom prst="curv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fontAlgn="base">
                <a:spcBef>
                  <a:spcPct val="0"/>
                </a:spcBef>
                <a:spcAft>
                  <a:spcPct val="0"/>
                </a:spcAft>
              </a:pPr>
              <a:endParaRPr lang="zh-CN" altLang="en-US" sz="2400" b="1">
                <a:solidFill>
                  <a:prstClr val="black"/>
                </a:solidFill>
              </a:endParaRPr>
            </a:p>
          </p:txBody>
        </p:sp>
      </p:grpSp>
    </p:spTree>
    <p:extLst>
      <p:ext uri="{BB962C8B-B14F-4D97-AF65-F5344CB8AC3E}">
        <p14:creationId xmlns:p14="http://schemas.microsoft.com/office/powerpoint/2010/main" val="251654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196752"/>
            <a:ext cx="8572560" cy="5232644"/>
          </a:xfrm>
        </p:spPr>
        <p:txBody>
          <a:bodyPr>
            <a:normAutofit/>
          </a:bodyPr>
          <a:lstStyle/>
          <a:p>
            <a:r>
              <a:rPr lang="zh-CN" altLang="en-US" sz="2800" b="0" dirty="0" smtClean="0"/>
              <a:t>根据</a:t>
            </a:r>
            <a:r>
              <a:rPr lang="zh-CN" altLang="en-US" sz="2800" b="0" dirty="0" smtClean="0">
                <a:solidFill>
                  <a:srgbClr val="FF0000"/>
                </a:solidFill>
              </a:rPr>
              <a:t>“</a:t>
            </a:r>
            <a:r>
              <a:rPr lang="zh-CN" altLang="en-US" sz="3200" dirty="0" smtClean="0">
                <a:solidFill>
                  <a:srgbClr val="FF0000"/>
                </a:solidFill>
              </a:rPr>
              <a:t>二八规律</a:t>
            </a:r>
            <a:r>
              <a:rPr lang="zh-CN" altLang="en-US" sz="2800" b="0" dirty="0" smtClean="0">
                <a:solidFill>
                  <a:srgbClr val="FF0000"/>
                </a:solidFill>
              </a:rPr>
              <a:t>”</a:t>
            </a:r>
            <a:r>
              <a:rPr lang="zh-CN" altLang="en-US" sz="2800" b="0" dirty="0" smtClean="0"/>
              <a:t>，</a:t>
            </a:r>
            <a:r>
              <a:rPr lang="en-US" altLang="zh-CN" sz="2800" b="0" dirty="0" smtClean="0"/>
              <a:t>80%</a:t>
            </a:r>
            <a:r>
              <a:rPr lang="zh-CN" altLang="en-US" sz="2800" b="0" dirty="0" smtClean="0"/>
              <a:t>的查找都会在前</a:t>
            </a:r>
            <a:r>
              <a:rPr lang="en-US" altLang="zh-CN" sz="2800" b="0" dirty="0" smtClean="0"/>
              <a:t>20%</a:t>
            </a:r>
            <a:r>
              <a:rPr lang="zh-CN" altLang="en-US" sz="2800" b="0" dirty="0" smtClean="0"/>
              <a:t>部分成功。</a:t>
            </a:r>
            <a:endParaRPr lang="en-US" altLang="zh-CN" sz="2800" dirty="0" smtClean="0"/>
          </a:p>
          <a:p>
            <a:pPr>
              <a:spcBef>
                <a:spcPts val="1800"/>
              </a:spcBef>
            </a:pPr>
            <a:r>
              <a:rPr lang="zh-CN" altLang="zh-CN" sz="2800" dirty="0" smtClean="0"/>
              <a:t>对</a:t>
            </a:r>
            <a:r>
              <a:rPr lang="zh-CN" altLang="zh-CN" sz="2800" dirty="0"/>
              <a:t>顺序表的查找有如下</a:t>
            </a:r>
            <a:r>
              <a:rPr lang="zh-CN" altLang="zh-CN" sz="2800" dirty="0">
                <a:solidFill>
                  <a:srgbClr val="FF0000"/>
                </a:solidFill>
              </a:rPr>
              <a:t>三种改进</a:t>
            </a:r>
            <a:r>
              <a:rPr lang="zh-CN" altLang="zh-CN" sz="2800" dirty="0" smtClean="0">
                <a:solidFill>
                  <a:srgbClr val="FF0000"/>
                </a:solidFill>
              </a:rPr>
              <a:t>策略</a:t>
            </a:r>
            <a:r>
              <a:rPr lang="zh-CN" altLang="en-US" sz="2800" dirty="0" smtClean="0">
                <a:solidFill>
                  <a:srgbClr val="FF0000"/>
                </a:solidFill>
              </a:rPr>
              <a:t>（自组织表）</a:t>
            </a:r>
            <a:r>
              <a:rPr lang="zh-CN" altLang="zh-CN" sz="2800" dirty="0" smtClean="0"/>
              <a:t>：</a:t>
            </a:r>
            <a:endParaRPr lang="zh-CN" altLang="zh-CN" sz="2800" dirty="0"/>
          </a:p>
          <a:p>
            <a:pPr>
              <a:spcBef>
                <a:spcPts val="1800"/>
              </a:spcBef>
            </a:pPr>
            <a:r>
              <a:rPr lang="en-US" altLang="zh-CN" sz="2800" dirty="0"/>
              <a:t>	</a:t>
            </a:r>
            <a:r>
              <a:rPr lang="zh-CN" altLang="zh-CN" sz="2800" b="0" dirty="0"/>
              <a:t>① 每次成功查找将被查元素移动到查找表的表头；</a:t>
            </a:r>
          </a:p>
          <a:p>
            <a:r>
              <a:rPr lang="en-US" altLang="zh-CN" sz="2800" b="0" dirty="0"/>
              <a:t>	</a:t>
            </a:r>
            <a:r>
              <a:rPr lang="zh-CN" altLang="zh-CN" sz="2800" b="0" dirty="0"/>
              <a:t>② 每次成功查找将被查元素向前移动一个位置；</a:t>
            </a:r>
          </a:p>
          <a:p>
            <a:r>
              <a:rPr lang="en-US" altLang="zh-CN" sz="2800" b="0" dirty="0"/>
              <a:t>	</a:t>
            </a:r>
            <a:r>
              <a:rPr lang="zh-CN" altLang="zh-CN" sz="2800" b="0" dirty="0"/>
              <a:t>③ 给每个元素增加一个频率域，每次成功查找时，更新该元素的频率并且移动元素的位置，以保持查找表中的元素按频率从大到小存储</a:t>
            </a:r>
            <a:r>
              <a:rPr lang="zh-CN" altLang="zh-CN" sz="2800" b="0" dirty="0" smtClean="0"/>
              <a:t>。</a:t>
            </a:r>
            <a:endParaRPr lang="en-US" altLang="zh-CN" sz="2800" b="0" dirty="0" smtClean="0"/>
          </a:p>
          <a:p>
            <a:endParaRPr lang="zh-CN" altLang="en-US" sz="2800" dirty="0"/>
          </a:p>
        </p:txBody>
      </p:sp>
      <p:sp>
        <p:nvSpPr>
          <p:cNvPr id="4" name="标题 1"/>
          <p:cNvSpPr>
            <a:spLocks noGrp="1"/>
          </p:cNvSpPr>
          <p:nvPr>
            <p:ph type="title"/>
          </p:nvPr>
        </p:nvSpPr>
        <p:spPr>
          <a:xfrm>
            <a:off x="285720" y="142852"/>
            <a:ext cx="7991366" cy="801429"/>
          </a:xfrm>
        </p:spPr>
        <p:txBody>
          <a:bodyPr/>
          <a:lstStyle/>
          <a:p>
            <a:r>
              <a:rPr lang="zh-CN" altLang="en-US" sz="3200" dirty="0" smtClean="0"/>
              <a:t>改进：</a:t>
            </a:r>
            <a:r>
              <a:rPr lang="zh-CN" altLang="en-US" sz="3200" b="1" dirty="0" smtClean="0">
                <a:solidFill>
                  <a:srgbClr val="FF0000"/>
                </a:solidFill>
              </a:rPr>
              <a:t>自组织表</a:t>
            </a:r>
          </a:p>
        </p:txBody>
      </p:sp>
      <p:sp>
        <p:nvSpPr>
          <p:cNvPr id="5" name="矩形 4"/>
          <p:cNvSpPr/>
          <p:nvPr/>
        </p:nvSpPr>
        <p:spPr>
          <a:xfrm>
            <a:off x="323528" y="6334780"/>
            <a:ext cx="7776864" cy="523220"/>
          </a:xfrm>
          <a:prstGeom prst="rect">
            <a:avLst/>
          </a:prstGeom>
        </p:spPr>
        <p:txBody>
          <a:bodyPr wrap="square">
            <a:spAutoFit/>
          </a:bodyPr>
          <a:lstStyle/>
          <a:p>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本质：</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静态变动态，从而改变</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b="1" baseline="-25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=1/n</a:t>
            </a:r>
            <a:endParaRPr lang="zh-CN" altLang="en-US" b="1" dirty="0">
              <a:solidFill>
                <a:srgbClr val="FF0000"/>
              </a:solidFill>
            </a:endParaRPr>
          </a:p>
        </p:txBody>
      </p:sp>
    </p:spTree>
    <p:extLst>
      <p:ext uri="{BB962C8B-B14F-4D97-AF65-F5344CB8AC3E}">
        <p14:creationId xmlns:p14="http://schemas.microsoft.com/office/powerpoint/2010/main" val="153788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196752"/>
            <a:ext cx="8572560" cy="5232644"/>
          </a:xfrm>
        </p:spPr>
        <p:txBody>
          <a:bodyPr>
            <a:normAutofit/>
          </a:bodyPr>
          <a:lstStyle/>
          <a:p>
            <a:r>
              <a:rPr lang="en-US" altLang="zh-CN" sz="2800" dirty="0">
                <a:latin typeface="楷体_GB2312"/>
              </a:rPr>
              <a:t>n</a:t>
            </a:r>
            <a:r>
              <a:rPr lang="zh-CN" altLang="en-US" sz="2800" dirty="0">
                <a:latin typeface="楷体_GB2312"/>
              </a:rPr>
              <a:t>个数存在一维数组</a:t>
            </a:r>
            <a:r>
              <a:rPr lang="en-US" altLang="zh-CN" sz="2800" dirty="0" smtClean="0">
                <a:latin typeface="楷体_GB2312"/>
              </a:rPr>
              <a:t>A[0..n-1]</a:t>
            </a:r>
            <a:r>
              <a:rPr lang="zh-CN" altLang="en-US" sz="2800" dirty="0">
                <a:latin typeface="楷体_GB2312"/>
              </a:rPr>
              <a:t>中，在进行顺序查找时，这</a:t>
            </a:r>
            <a:r>
              <a:rPr lang="en-US" altLang="zh-CN" sz="2800" dirty="0">
                <a:latin typeface="楷体_GB2312"/>
              </a:rPr>
              <a:t>n</a:t>
            </a:r>
            <a:r>
              <a:rPr lang="zh-CN" altLang="en-US" sz="2800" dirty="0">
                <a:latin typeface="楷体_GB2312"/>
              </a:rPr>
              <a:t>个数的排列</a:t>
            </a:r>
            <a:r>
              <a:rPr lang="zh-CN" altLang="en-US" sz="2800" dirty="0">
                <a:solidFill>
                  <a:srgbClr val="FF3300"/>
                </a:solidFill>
                <a:latin typeface="楷体_GB2312"/>
              </a:rPr>
              <a:t>有序或无序</a:t>
            </a:r>
            <a:r>
              <a:rPr lang="zh-CN" altLang="en-US" sz="2800" dirty="0">
                <a:latin typeface="楷体_GB2312"/>
              </a:rPr>
              <a:t>其平均查找长度</a:t>
            </a:r>
            <a:r>
              <a:rPr lang="en-US" altLang="zh-CN" sz="2800" dirty="0">
                <a:latin typeface="楷体_GB2312"/>
              </a:rPr>
              <a:t>ASL</a:t>
            </a:r>
            <a:r>
              <a:rPr lang="zh-CN" altLang="en-US" sz="2800" dirty="0">
                <a:solidFill>
                  <a:srgbClr val="FF3300"/>
                </a:solidFill>
                <a:latin typeface="楷体_GB2312"/>
              </a:rPr>
              <a:t>不同</a:t>
            </a:r>
            <a:r>
              <a:rPr lang="zh-CN" altLang="en-US" sz="2800" dirty="0" smtClean="0">
                <a:latin typeface="楷体_GB2312"/>
              </a:rPr>
              <a:t>。</a:t>
            </a:r>
            <a:endParaRPr lang="zh-CN" altLang="en-US" sz="2800" dirty="0">
              <a:latin typeface="楷体_GB2312"/>
            </a:endParaRPr>
          </a:p>
          <a:p>
            <a:endParaRPr lang="en-US" altLang="zh-CN" sz="2800" dirty="0" smtClean="0"/>
          </a:p>
          <a:p>
            <a:pPr>
              <a:spcBef>
                <a:spcPts val="1800"/>
              </a:spcBef>
            </a:pPr>
            <a:r>
              <a:rPr lang="zh-CN" altLang="en-US" sz="2800" dirty="0" smtClean="0"/>
              <a:t>错</a:t>
            </a:r>
            <a:r>
              <a:rPr lang="zh-CN" altLang="zh-CN" sz="2800" dirty="0" smtClean="0"/>
              <a:t>：</a:t>
            </a:r>
            <a:endParaRPr lang="en-US" altLang="zh-CN" sz="2800" dirty="0"/>
          </a:p>
          <a:p>
            <a:pPr>
              <a:spcBef>
                <a:spcPts val="1800"/>
              </a:spcBef>
            </a:pPr>
            <a:r>
              <a:rPr lang="en-US" altLang="zh-CN" sz="2800" dirty="0"/>
              <a:t>	</a:t>
            </a:r>
            <a:r>
              <a:rPr lang="en-US" altLang="zh-CN" sz="2800" dirty="0" smtClean="0"/>
              <a:t>	</a:t>
            </a:r>
            <a:r>
              <a:rPr lang="zh-CN" altLang="en-US" sz="2800" dirty="0" smtClean="0"/>
              <a:t>查找</a:t>
            </a:r>
            <a:r>
              <a:rPr lang="zh-CN" altLang="en-US" sz="2800" dirty="0"/>
              <a:t>概率相等时，</a:t>
            </a:r>
            <a:r>
              <a:rPr lang="en-US" altLang="zh-CN" sz="2800" dirty="0"/>
              <a:t>ASL</a:t>
            </a:r>
            <a:r>
              <a:rPr lang="zh-CN" altLang="en-US" sz="2800" dirty="0" smtClean="0"/>
              <a:t>相同；</a:t>
            </a:r>
            <a:endParaRPr lang="en-US" altLang="zh-CN" sz="2800" dirty="0" smtClean="0"/>
          </a:p>
          <a:p>
            <a:r>
              <a:rPr lang="en-US" altLang="zh-CN" sz="2800" dirty="0"/>
              <a:t>	</a:t>
            </a:r>
            <a:r>
              <a:rPr lang="en-US" altLang="zh-CN" sz="2800" dirty="0" smtClean="0"/>
              <a:t>	</a:t>
            </a:r>
            <a:r>
              <a:rPr lang="zh-CN" altLang="en-US" sz="2800" dirty="0" smtClean="0"/>
              <a:t>查找概率不等时，不好说。比如有序表中，从前向后查找，如果小</a:t>
            </a:r>
            <a:r>
              <a:rPr lang="zh-CN" altLang="en-US" sz="2800" dirty="0"/>
              <a:t>数据查找</a:t>
            </a:r>
            <a:r>
              <a:rPr lang="zh-CN" altLang="en-US" sz="2800" dirty="0" smtClean="0"/>
              <a:t>概率大，则</a:t>
            </a:r>
            <a:r>
              <a:rPr lang="en-US" altLang="zh-CN" sz="2800" dirty="0" smtClean="0"/>
              <a:t>ASL</a:t>
            </a:r>
            <a:r>
              <a:rPr lang="zh-CN" altLang="en-US" sz="2800" dirty="0" smtClean="0"/>
              <a:t>要比无序表</a:t>
            </a:r>
            <a:r>
              <a:rPr lang="en-US" altLang="zh-CN" sz="2800" dirty="0" smtClean="0"/>
              <a:t>ASL</a:t>
            </a:r>
            <a:r>
              <a:rPr lang="zh-CN" altLang="en-US" sz="2800" dirty="0" smtClean="0"/>
              <a:t>小，反之比</a:t>
            </a:r>
            <a:r>
              <a:rPr lang="zh-CN" altLang="en-US" sz="2800" dirty="0"/>
              <a:t>无序表</a:t>
            </a:r>
            <a:r>
              <a:rPr lang="en-US" altLang="zh-CN" sz="2800" dirty="0"/>
              <a:t>ASL </a:t>
            </a:r>
            <a:r>
              <a:rPr lang="zh-CN" altLang="en-US" sz="2800" dirty="0" smtClean="0"/>
              <a:t>大。 </a:t>
            </a:r>
          </a:p>
          <a:p>
            <a:endParaRPr lang="zh-CN" altLang="en-US" sz="2800" dirty="0"/>
          </a:p>
        </p:txBody>
      </p:sp>
      <p:sp>
        <p:nvSpPr>
          <p:cNvPr id="4" name="标题 1"/>
          <p:cNvSpPr>
            <a:spLocks noGrp="1"/>
          </p:cNvSpPr>
          <p:nvPr>
            <p:ph type="title"/>
          </p:nvPr>
        </p:nvSpPr>
        <p:spPr>
          <a:xfrm>
            <a:off x="285720" y="142852"/>
            <a:ext cx="7991366" cy="801429"/>
          </a:xfrm>
        </p:spPr>
        <p:txBody>
          <a:bodyPr/>
          <a:lstStyle/>
          <a:p>
            <a:r>
              <a:rPr lang="zh-CN" altLang="en-US" sz="3200" dirty="0" smtClean="0"/>
              <a:t>   ：判断对错</a:t>
            </a:r>
            <a:endParaRPr lang="zh-CN" altLang="en-US" sz="3200" b="1" dirty="0" smtClean="0">
              <a:solidFill>
                <a:srgbClr val="FF0000"/>
              </a:solidFill>
            </a:endParaRPr>
          </a:p>
        </p:txBody>
      </p:sp>
      <p:grpSp>
        <p:nvGrpSpPr>
          <p:cNvPr id="5" name="组合 2"/>
          <p:cNvGrpSpPr/>
          <p:nvPr/>
        </p:nvGrpSpPr>
        <p:grpSpPr>
          <a:xfrm>
            <a:off x="214282" y="142852"/>
            <a:ext cx="1000100" cy="785817"/>
            <a:chOff x="5703182" y="3835411"/>
            <a:chExt cx="1238250" cy="1236663"/>
          </a:xfrm>
        </p:grpSpPr>
        <p:grpSp>
          <p:nvGrpSpPr>
            <p:cNvPr id="6" name="Group 19"/>
            <p:cNvGrpSpPr>
              <a:grpSpLocks/>
            </p:cNvGrpSpPr>
            <p:nvPr/>
          </p:nvGrpSpPr>
          <p:grpSpPr bwMode="auto">
            <a:xfrm>
              <a:off x="5703182" y="3835411"/>
              <a:ext cx="1238250" cy="1236663"/>
              <a:chOff x="810" y="845"/>
              <a:chExt cx="827" cy="826"/>
            </a:xfrm>
          </p:grpSpPr>
          <p:sp>
            <p:nvSpPr>
              <p:cNvPr id="8" name="Oval 20"/>
              <p:cNvSpPr>
                <a:spLocks noChangeArrowheads="1"/>
              </p:cNvSpPr>
              <p:nvPr/>
            </p:nvSpPr>
            <p:spPr bwMode="gray">
              <a:xfrm>
                <a:off x="810" y="845"/>
                <a:ext cx="827" cy="826"/>
              </a:xfrm>
              <a:prstGeom prst="ellipse">
                <a:avLst/>
              </a:prstGeom>
              <a:solidFill>
                <a:srgbClr val="F8F8F8"/>
              </a:solidFill>
              <a:ln w="38100">
                <a:solidFill>
                  <a:schemeClr val="hlink"/>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sp>
            <p:nvSpPr>
              <p:cNvPr id="9" name="Oval 21"/>
              <p:cNvSpPr>
                <a:spLocks noChangeArrowheads="1"/>
              </p:cNvSpPr>
              <p:nvPr/>
            </p:nvSpPr>
            <p:spPr bwMode="gray">
              <a:xfrm>
                <a:off x="836" y="879"/>
                <a:ext cx="758" cy="758"/>
              </a:xfrm>
              <a:prstGeom prst="ellipse">
                <a:avLst/>
              </a:prstGeom>
              <a:noFill/>
              <a:ln w="38100">
                <a:solidFill>
                  <a:schemeClr val="hlink">
                    <a:alpha val="70195"/>
                  </a:schemeClr>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sp>
            <p:nvSpPr>
              <p:cNvPr id="10" name="Oval 22"/>
              <p:cNvSpPr>
                <a:spLocks noChangeArrowheads="1"/>
              </p:cNvSpPr>
              <p:nvPr/>
            </p:nvSpPr>
            <p:spPr bwMode="gray">
              <a:xfrm>
                <a:off x="878" y="915"/>
                <a:ext cx="690" cy="690"/>
              </a:xfrm>
              <a:prstGeom prst="ellipse">
                <a:avLst/>
              </a:prstGeom>
              <a:noFill/>
              <a:ln w="38100">
                <a:solidFill>
                  <a:schemeClr val="hlink">
                    <a:alpha val="30196"/>
                  </a:schemeClr>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grpSp>
        <p:sp>
          <p:nvSpPr>
            <p:cNvPr id="7" name="Text Box 23"/>
            <p:cNvSpPr txBox="1">
              <a:spLocks noChangeArrowheads="1"/>
            </p:cNvSpPr>
            <p:nvPr/>
          </p:nvSpPr>
          <p:spPr bwMode="gray">
            <a:xfrm>
              <a:off x="5767676" y="4154859"/>
              <a:ext cx="1082674" cy="557010"/>
            </a:xfrm>
            <a:prstGeom prst="rect">
              <a:avLst/>
            </a:prstGeom>
            <a:noFill/>
            <a:ln w="9525" algn="ctr">
              <a:noFill/>
              <a:miter lim="800000"/>
              <a:headEnd/>
              <a:tailEnd/>
            </a:ln>
          </p:spPr>
          <p:txBody>
            <a:bodyPr>
              <a:spAutoFit/>
            </a:bodyPr>
            <a:lstStyle/>
            <a:p>
              <a:pPr algn="ctr" fontAlgn="base">
                <a:spcBef>
                  <a:spcPct val="50000"/>
                </a:spcBef>
                <a:spcAft>
                  <a:spcPct val="0"/>
                </a:spcAft>
              </a:pPr>
              <a:r>
                <a:rPr lang="zh-CN" altLang="en-US" sz="2000" b="1" smtClean="0">
                  <a:solidFill>
                    <a:srgbClr val="FF0000"/>
                  </a:solidFill>
                  <a:latin typeface="方正启体简体" pitchFamily="65" charset="-122"/>
                  <a:ea typeface="方正启体简体" pitchFamily="65" charset="-122"/>
                  <a:cs typeface="Consolas" pitchFamily="49" charset="0"/>
                </a:rPr>
                <a:t>示例</a:t>
              </a:r>
              <a:endParaRPr lang="zh-CN" altLang="en-US" sz="2000" b="1">
                <a:solidFill>
                  <a:srgbClr val="FF0000"/>
                </a:solidFill>
                <a:latin typeface="方正启体简体" pitchFamily="65" charset="-122"/>
                <a:ea typeface="方正启体简体" pitchFamily="65" charset="-122"/>
                <a:cs typeface="Consolas" pitchFamily="49" charset="0"/>
              </a:endParaRPr>
            </a:p>
          </p:txBody>
        </p:sp>
      </p:grpSp>
    </p:spTree>
    <p:extLst>
      <p:ext uri="{BB962C8B-B14F-4D97-AF65-F5344CB8AC3E}">
        <p14:creationId xmlns:p14="http://schemas.microsoft.com/office/powerpoint/2010/main" val="383502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214282" y="142852"/>
            <a:ext cx="1000100" cy="785817"/>
            <a:chOff x="5703182" y="3835411"/>
            <a:chExt cx="1238250" cy="1236663"/>
          </a:xfrm>
        </p:grpSpPr>
        <p:grpSp>
          <p:nvGrpSpPr>
            <p:cNvPr id="3" name="Group 19"/>
            <p:cNvGrpSpPr>
              <a:grpSpLocks/>
            </p:cNvGrpSpPr>
            <p:nvPr/>
          </p:nvGrpSpPr>
          <p:grpSpPr bwMode="auto">
            <a:xfrm>
              <a:off x="5703182" y="3835411"/>
              <a:ext cx="1238250" cy="1236663"/>
              <a:chOff x="810" y="845"/>
              <a:chExt cx="827" cy="826"/>
            </a:xfrm>
          </p:grpSpPr>
          <p:sp>
            <p:nvSpPr>
              <p:cNvPr id="6" name="Oval 20"/>
              <p:cNvSpPr>
                <a:spLocks noChangeArrowheads="1"/>
              </p:cNvSpPr>
              <p:nvPr/>
            </p:nvSpPr>
            <p:spPr bwMode="gray">
              <a:xfrm>
                <a:off x="810" y="845"/>
                <a:ext cx="827" cy="826"/>
              </a:xfrm>
              <a:prstGeom prst="ellipse">
                <a:avLst/>
              </a:prstGeom>
              <a:solidFill>
                <a:srgbClr val="F8F8F8"/>
              </a:solidFill>
              <a:ln w="38100">
                <a:solidFill>
                  <a:schemeClr val="hlink"/>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sp>
            <p:nvSpPr>
              <p:cNvPr id="7" name="Oval 21"/>
              <p:cNvSpPr>
                <a:spLocks noChangeArrowheads="1"/>
              </p:cNvSpPr>
              <p:nvPr/>
            </p:nvSpPr>
            <p:spPr bwMode="gray">
              <a:xfrm>
                <a:off x="836" y="879"/>
                <a:ext cx="758" cy="758"/>
              </a:xfrm>
              <a:prstGeom prst="ellipse">
                <a:avLst/>
              </a:prstGeom>
              <a:noFill/>
              <a:ln w="38100">
                <a:solidFill>
                  <a:schemeClr val="hlink">
                    <a:alpha val="70195"/>
                  </a:schemeClr>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sp>
            <p:nvSpPr>
              <p:cNvPr id="8" name="Oval 22"/>
              <p:cNvSpPr>
                <a:spLocks noChangeArrowheads="1"/>
              </p:cNvSpPr>
              <p:nvPr/>
            </p:nvSpPr>
            <p:spPr bwMode="gray">
              <a:xfrm>
                <a:off x="878" y="915"/>
                <a:ext cx="690" cy="690"/>
              </a:xfrm>
              <a:prstGeom prst="ellipse">
                <a:avLst/>
              </a:prstGeom>
              <a:noFill/>
              <a:ln w="38100">
                <a:solidFill>
                  <a:schemeClr val="hlink">
                    <a:alpha val="30196"/>
                  </a:schemeClr>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grpSp>
        <p:sp>
          <p:nvSpPr>
            <p:cNvPr id="5" name="Text Box 23"/>
            <p:cNvSpPr txBox="1">
              <a:spLocks noChangeArrowheads="1"/>
            </p:cNvSpPr>
            <p:nvPr/>
          </p:nvSpPr>
          <p:spPr bwMode="gray">
            <a:xfrm>
              <a:off x="5767676" y="4154859"/>
              <a:ext cx="1082674" cy="557010"/>
            </a:xfrm>
            <a:prstGeom prst="rect">
              <a:avLst/>
            </a:prstGeom>
            <a:noFill/>
            <a:ln w="9525" algn="ctr">
              <a:noFill/>
              <a:miter lim="800000"/>
              <a:headEnd/>
              <a:tailEnd/>
            </a:ln>
          </p:spPr>
          <p:txBody>
            <a:bodyPr>
              <a:spAutoFit/>
            </a:bodyPr>
            <a:lstStyle/>
            <a:p>
              <a:pPr algn="ctr" fontAlgn="base">
                <a:spcBef>
                  <a:spcPct val="50000"/>
                </a:spcBef>
                <a:spcAft>
                  <a:spcPct val="0"/>
                </a:spcAft>
              </a:pPr>
              <a:r>
                <a:rPr lang="zh-CN" altLang="en-US" sz="2000" b="1" smtClean="0">
                  <a:solidFill>
                    <a:srgbClr val="FF0000"/>
                  </a:solidFill>
                  <a:latin typeface="方正启体简体" pitchFamily="65" charset="-122"/>
                  <a:ea typeface="方正启体简体" pitchFamily="65" charset="-122"/>
                  <a:cs typeface="Consolas" pitchFamily="49" charset="0"/>
                </a:rPr>
                <a:t>示例</a:t>
              </a:r>
              <a:endParaRPr lang="zh-CN" altLang="en-US" sz="2000" b="1">
                <a:solidFill>
                  <a:srgbClr val="FF0000"/>
                </a:solidFill>
                <a:latin typeface="方正启体简体" pitchFamily="65" charset="-122"/>
                <a:ea typeface="方正启体简体" pitchFamily="65" charset="-122"/>
                <a:cs typeface="Consolas" pitchFamily="49" charset="0"/>
              </a:endParaRPr>
            </a:p>
          </p:txBody>
        </p:sp>
      </p:grpSp>
      <p:sp>
        <p:nvSpPr>
          <p:cNvPr id="9" name="TextBox 8"/>
          <p:cNvSpPr txBox="1"/>
          <p:nvPr/>
        </p:nvSpPr>
        <p:spPr>
          <a:xfrm>
            <a:off x="467544" y="714356"/>
            <a:ext cx="8424936" cy="168251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fontAlgn="base">
              <a:lnSpc>
                <a:spcPts val="2800"/>
              </a:lnSpc>
              <a:spcBef>
                <a:spcPts val="1200"/>
              </a:spcBef>
              <a:spcAft>
                <a:spcPct val="0"/>
              </a:spcAft>
            </a:pPr>
            <a:r>
              <a:rPr lang="en-US" altLang="zh-CN" sz="2400" b="1" dirty="0" smtClean="0">
                <a:solidFill>
                  <a:srgbClr val="3333FF"/>
                </a:solidFill>
                <a:latin typeface="Consolas" pitchFamily="49" charset="0"/>
                <a:ea typeface="楷体" pitchFamily="49" charset="-122"/>
                <a:cs typeface="Consolas" pitchFamily="49" charset="0"/>
              </a:rPr>
              <a:t>   </a:t>
            </a:r>
            <a:r>
              <a:rPr lang="zh-CN" altLang="zh-CN" sz="2400" b="1" dirty="0" smtClean="0">
                <a:solidFill>
                  <a:srgbClr val="3333FF"/>
                </a:solidFill>
                <a:latin typeface="Consolas" pitchFamily="49" charset="0"/>
                <a:ea typeface="楷体" pitchFamily="49" charset="-122"/>
                <a:cs typeface="Consolas" pitchFamily="49" charset="0"/>
              </a:rPr>
              <a:t>对含有</a:t>
            </a:r>
            <a:r>
              <a:rPr lang="en-US" altLang="zh-CN" sz="2400" b="1" dirty="0" smtClean="0">
                <a:solidFill>
                  <a:srgbClr val="3333FF"/>
                </a:solidFill>
                <a:latin typeface="Consolas" pitchFamily="49" charset="0"/>
                <a:ea typeface="楷体" pitchFamily="49" charset="-122"/>
                <a:cs typeface="Consolas" pitchFamily="49" charset="0"/>
              </a:rPr>
              <a:t>n</a:t>
            </a:r>
            <a:r>
              <a:rPr lang="zh-CN" altLang="zh-CN" sz="2400" b="1" dirty="0" smtClean="0">
                <a:solidFill>
                  <a:srgbClr val="3333FF"/>
                </a:solidFill>
                <a:latin typeface="Consolas" pitchFamily="49" charset="0"/>
                <a:ea typeface="楷体" pitchFamily="49" charset="-122"/>
                <a:cs typeface="Consolas" pitchFamily="49" charset="0"/>
              </a:rPr>
              <a:t>个元素的线性表采用顺序查找方法，</a:t>
            </a:r>
            <a:r>
              <a:rPr lang="zh-CN" altLang="zh-CN" sz="2400" b="1" dirty="0" smtClean="0">
                <a:solidFill>
                  <a:srgbClr val="FF0000"/>
                </a:solidFill>
                <a:latin typeface="Consolas" pitchFamily="49" charset="0"/>
                <a:ea typeface="楷体" pitchFamily="49" charset="-122"/>
                <a:cs typeface="Consolas" pitchFamily="49" charset="0"/>
              </a:rPr>
              <a:t>假设查找成功和不成功的可能性相同，对每个元素的查找概率也相同</a:t>
            </a:r>
            <a:r>
              <a:rPr lang="zh-CN" altLang="zh-CN" sz="2400" b="1" dirty="0" smtClean="0">
                <a:solidFill>
                  <a:srgbClr val="3333FF"/>
                </a:solidFill>
                <a:latin typeface="Consolas" pitchFamily="49" charset="0"/>
                <a:ea typeface="楷体" pitchFamily="49" charset="-122"/>
                <a:cs typeface="Consolas" pitchFamily="49" charset="0"/>
              </a:rPr>
              <a:t>，此时顺序查找的平均查找长度为</a:t>
            </a:r>
            <a:r>
              <a:rPr lang="zh-CN" altLang="en-US" sz="2400" b="1" dirty="0" smtClean="0">
                <a:solidFill>
                  <a:srgbClr val="3333FF"/>
                </a:solidFill>
                <a:latin typeface="Consolas" pitchFamily="49" charset="0"/>
                <a:ea typeface="楷体" pitchFamily="49" charset="-122"/>
                <a:cs typeface="Consolas" pitchFamily="49" charset="0"/>
              </a:rPr>
              <a:t>（  ）</a:t>
            </a:r>
            <a:r>
              <a:rPr lang="zh-CN" altLang="zh-CN" sz="2400" b="1" dirty="0" smtClean="0">
                <a:solidFill>
                  <a:srgbClr val="3333FF"/>
                </a:solidFill>
                <a:latin typeface="Consolas" pitchFamily="49" charset="0"/>
                <a:ea typeface="楷体" pitchFamily="49" charset="-122"/>
                <a:cs typeface="Consolas" pitchFamily="49" charset="0"/>
              </a:rPr>
              <a:t>。</a:t>
            </a:r>
          </a:p>
          <a:p>
            <a:pPr fontAlgn="base">
              <a:lnSpc>
                <a:spcPts val="2800"/>
              </a:lnSpc>
              <a:spcBef>
                <a:spcPts val="1200"/>
              </a:spcBef>
              <a:spcAft>
                <a:spcPct val="0"/>
              </a:spcAft>
            </a:pPr>
            <a:r>
              <a:rPr lang="pt-BR" altLang="zh-CN" sz="2400" b="1" dirty="0" smtClean="0">
                <a:solidFill>
                  <a:srgbClr val="3333FF"/>
                </a:solidFill>
                <a:latin typeface="Consolas" pitchFamily="49" charset="0"/>
                <a:ea typeface="楷体" pitchFamily="49" charset="-122"/>
                <a:cs typeface="Consolas" pitchFamily="49" charset="0"/>
              </a:rPr>
              <a:t>   A.(n+1)/2  B.(n+1)/4  C.(n-1)/2	D.(3n+1)/4</a:t>
            </a:r>
            <a:endParaRPr lang="zh-CN" altLang="zh-CN" sz="2400" b="1" dirty="0" smtClean="0">
              <a:solidFill>
                <a:srgbClr val="3333FF"/>
              </a:solidFill>
              <a:latin typeface="Consolas" pitchFamily="49" charset="0"/>
              <a:ea typeface="楷体" pitchFamily="49" charset="-122"/>
              <a:cs typeface="Consolas" pitchFamily="49" charset="0"/>
            </a:endParaRPr>
          </a:p>
        </p:txBody>
      </p:sp>
      <p:sp>
        <p:nvSpPr>
          <p:cNvPr id="10" name="TextBox 9"/>
          <p:cNvSpPr txBox="1"/>
          <p:nvPr/>
        </p:nvSpPr>
        <p:spPr>
          <a:xfrm>
            <a:off x="857224" y="3129653"/>
            <a:ext cx="8179272" cy="2243563"/>
          </a:xfrm>
          <a:prstGeom prst="rect">
            <a:avLst/>
          </a:prstGeom>
          <a:noFill/>
        </p:spPr>
        <p:txBody>
          <a:bodyPr wrap="square" rtlCol="0">
            <a:spAutoFit/>
          </a:bodyPr>
          <a:lstStyle/>
          <a:p>
            <a:pPr marL="342900" indent="-342900" fontAlgn="base">
              <a:lnSpc>
                <a:spcPct val="150000"/>
              </a:lnSpc>
              <a:spcBef>
                <a:spcPct val="0"/>
              </a:spcBef>
              <a:spcAft>
                <a:spcPct val="0"/>
              </a:spcAft>
              <a:buFontTx/>
              <a:buBlip>
                <a:blip r:embed="rId2"/>
              </a:buBlip>
            </a:pPr>
            <a:r>
              <a:rPr lang="zh-CN" altLang="zh-CN" sz="2400" b="1" dirty="0" smtClean="0">
                <a:solidFill>
                  <a:srgbClr val="3333FF"/>
                </a:solidFill>
                <a:latin typeface="Consolas" pitchFamily="49" charset="0"/>
                <a:ea typeface="仿宋" pitchFamily="49" charset="-122"/>
                <a:cs typeface="Consolas" pitchFamily="49" charset="0"/>
              </a:rPr>
              <a:t>查找成功和不成功的概率</a:t>
            </a:r>
            <a:r>
              <a:rPr lang="zh-CN" altLang="en-US" sz="2400" b="1" dirty="0" smtClean="0">
                <a:solidFill>
                  <a:srgbClr val="3333FF"/>
                </a:solidFill>
                <a:latin typeface="Consolas" pitchFamily="49" charset="0"/>
                <a:ea typeface="仿宋" pitchFamily="49" charset="-122"/>
                <a:cs typeface="Consolas" pitchFamily="49" charset="0"/>
              </a:rPr>
              <a:t>均为</a:t>
            </a:r>
            <a:r>
              <a:rPr lang="en-US" altLang="zh-CN" sz="2400" b="1" dirty="0" smtClean="0">
                <a:solidFill>
                  <a:srgbClr val="3333FF"/>
                </a:solidFill>
                <a:latin typeface="Consolas" pitchFamily="49" charset="0"/>
                <a:ea typeface="仿宋" pitchFamily="49" charset="-122"/>
                <a:cs typeface="Consolas" pitchFamily="49" charset="0"/>
              </a:rPr>
              <a:t>1/2</a:t>
            </a:r>
          </a:p>
          <a:p>
            <a:pPr marL="342900" indent="-342900" fontAlgn="base">
              <a:lnSpc>
                <a:spcPct val="150000"/>
              </a:lnSpc>
              <a:spcBef>
                <a:spcPct val="0"/>
              </a:spcBef>
              <a:spcAft>
                <a:spcPct val="0"/>
              </a:spcAft>
              <a:buFontTx/>
              <a:buBlip>
                <a:blip r:embed="rId2"/>
              </a:buBlip>
            </a:pPr>
            <a:r>
              <a:rPr lang="zh-CN" altLang="zh-CN" sz="2400" b="1" dirty="0" smtClean="0">
                <a:solidFill>
                  <a:srgbClr val="3333FF"/>
                </a:solidFill>
                <a:latin typeface="Consolas" pitchFamily="49" charset="0"/>
                <a:ea typeface="仿宋" pitchFamily="49" charset="-122"/>
                <a:cs typeface="Consolas" pitchFamily="49" charset="0"/>
              </a:rPr>
              <a:t>查找成功</a:t>
            </a:r>
            <a:r>
              <a:rPr lang="zh-CN" altLang="en-US" sz="2400" b="1" dirty="0" smtClean="0">
                <a:solidFill>
                  <a:srgbClr val="3333FF"/>
                </a:solidFill>
                <a:latin typeface="Consolas" pitchFamily="49" charset="0"/>
                <a:ea typeface="仿宋" pitchFamily="49" charset="-122"/>
                <a:cs typeface="Consolas" pitchFamily="49" charset="0"/>
              </a:rPr>
              <a:t>时，</a:t>
            </a:r>
            <a:r>
              <a:rPr lang="en-US" altLang="zh-CN" sz="2400" b="1" dirty="0" smtClean="0">
                <a:solidFill>
                  <a:srgbClr val="3333FF"/>
                </a:solidFill>
                <a:latin typeface="Consolas" pitchFamily="49" charset="0"/>
                <a:ea typeface="仿宋" pitchFamily="49" charset="-122"/>
                <a:cs typeface="Consolas" pitchFamily="49" charset="0"/>
              </a:rPr>
              <a:t>ASL</a:t>
            </a:r>
            <a:r>
              <a:rPr lang="zh-CN" altLang="en-US" sz="2400" b="1" baseline="-25000" dirty="0" smtClean="0">
                <a:solidFill>
                  <a:srgbClr val="3333FF"/>
                </a:solidFill>
                <a:latin typeface="Consolas" pitchFamily="49" charset="0"/>
                <a:ea typeface="仿宋" pitchFamily="49" charset="-122"/>
                <a:cs typeface="Consolas" pitchFamily="49" charset="0"/>
              </a:rPr>
              <a:t>成功</a:t>
            </a:r>
            <a:r>
              <a:rPr lang="en-US" altLang="zh-CN" sz="2400" b="1" dirty="0" smtClean="0">
                <a:solidFill>
                  <a:srgbClr val="3333FF"/>
                </a:solidFill>
                <a:latin typeface="Consolas" pitchFamily="49" charset="0"/>
                <a:ea typeface="仿宋" pitchFamily="49" charset="-122"/>
                <a:cs typeface="Consolas" pitchFamily="49" charset="0"/>
              </a:rPr>
              <a:t>=(n+1)/2</a:t>
            </a:r>
          </a:p>
          <a:p>
            <a:pPr marL="342900" indent="-342900" fontAlgn="base">
              <a:lnSpc>
                <a:spcPct val="150000"/>
              </a:lnSpc>
              <a:spcBef>
                <a:spcPct val="0"/>
              </a:spcBef>
              <a:spcAft>
                <a:spcPct val="0"/>
              </a:spcAft>
              <a:buBlip>
                <a:blip r:embed="rId2"/>
              </a:buBlip>
            </a:pPr>
            <a:r>
              <a:rPr lang="zh-CN" altLang="zh-CN" sz="2400" b="1" dirty="0" smtClean="0">
                <a:solidFill>
                  <a:srgbClr val="3333FF"/>
                </a:solidFill>
                <a:latin typeface="Consolas" pitchFamily="49" charset="0"/>
                <a:ea typeface="仿宋" pitchFamily="49" charset="-122"/>
                <a:cs typeface="Consolas" pitchFamily="49" charset="0"/>
              </a:rPr>
              <a:t>查找</a:t>
            </a:r>
            <a:r>
              <a:rPr lang="zh-CN" altLang="en-US" sz="2400" b="1" dirty="0">
                <a:solidFill>
                  <a:srgbClr val="3333FF"/>
                </a:solidFill>
                <a:latin typeface="Consolas" pitchFamily="49" charset="0"/>
                <a:ea typeface="仿宋" pitchFamily="49" charset="-122"/>
                <a:cs typeface="Consolas" pitchFamily="49" charset="0"/>
              </a:rPr>
              <a:t>不</a:t>
            </a:r>
            <a:r>
              <a:rPr lang="zh-CN" altLang="zh-CN" sz="2400" b="1" dirty="0" smtClean="0">
                <a:solidFill>
                  <a:srgbClr val="3333FF"/>
                </a:solidFill>
                <a:latin typeface="Consolas" pitchFamily="49" charset="0"/>
                <a:ea typeface="仿宋" pitchFamily="49" charset="-122"/>
                <a:cs typeface="Consolas" pitchFamily="49" charset="0"/>
              </a:rPr>
              <a:t>成功</a:t>
            </a:r>
            <a:r>
              <a:rPr lang="zh-CN" altLang="en-US" sz="2400" b="1" dirty="0">
                <a:solidFill>
                  <a:srgbClr val="3333FF"/>
                </a:solidFill>
                <a:latin typeface="Consolas" pitchFamily="49" charset="0"/>
                <a:ea typeface="仿宋" pitchFamily="49" charset="-122"/>
                <a:cs typeface="Consolas" pitchFamily="49" charset="0"/>
              </a:rPr>
              <a:t>时，</a:t>
            </a:r>
            <a:r>
              <a:rPr lang="en-US" altLang="zh-CN" sz="2400" b="1" dirty="0" smtClean="0">
                <a:solidFill>
                  <a:srgbClr val="3333FF"/>
                </a:solidFill>
                <a:latin typeface="Consolas" pitchFamily="49" charset="0"/>
                <a:ea typeface="仿宋" pitchFamily="49" charset="-122"/>
                <a:cs typeface="Consolas" pitchFamily="49" charset="0"/>
              </a:rPr>
              <a:t>ASL</a:t>
            </a:r>
            <a:r>
              <a:rPr lang="zh-CN" altLang="en-US" sz="2400" b="1" baseline="-25000" dirty="0" smtClean="0">
                <a:solidFill>
                  <a:srgbClr val="3333FF"/>
                </a:solidFill>
                <a:latin typeface="Consolas" pitchFamily="49" charset="0"/>
                <a:ea typeface="仿宋" pitchFamily="49" charset="-122"/>
                <a:cs typeface="Consolas" pitchFamily="49" charset="0"/>
              </a:rPr>
              <a:t>不成功</a:t>
            </a:r>
            <a:r>
              <a:rPr lang="en-US" altLang="zh-CN" sz="2400" b="1" dirty="0" smtClean="0">
                <a:solidFill>
                  <a:srgbClr val="3333FF"/>
                </a:solidFill>
                <a:latin typeface="Consolas" pitchFamily="49" charset="0"/>
                <a:ea typeface="仿宋" pitchFamily="49" charset="-122"/>
                <a:cs typeface="Consolas" pitchFamily="49" charset="0"/>
              </a:rPr>
              <a:t>=n</a:t>
            </a:r>
          </a:p>
          <a:p>
            <a:pPr marL="342900" indent="-342900" fontAlgn="base">
              <a:lnSpc>
                <a:spcPct val="150000"/>
              </a:lnSpc>
              <a:spcBef>
                <a:spcPct val="0"/>
              </a:spcBef>
              <a:spcAft>
                <a:spcPct val="0"/>
              </a:spcAft>
              <a:buBlip>
                <a:blip r:embed="rId2"/>
              </a:buBlip>
            </a:pPr>
            <a:r>
              <a:rPr lang="zh-CN" altLang="en-US" sz="2400" b="1" dirty="0" smtClean="0">
                <a:solidFill>
                  <a:srgbClr val="3333FF"/>
                </a:solidFill>
                <a:latin typeface="Consolas" pitchFamily="49" charset="0"/>
                <a:ea typeface="仿宋" pitchFamily="49" charset="-122"/>
                <a:cs typeface="Consolas" pitchFamily="49" charset="0"/>
              </a:rPr>
              <a:t>则</a:t>
            </a:r>
            <a:r>
              <a:rPr lang="en-US" altLang="zh-CN" sz="2400" b="1" dirty="0" smtClean="0">
                <a:solidFill>
                  <a:srgbClr val="3333FF"/>
                </a:solidFill>
                <a:latin typeface="Consolas" pitchFamily="49" charset="0"/>
                <a:ea typeface="仿宋" pitchFamily="49" charset="-122"/>
                <a:cs typeface="Consolas" pitchFamily="49" charset="0"/>
              </a:rPr>
              <a:t>ASL=</a:t>
            </a:r>
            <a:r>
              <a:rPr lang="en-US" altLang="zh-CN" sz="2400" b="1" dirty="0">
                <a:solidFill>
                  <a:srgbClr val="3333FF"/>
                </a:solidFill>
                <a:latin typeface="Consolas" pitchFamily="49" charset="0"/>
                <a:ea typeface="仿宋" pitchFamily="49" charset="-122"/>
                <a:cs typeface="Consolas" pitchFamily="49" charset="0"/>
              </a:rPr>
              <a:t> ASL</a:t>
            </a:r>
            <a:r>
              <a:rPr lang="zh-CN" altLang="en-US" sz="2400" b="1" baseline="-25000" dirty="0">
                <a:solidFill>
                  <a:srgbClr val="3333FF"/>
                </a:solidFill>
                <a:latin typeface="Consolas" pitchFamily="49" charset="0"/>
                <a:ea typeface="仿宋" pitchFamily="49" charset="-122"/>
                <a:cs typeface="Consolas" pitchFamily="49" charset="0"/>
              </a:rPr>
              <a:t>成功</a:t>
            </a:r>
            <a:r>
              <a:rPr lang="en-US" altLang="zh-CN" sz="2400" b="1" dirty="0" smtClean="0">
                <a:solidFill>
                  <a:srgbClr val="3333FF"/>
                </a:solidFill>
                <a:latin typeface="Consolas" pitchFamily="49" charset="0"/>
                <a:ea typeface="仿宋" pitchFamily="49" charset="-122"/>
                <a:cs typeface="Consolas" pitchFamily="49" charset="0"/>
              </a:rPr>
              <a:t>/2+</a:t>
            </a:r>
            <a:r>
              <a:rPr lang="en-US" altLang="zh-CN" sz="2400" b="1" dirty="0">
                <a:solidFill>
                  <a:srgbClr val="3333FF"/>
                </a:solidFill>
                <a:latin typeface="Consolas" pitchFamily="49" charset="0"/>
                <a:ea typeface="仿宋" pitchFamily="49" charset="-122"/>
                <a:cs typeface="Consolas" pitchFamily="49" charset="0"/>
              </a:rPr>
              <a:t>ASL</a:t>
            </a:r>
            <a:r>
              <a:rPr lang="zh-CN" altLang="en-US" sz="2400" b="1" baseline="-25000" dirty="0">
                <a:solidFill>
                  <a:srgbClr val="3333FF"/>
                </a:solidFill>
                <a:latin typeface="Consolas" pitchFamily="49" charset="0"/>
                <a:ea typeface="仿宋" pitchFamily="49" charset="-122"/>
                <a:cs typeface="Consolas" pitchFamily="49" charset="0"/>
              </a:rPr>
              <a:t>不</a:t>
            </a:r>
            <a:r>
              <a:rPr lang="zh-CN" altLang="en-US" sz="2400" b="1" baseline="-25000" dirty="0" smtClean="0">
                <a:solidFill>
                  <a:srgbClr val="3333FF"/>
                </a:solidFill>
                <a:latin typeface="Consolas" pitchFamily="49" charset="0"/>
                <a:ea typeface="仿宋" pitchFamily="49" charset="-122"/>
                <a:cs typeface="Consolas" pitchFamily="49" charset="0"/>
              </a:rPr>
              <a:t>成功</a:t>
            </a:r>
            <a:r>
              <a:rPr lang="en-US" altLang="zh-CN" sz="2400" b="1" dirty="0" smtClean="0">
                <a:solidFill>
                  <a:srgbClr val="3333FF"/>
                </a:solidFill>
                <a:latin typeface="Consolas" pitchFamily="49" charset="0"/>
                <a:ea typeface="仿宋" pitchFamily="49" charset="-122"/>
                <a:cs typeface="Consolas" pitchFamily="49" charset="0"/>
              </a:rPr>
              <a:t>/2</a:t>
            </a:r>
            <a:endParaRPr lang="zh-CN" altLang="en-US" sz="2400" b="1" dirty="0">
              <a:solidFill>
                <a:srgbClr val="3333FF"/>
              </a:solidFill>
              <a:latin typeface="Consolas" pitchFamily="49" charset="0"/>
              <a:ea typeface="仿宋" pitchFamily="49" charset="-122"/>
              <a:cs typeface="Consolas" pitchFamily="49" charset="0"/>
            </a:endParaRPr>
          </a:p>
        </p:txBody>
      </p:sp>
      <p:sp>
        <p:nvSpPr>
          <p:cNvPr id="14" name="TextBox 13"/>
          <p:cNvSpPr txBox="1"/>
          <p:nvPr/>
        </p:nvSpPr>
        <p:spPr>
          <a:xfrm>
            <a:off x="1285852" y="6215082"/>
            <a:ext cx="1357322" cy="461665"/>
          </a:xfrm>
          <a:prstGeom prst="rect">
            <a:avLst/>
          </a:prstGeom>
          <a:noFill/>
        </p:spPr>
        <p:txBody>
          <a:bodyPr wrap="square" rtlCol="0">
            <a:spAutoFit/>
          </a:bodyPr>
          <a:lstStyle/>
          <a:p>
            <a:pPr fontAlgn="base">
              <a:spcBef>
                <a:spcPct val="0"/>
              </a:spcBef>
              <a:spcAft>
                <a:spcPct val="0"/>
              </a:spcAft>
            </a:pPr>
            <a:r>
              <a:rPr lang="zh-CN" altLang="en-US" sz="2400" b="1" dirty="0" smtClean="0">
                <a:solidFill>
                  <a:srgbClr val="3333FF"/>
                </a:solidFill>
                <a:latin typeface="Consolas" pitchFamily="49" charset="0"/>
                <a:ea typeface="仿宋" pitchFamily="49" charset="-122"/>
                <a:cs typeface="Consolas" pitchFamily="49" charset="0"/>
              </a:rPr>
              <a:t>答：</a:t>
            </a:r>
            <a:r>
              <a:rPr lang="en-US" altLang="zh-CN" sz="2400" b="1" dirty="0" smtClean="0">
                <a:solidFill>
                  <a:srgbClr val="C00000"/>
                </a:solidFill>
                <a:latin typeface="Consolas" pitchFamily="49" charset="0"/>
                <a:ea typeface="仿宋" pitchFamily="49" charset="-122"/>
                <a:cs typeface="Consolas" pitchFamily="49" charset="0"/>
              </a:rPr>
              <a:t>D</a:t>
            </a:r>
            <a:r>
              <a:rPr lang="zh-CN" altLang="en-US" sz="2400" b="1" dirty="0" smtClean="0">
                <a:solidFill>
                  <a:srgbClr val="3333FF"/>
                </a:solidFill>
                <a:latin typeface="Consolas" pitchFamily="49" charset="0"/>
                <a:ea typeface="仿宋" pitchFamily="49" charset="-122"/>
                <a:cs typeface="Consolas" pitchFamily="49" charset="0"/>
              </a:rPr>
              <a:t>。</a:t>
            </a:r>
            <a:endParaRPr lang="zh-CN" altLang="en-US" sz="2400" b="1" dirty="0">
              <a:solidFill>
                <a:srgbClr val="3333FF"/>
              </a:solidFill>
              <a:latin typeface="Consolas" pitchFamily="49" charset="0"/>
              <a:ea typeface="仿宋" pitchFamily="49" charset="-122"/>
              <a:cs typeface="Consolas" pitchFamily="49" charset="0"/>
            </a:endParaRPr>
          </a:p>
        </p:txBody>
      </p:sp>
    </p:spTree>
    <p:extLst>
      <p:ext uri="{BB962C8B-B14F-4D97-AF65-F5344CB8AC3E}">
        <p14:creationId xmlns:p14="http://schemas.microsoft.com/office/powerpoint/2010/main" val="138594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285728"/>
            <a:ext cx="7520940" cy="548640"/>
          </a:xfrm>
        </p:spPr>
        <p:txBody>
          <a:bodyPr/>
          <a:lstStyle/>
          <a:p>
            <a:r>
              <a:rPr lang="zh-CN" altLang="en-US" sz="3200" b="1" dirty="0" smtClean="0"/>
              <a:t>二、</a:t>
            </a:r>
            <a:r>
              <a:rPr lang="zh-CN" altLang="zh-CN" sz="3200" b="1" dirty="0" smtClean="0"/>
              <a:t>折半查找</a:t>
            </a:r>
            <a:r>
              <a:rPr lang="en-US" altLang="zh-CN" sz="3200" b="1" dirty="0" smtClean="0"/>
              <a:t>——</a:t>
            </a:r>
            <a:r>
              <a:rPr lang="zh-CN" altLang="en-US" sz="3200" b="1" dirty="0" smtClean="0"/>
              <a:t>有序表的查找</a:t>
            </a:r>
            <a:endParaRPr lang="zh-CN" altLang="en-US" sz="3200" dirty="0"/>
          </a:p>
        </p:txBody>
      </p:sp>
      <p:sp>
        <p:nvSpPr>
          <p:cNvPr id="3" name="内容占位符 2"/>
          <p:cNvSpPr>
            <a:spLocks noGrp="1"/>
          </p:cNvSpPr>
          <p:nvPr>
            <p:ph idx="1"/>
          </p:nvPr>
        </p:nvSpPr>
        <p:spPr>
          <a:xfrm>
            <a:off x="285720" y="1071546"/>
            <a:ext cx="8858280" cy="5786454"/>
          </a:xfrm>
        </p:spPr>
        <p:txBody>
          <a:bodyPr>
            <a:normAutofit fontScale="92500" lnSpcReduction="20000"/>
          </a:bodyPr>
          <a:lstStyle/>
          <a:p>
            <a:r>
              <a:rPr lang="zh-CN" altLang="zh-CN" sz="2800" dirty="0">
                <a:solidFill>
                  <a:srgbClr val="FF0000"/>
                </a:solidFill>
              </a:rPr>
              <a:t>折半查找</a:t>
            </a:r>
            <a:r>
              <a:rPr lang="zh-CN" altLang="zh-CN" sz="2800" b="0" dirty="0"/>
              <a:t>又称</a:t>
            </a:r>
            <a:r>
              <a:rPr lang="zh-CN" altLang="zh-CN" sz="2800" dirty="0" smtClean="0"/>
              <a:t>二分</a:t>
            </a:r>
            <a:r>
              <a:rPr lang="zh-CN" altLang="en-US" sz="2800" dirty="0" smtClean="0"/>
              <a:t>法</a:t>
            </a:r>
            <a:r>
              <a:rPr lang="zh-CN" altLang="zh-CN" sz="2800" dirty="0" smtClean="0"/>
              <a:t>查找</a:t>
            </a:r>
            <a:r>
              <a:rPr lang="zh-CN" altLang="en-US" sz="2800" b="0" dirty="0" smtClean="0"/>
              <a:t>：</a:t>
            </a:r>
            <a:r>
              <a:rPr lang="zh-CN" altLang="zh-CN" sz="2800" b="0" dirty="0" smtClean="0"/>
              <a:t>只</a:t>
            </a:r>
            <a:r>
              <a:rPr lang="zh-CN" altLang="zh-CN" sz="2800" b="0" dirty="0"/>
              <a:t>适用于对</a:t>
            </a:r>
            <a:r>
              <a:rPr lang="zh-CN" altLang="zh-CN" sz="3500" dirty="0">
                <a:solidFill>
                  <a:srgbClr val="FF0000"/>
                </a:solidFill>
              </a:rPr>
              <a:t>有序</a:t>
            </a:r>
            <a:r>
              <a:rPr lang="zh-CN" altLang="zh-CN" sz="2800" dirty="0">
                <a:solidFill>
                  <a:srgbClr val="FF0000"/>
                </a:solidFill>
              </a:rPr>
              <a:t>顺序表</a:t>
            </a:r>
            <a:r>
              <a:rPr lang="zh-CN" altLang="zh-CN" sz="2800" b="0" dirty="0"/>
              <a:t>进行查找的情况</a:t>
            </a:r>
            <a:r>
              <a:rPr lang="zh-CN" altLang="zh-CN" sz="2800" b="0" dirty="0" smtClean="0"/>
              <a:t>。</a:t>
            </a:r>
            <a:endParaRPr lang="en-US" altLang="zh-CN" sz="2800" b="0" dirty="0" smtClean="0"/>
          </a:p>
          <a:p>
            <a:r>
              <a:rPr lang="zh-CN" altLang="zh-CN" sz="2800" dirty="0">
                <a:solidFill>
                  <a:srgbClr val="FF0000"/>
                </a:solidFill>
              </a:rPr>
              <a:t>算法步骤</a:t>
            </a:r>
            <a:r>
              <a:rPr lang="zh-CN" altLang="zh-CN" sz="2800" dirty="0" smtClean="0">
                <a:solidFill>
                  <a:srgbClr val="FF0000"/>
                </a:solidFill>
              </a:rPr>
              <a:t>：</a:t>
            </a:r>
            <a:endParaRPr lang="zh-CN" altLang="zh-CN" sz="2800" dirty="0">
              <a:solidFill>
                <a:srgbClr val="FF0000"/>
              </a:solidFill>
            </a:endParaRPr>
          </a:p>
          <a:p>
            <a:r>
              <a:rPr lang="en-US" altLang="zh-CN" sz="2800" b="0" dirty="0" smtClean="0"/>
              <a:t>	</a:t>
            </a:r>
            <a:r>
              <a:rPr lang="zh-CN" altLang="zh-CN" sz="2800" b="0" dirty="0" smtClean="0"/>
              <a:t>给定一个</a:t>
            </a:r>
            <a:r>
              <a:rPr lang="zh-CN" altLang="en-US" sz="2800" b="0" dirty="0" smtClean="0"/>
              <a:t>待查找</a:t>
            </a:r>
            <a:r>
              <a:rPr lang="zh-CN" altLang="zh-CN" sz="2800" dirty="0" smtClean="0"/>
              <a:t>关键值</a:t>
            </a:r>
            <a:r>
              <a:rPr lang="en-US" altLang="zh-CN" sz="2800" dirty="0" smtClean="0"/>
              <a:t>K</a:t>
            </a:r>
            <a:r>
              <a:rPr lang="zh-CN" altLang="zh-CN" sz="2800" b="0" dirty="0" smtClean="0"/>
              <a:t>，在存储表</a:t>
            </a:r>
            <a:r>
              <a:rPr lang="en-US" altLang="zh-CN" sz="2800" dirty="0" err="1" smtClean="0"/>
              <a:t>rec</a:t>
            </a:r>
            <a:r>
              <a:rPr lang="en-US" altLang="zh-CN" sz="2800" dirty="0" smtClean="0"/>
              <a:t>[low..high]</a:t>
            </a:r>
            <a:r>
              <a:rPr lang="zh-CN" altLang="zh-CN" sz="2800" b="0" dirty="0" smtClean="0"/>
              <a:t>中查找</a:t>
            </a:r>
            <a:r>
              <a:rPr lang="zh-CN" altLang="en-US" sz="2800" b="0" dirty="0" smtClean="0"/>
              <a:t>。</a:t>
            </a:r>
            <a:endParaRPr lang="en-US" altLang="zh-CN" sz="2800" b="0" dirty="0" smtClean="0"/>
          </a:p>
          <a:p>
            <a:r>
              <a:rPr lang="en-US" altLang="zh-CN" sz="2800" b="0" dirty="0" smtClean="0"/>
              <a:t>  </a:t>
            </a:r>
            <a:r>
              <a:rPr lang="zh-CN" altLang="en-US" sz="2800" b="0" dirty="0" smtClean="0"/>
              <a:t>每次与</a:t>
            </a:r>
            <a:r>
              <a:rPr lang="en-US" altLang="zh-CN" sz="2800" dirty="0" smtClean="0">
                <a:solidFill>
                  <a:srgbClr val="FF0000"/>
                </a:solidFill>
              </a:rPr>
              <a:t>mid=(</a:t>
            </a:r>
            <a:r>
              <a:rPr lang="en-US" altLang="zh-CN" sz="2800" dirty="0" err="1" smtClean="0">
                <a:solidFill>
                  <a:srgbClr val="FF0000"/>
                </a:solidFill>
              </a:rPr>
              <a:t>low+high</a:t>
            </a:r>
            <a:r>
              <a:rPr lang="en-US" altLang="zh-CN" sz="2800" dirty="0" smtClean="0">
                <a:solidFill>
                  <a:srgbClr val="FF0000"/>
                </a:solidFill>
              </a:rPr>
              <a:t>)/2</a:t>
            </a:r>
            <a:r>
              <a:rPr lang="zh-CN" altLang="en-US" sz="2800" b="0" dirty="0" smtClean="0"/>
              <a:t>的位置元素比较，</a:t>
            </a:r>
            <a:r>
              <a:rPr lang="zh-CN" altLang="zh-CN" sz="2800" b="0" dirty="0" smtClean="0"/>
              <a:t>根据</a:t>
            </a:r>
            <a:r>
              <a:rPr lang="zh-CN" altLang="zh-CN" sz="2800" b="0" dirty="0"/>
              <a:t>比较的结果可分为以下三种情况：</a:t>
            </a:r>
          </a:p>
          <a:p>
            <a:r>
              <a:rPr lang="zh-CN" altLang="zh-CN" sz="2800" b="0" dirty="0"/>
              <a:t>（</a:t>
            </a:r>
            <a:r>
              <a:rPr lang="en-US" altLang="zh-CN" sz="2800" b="0" dirty="0"/>
              <a:t>1</a:t>
            </a:r>
            <a:r>
              <a:rPr lang="zh-CN" altLang="zh-CN" sz="2800" b="0" dirty="0"/>
              <a:t>）如果</a:t>
            </a:r>
            <a:r>
              <a:rPr lang="en-US" altLang="zh-CN" sz="2800" dirty="0">
                <a:solidFill>
                  <a:srgbClr val="FF0000"/>
                </a:solidFill>
              </a:rPr>
              <a:t>K</a:t>
            </a:r>
            <a:r>
              <a:rPr lang="zh-CN" altLang="zh-CN" sz="2800" dirty="0">
                <a:solidFill>
                  <a:srgbClr val="FF0000"/>
                </a:solidFill>
              </a:rPr>
              <a:t>与</a:t>
            </a:r>
            <a:r>
              <a:rPr lang="en-US" altLang="zh-CN" sz="2800" dirty="0">
                <a:solidFill>
                  <a:srgbClr val="FF0000"/>
                </a:solidFill>
              </a:rPr>
              <a:t>rec[mid]</a:t>
            </a:r>
            <a:r>
              <a:rPr lang="zh-CN" altLang="zh-CN" sz="2800" dirty="0">
                <a:solidFill>
                  <a:srgbClr val="FF0000"/>
                </a:solidFill>
              </a:rPr>
              <a:t>的值相等</a:t>
            </a:r>
            <a:r>
              <a:rPr lang="zh-CN" altLang="zh-CN" sz="2800" b="0" dirty="0" smtClean="0"/>
              <a:t>，则</a:t>
            </a:r>
            <a:r>
              <a:rPr lang="en-US" altLang="zh-CN" sz="2800" b="0" dirty="0"/>
              <a:t>rec[mid]</a:t>
            </a:r>
            <a:r>
              <a:rPr lang="zh-CN" altLang="zh-CN" sz="2800" b="0" dirty="0"/>
              <a:t>的值为查找的记录；</a:t>
            </a:r>
          </a:p>
          <a:p>
            <a:r>
              <a:rPr lang="zh-CN" altLang="zh-CN" sz="2800" b="0" dirty="0"/>
              <a:t>（</a:t>
            </a:r>
            <a:r>
              <a:rPr lang="en-US" altLang="zh-CN" sz="2800" b="0" dirty="0"/>
              <a:t>2</a:t>
            </a:r>
            <a:r>
              <a:rPr lang="zh-CN" altLang="zh-CN" sz="2800" b="0" dirty="0"/>
              <a:t>）如果</a:t>
            </a:r>
            <a:r>
              <a:rPr lang="en-US" altLang="zh-CN" sz="2800" dirty="0">
                <a:solidFill>
                  <a:srgbClr val="FF0000"/>
                </a:solidFill>
              </a:rPr>
              <a:t>K</a:t>
            </a:r>
            <a:r>
              <a:rPr lang="zh-CN" altLang="zh-CN" sz="2800" dirty="0">
                <a:solidFill>
                  <a:srgbClr val="FF0000"/>
                </a:solidFill>
              </a:rPr>
              <a:t>小于</a:t>
            </a:r>
            <a:r>
              <a:rPr lang="en-US" altLang="zh-CN" sz="2800" dirty="0">
                <a:solidFill>
                  <a:srgbClr val="FF0000"/>
                </a:solidFill>
              </a:rPr>
              <a:t>rec[mid]</a:t>
            </a:r>
            <a:r>
              <a:rPr lang="zh-CN" altLang="zh-CN" sz="2800" dirty="0">
                <a:solidFill>
                  <a:srgbClr val="FF0000"/>
                </a:solidFill>
              </a:rPr>
              <a:t>的值</a:t>
            </a:r>
            <a:r>
              <a:rPr lang="zh-CN" altLang="zh-CN" sz="2800" b="0" dirty="0"/>
              <a:t>，则在</a:t>
            </a:r>
            <a:r>
              <a:rPr lang="en-US" altLang="zh-CN" sz="2800" b="0" dirty="0"/>
              <a:t>rec[low,mid-1]</a:t>
            </a:r>
            <a:r>
              <a:rPr lang="zh-CN" altLang="zh-CN" sz="2800" b="0" dirty="0"/>
              <a:t>中进行查找；</a:t>
            </a:r>
          </a:p>
          <a:p>
            <a:r>
              <a:rPr lang="zh-CN" altLang="zh-CN" sz="2800" b="0" dirty="0"/>
              <a:t>（</a:t>
            </a:r>
            <a:r>
              <a:rPr lang="en-US" altLang="zh-CN" sz="2800" b="0" dirty="0"/>
              <a:t>3</a:t>
            </a:r>
            <a:r>
              <a:rPr lang="zh-CN" altLang="zh-CN" sz="2800" b="0" dirty="0"/>
              <a:t>）如果</a:t>
            </a:r>
            <a:r>
              <a:rPr lang="en-US" altLang="zh-CN" sz="2800" dirty="0">
                <a:solidFill>
                  <a:srgbClr val="FF0000"/>
                </a:solidFill>
              </a:rPr>
              <a:t>K</a:t>
            </a:r>
            <a:r>
              <a:rPr lang="zh-CN" altLang="zh-CN" sz="2800" dirty="0">
                <a:solidFill>
                  <a:srgbClr val="FF0000"/>
                </a:solidFill>
              </a:rPr>
              <a:t>大于</a:t>
            </a:r>
            <a:r>
              <a:rPr lang="en-US" altLang="zh-CN" sz="2800" dirty="0">
                <a:solidFill>
                  <a:srgbClr val="FF0000"/>
                </a:solidFill>
              </a:rPr>
              <a:t>rec[mid]</a:t>
            </a:r>
            <a:r>
              <a:rPr lang="zh-CN" altLang="zh-CN" sz="2800" dirty="0">
                <a:solidFill>
                  <a:srgbClr val="FF0000"/>
                </a:solidFill>
              </a:rPr>
              <a:t>的值</a:t>
            </a:r>
            <a:r>
              <a:rPr lang="zh-CN" altLang="zh-CN" sz="2800" b="0" dirty="0"/>
              <a:t>，则在</a:t>
            </a:r>
            <a:r>
              <a:rPr lang="en-US" altLang="zh-CN" sz="2800" b="0" dirty="0"/>
              <a:t>rec[mid+1,high]</a:t>
            </a:r>
            <a:r>
              <a:rPr lang="zh-CN" altLang="zh-CN" sz="2800" b="0" dirty="0"/>
              <a:t>中进行查找。</a:t>
            </a:r>
          </a:p>
          <a:p>
            <a:endParaRPr lang="zh-CN" altLang="en-US" dirty="0"/>
          </a:p>
        </p:txBody>
      </p:sp>
      <p:sp>
        <p:nvSpPr>
          <p:cNvPr id="4" name="矩形 3"/>
          <p:cNvSpPr/>
          <p:nvPr/>
        </p:nvSpPr>
        <p:spPr>
          <a:xfrm>
            <a:off x="6012160" y="1124744"/>
            <a:ext cx="864096"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6715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642918"/>
            <a:ext cx="7929618" cy="5715040"/>
          </a:xfrm>
        </p:spPr>
        <p:txBody>
          <a:bodyPr/>
          <a:lstStyle/>
          <a:p>
            <a:r>
              <a:rPr lang="zh-CN" altLang="zh-CN" sz="2800" b="0" dirty="0"/>
              <a:t>【例</a:t>
            </a:r>
            <a:r>
              <a:rPr lang="en-US" altLang="zh-CN" sz="2800" b="0" dirty="0"/>
              <a:t>8.1</a:t>
            </a:r>
            <a:r>
              <a:rPr lang="zh-CN" altLang="zh-CN" sz="2800" b="0" dirty="0"/>
              <a:t>】已知一个有</a:t>
            </a:r>
            <a:r>
              <a:rPr lang="en-US" altLang="zh-CN" sz="2800" b="0" dirty="0"/>
              <a:t>11</a:t>
            </a:r>
            <a:r>
              <a:rPr lang="zh-CN" altLang="zh-CN" sz="2800" b="0" dirty="0"/>
              <a:t>个数据元素的有序表（关键字即为数据元素的值）：（</a:t>
            </a:r>
            <a:r>
              <a:rPr lang="en-US" altLang="zh-CN" sz="2800" b="0" dirty="0"/>
              <a:t>04</a:t>
            </a:r>
            <a:r>
              <a:rPr lang="zh-CN" altLang="zh-CN" sz="2800" b="0" dirty="0"/>
              <a:t>，</a:t>
            </a:r>
            <a:r>
              <a:rPr lang="en-US" altLang="zh-CN" sz="2800" b="0" dirty="0"/>
              <a:t>15</a:t>
            </a:r>
            <a:r>
              <a:rPr lang="zh-CN" altLang="zh-CN" sz="2800" b="0" dirty="0"/>
              <a:t>，</a:t>
            </a:r>
            <a:r>
              <a:rPr lang="en-US" altLang="zh-CN" sz="2800" b="0" dirty="0"/>
              <a:t>20</a:t>
            </a:r>
            <a:r>
              <a:rPr lang="zh-CN" altLang="zh-CN" sz="2800" b="0" dirty="0"/>
              <a:t>，</a:t>
            </a:r>
            <a:r>
              <a:rPr lang="en-US" altLang="zh-CN" sz="2800" b="0" dirty="0"/>
              <a:t>27</a:t>
            </a:r>
            <a:r>
              <a:rPr lang="zh-CN" altLang="zh-CN" sz="2800" b="0" dirty="0"/>
              <a:t>，</a:t>
            </a:r>
            <a:r>
              <a:rPr lang="en-US" altLang="zh-CN" sz="2800" b="0" dirty="0"/>
              <a:t>39</a:t>
            </a:r>
            <a:r>
              <a:rPr lang="zh-CN" altLang="zh-CN" sz="2800" b="0" dirty="0"/>
              <a:t>，</a:t>
            </a:r>
            <a:r>
              <a:rPr lang="en-US" altLang="zh-CN" sz="2800" b="0" dirty="0"/>
              <a:t>46</a:t>
            </a:r>
            <a:r>
              <a:rPr lang="zh-CN" altLang="zh-CN" sz="2800" b="0" dirty="0"/>
              <a:t>，</a:t>
            </a:r>
            <a:r>
              <a:rPr lang="en-US" altLang="zh-CN" sz="2800" b="0" dirty="0"/>
              <a:t>59</a:t>
            </a:r>
            <a:r>
              <a:rPr lang="zh-CN" altLang="zh-CN" sz="2800" b="0" dirty="0"/>
              <a:t>，</a:t>
            </a:r>
            <a:r>
              <a:rPr lang="en-US" altLang="zh-CN" sz="2800" b="0" dirty="0"/>
              <a:t>61</a:t>
            </a:r>
            <a:r>
              <a:rPr lang="zh-CN" altLang="zh-CN" sz="2800" b="0" dirty="0"/>
              <a:t>，</a:t>
            </a:r>
            <a:r>
              <a:rPr lang="en-US" altLang="zh-CN" sz="2800" b="0" dirty="0"/>
              <a:t>78</a:t>
            </a:r>
            <a:r>
              <a:rPr lang="zh-CN" altLang="zh-CN" sz="2800" b="0" dirty="0"/>
              <a:t>，</a:t>
            </a:r>
            <a:r>
              <a:rPr lang="en-US" altLang="zh-CN" sz="2800" b="0" dirty="0"/>
              <a:t>82</a:t>
            </a:r>
            <a:r>
              <a:rPr lang="zh-CN" altLang="zh-CN" sz="2800" b="0" dirty="0"/>
              <a:t>，</a:t>
            </a:r>
            <a:r>
              <a:rPr lang="en-US" altLang="zh-CN" sz="2800" b="0" dirty="0"/>
              <a:t>95</a:t>
            </a:r>
            <a:r>
              <a:rPr lang="zh-CN" altLang="zh-CN" sz="2800" b="0" dirty="0"/>
              <a:t>），以折半查找方法查找关键字为</a:t>
            </a:r>
            <a:r>
              <a:rPr lang="en-US" altLang="zh-CN" sz="2800" dirty="0">
                <a:solidFill>
                  <a:srgbClr val="FF0000"/>
                </a:solidFill>
              </a:rPr>
              <a:t>27</a:t>
            </a:r>
            <a:r>
              <a:rPr lang="zh-CN" altLang="zh-CN" sz="2800" dirty="0">
                <a:solidFill>
                  <a:srgbClr val="FF0000"/>
                </a:solidFill>
              </a:rPr>
              <a:t>和</a:t>
            </a:r>
            <a:r>
              <a:rPr lang="en-US" altLang="zh-CN" sz="2800" dirty="0">
                <a:solidFill>
                  <a:srgbClr val="FF0000"/>
                </a:solidFill>
              </a:rPr>
              <a:t>86</a:t>
            </a:r>
            <a:r>
              <a:rPr lang="zh-CN" altLang="zh-CN" sz="2800" b="0" dirty="0"/>
              <a:t>的数据元素</a:t>
            </a:r>
            <a:r>
              <a:rPr lang="zh-CN" altLang="zh-CN" sz="2800" b="0" dirty="0" smtClean="0"/>
              <a:t>。</a:t>
            </a:r>
            <a:endParaRPr lang="en-US" altLang="zh-CN" sz="2800" b="0" dirty="0" smtClean="0"/>
          </a:p>
          <a:p>
            <a:r>
              <a:rPr lang="en-US" altLang="zh-CN" sz="2800" b="0" dirty="0" smtClean="0"/>
              <a:t>	</a:t>
            </a:r>
            <a:r>
              <a:rPr lang="zh-CN" altLang="zh-CN" sz="2800" b="0" dirty="0" smtClean="0"/>
              <a:t>其中</a:t>
            </a:r>
            <a:r>
              <a:rPr lang="zh-CN" altLang="en-US" sz="2800" b="0" dirty="0" smtClean="0"/>
              <a:t>：</a:t>
            </a:r>
            <a:r>
              <a:rPr lang="zh-CN" altLang="zh-CN" sz="2800" b="0" dirty="0" smtClean="0"/>
              <a:t>方括号</a:t>
            </a:r>
            <a:r>
              <a:rPr lang="zh-CN" altLang="zh-CN" sz="2800" b="0" dirty="0"/>
              <a:t>表示当前的查找区间，</a:t>
            </a:r>
            <a:r>
              <a:rPr lang="en-US" altLang="zh-CN" sz="2800" b="0" dirty="0"/>
              <a:t>“</a:t>
            </a:r>
            <a:r>
              <a:rPr lang="zh-CN" altLang="zh-CN" sz="2800" b="0" dirty="0"/>
              <a:t>↑</a:t>
            </a:r>
            <a:r>
              <a:rPr lang="en-US" altLang="zh-CN" sz="2800" b="0" dirty="0"/>
              <a:t>”</a:t>
            </a:r>
            <a:r>
              <a:rPr lang="zh-CN" altLang="zh-CN" sz="2800" b="0" dirty="0"/>
              <a:t>指向中间、下界和上界位置</a:t>
            </a:r>
            <a:r>
              <a:rPr lang="zh-CN" altLang="zh-CN" sz="2800" b="0" dirty="0" smtClean="0"/>
              <a:t>。</a:t>
            </a:r>
            <a:endParaRPr lang="zh-CN" altLang="zh-CN" sz="2800" b="0" dirty="0"/>
          </a:p>
          <a:p>
            <a:endParaRPr lang="zh-CN" altLang="en-US" dirty="0"/>
          </a:p>
        </p:txBody>
      </p:sp>
    </p:spTree>
    <p:extLst>
      <p:ext uri="{BB962C8B-B14F-4D97-AF65-F5344CB8AC3E}">
        <p14:creationId xmlns:p14="http://schemas.microsoft.com/office/powerpoint/2010/main" val="6404504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p>
        </p:txBody>
      </p:sp>
      <p:sp>
        <p:nvSpPr>
          <p:cNvPr id="1570819" name="Rectangle 3"/>
          <p:cNvSpPr>
            <a:spLocks noGrp="1" noChangeArrowheads="1"/>
          </p:cNvSpPr>
          <p:nvPr>
            <p:ph sz="quarter" idx="4294967295"/>
          </p:nvPr>
        </p:nvSpPr>
        <p:spPr>
          <a:xfrm>
            <a:off x="525463" y="1285859"/>
            <a:ext cx="8186737" cy="4857785"/>
          </a:xfrm>
          <a:prstGeom prst="rect">
            <a:avLst/>
          </a:prstGeom>
        </p:spPr>
        <p:txBody>
          <a:bodyPr>
            <a:normAutofit/>
          </a:bodyPr>
          <a:lstStyle/>
          <a:p>
            <a:pPr algn="just">
              <a:lnSpc>
                <a:spcPct val="140000"/>
              </a:lnSpc>
              <a:spcBef>
                <a:spcPts val="600"/>
              </a:spcBef>
              <a:buClr>
                <a:srgbClr val="C00000"/>
              </a:buClr>
            </a:pPr>
            <a:r>
              <a:rPr lang="en-US" altLang="zh-CN" sz="3300" dirty="0" smtClean="0">
                <a:solidFill>
                  <a:srgbClr val="FF0000"/>
                </a:solidFill>
                <a:latin typeface="黑体" panose="02010609060101010101" pitchFamily="49" charset="-122"/>
                <a:ea typeface="黑体" panose="02010609060101010101" pitchFamily="49" charset="-122"/>
              </a:rPr>
              <a:t>10.1 </a:t>
            </a:r>
            <a:r>
              <a:rPr lang="zh-CN" altLang="en-US" sz="3300" dirty="0" smtClean="0">
                <a:solidFill>
                  <a:srgbClr val="FF0000"/>
                </a:solidFill>
                <a:latin typeface="黑体" panose="02010609060101010101" pitchFamily="49" charset="-122"/>
                <a:ea typeface="黑体" panose="02010609060101010101" pitchFamily="49" charset="-122"/>
              </a:rPr>
              <a:t>查找的基本概念</a:t>
            </a: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10.2 </a:t>
            </a:r>
            <a:r>
              <a:rPr lang="zh-CN" altLang="en-US" sz="3300" dirty="0" smtClean="0">
                <a:latin typeface="黑体" panose="02010609060101010101" pitchFamily="49" charset="-122"/>
                <a:ea typeface="黑体" panose="02010609060101010101" pitchFamily="49" charset="-122"/>
              </a:rPr>
              <a:t>静态查找表</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10.3 </a:t>
            </a:r>
            <a:r>
              <a:rPr lang="zh-CN" altLang="en-US" sz="3300" dirty="0">
                <a:latin typeface="黑体" panose="02010609060101010101" pitchFamily="49" charset="-122"/>
                <a:ea typeface="黑体" panose="02010609060101010101" pitchFamily="49" charset="-122"/>
              </a:rPr>
              <a:t>二</a:t>
            </a:r>
            <a:r>
              <a:rPr lang="zh-CN" altLang="en-US" sz="3300" dirty="0" smtClean="0">
                <a:latin typeface="黑体" panose="02010609060101010101" pitchFamily="49" charset="-122"/>
                <a:ea typeface="黑体" panose="02010609060101010101" pitchFamily="49" charset="-122"/>
              </a:rPr>
              <a:t>叉查找树</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10.4 </a:t>
            </a:r>
            <a:r>
              <a:rPr lang="zh-CN" altLang="en-US" sz="3300" dirty="0" smtClean="0">
                <a:latin typeface="黑体" panose="02010609060101010101" pitchFamily="49" charset="-122"/>
                <a:ea typeface="黑体" panose="02010609060101010101" pitchFamily="49" charset="-122"/>
              </a:rPr>
              <a:t>散列表</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10.5 </a:t>
            </a:r>
            <a:r>
              <a:rPr lang="zh-CN" altLang="en-US" sz="3300" dirty="0" smtClean="0">
                <a:latin typeface="黑体" panose="02010609060101010101" pitchFamily="49" charset="-122"/>
                <a:ea typeface="黑体" panose="02010609060101010101" pitchFamily="49" charset="-122"/>
              </a:rPr>
              <a:t>线性索引</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10.6 </a:t>
            </a:r>
            <a:r>
              <a:rPr lang="zh-CN" altLang="en-US" sz="3300" dirty="0" smtClean="0">
                <a:latin typeface="黑体" panose="02010609060101010101" pitchFamily="49" charset="-122"/>
                <a:ea typeface="黑体" panose="02010609060101010101" pitchFamily="49" charset="-122"/>
              </a:rPr>
              <a:t>树形索引</a:t>
            </a:r>
            <a:endParaRPr lang="zh-CN" altLang="en-US" sz="3200" dirty="0">
              <a:latin typeface="黑体" panose="02010609060101010101" pitchFamily="49" charset="-122"/>
              <a:ea typeface="黑体" panose="02010609060101010101" pitchFamily="49" charset="-122"/>
            </a:endParaRPr>
          </a:p>
        </p:txBody>
      </p:sp>
      <p:sp>
        <p:nvSpPr>
          <p:cNvPr id="4" name="右大括号 3"/>
          <p:cNvSpPr/>
          <p:nvPr/>
        </p:nvSpPr>
        <p:spPr>
          <a:xfrm>
            <a:off x="4932040" y="2420888"/>
            <a:ext cx="504056" cy="1008112"/>
          </a:xfrm>
          <a:prstGeom prst="rightBrac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p:cNvSpPr/>
          <p:nvPr/>
        </p:nvSpPr>
        <p:spPr>
          <a:xfrm>
            <a:off x="5580112" y="2708920"/>
            <a:ext cx="2646878" cy="830997"/>
          </a:xfrm>
          <a:prstGeom prst="rect">
            <a:avLst/>
          </a:prstGeom>
        </p:spPr>
        <p:txBody>
          <a:bodyPr wrap="none">
            <a:spAutoFit/>
          </a:bodyPr>
          <a:lstStyle/>
          <a:p>
            <a:r>
              <a:rPr lang="zh-CN" altLang="en-US" sz="2400" dirty="0" smtClean="0"/>
              <a:t>内存两种数据结构</a:t>
            </a:r>
            <a:endParaRPr lang="en-US" altLang="zh-CN" sz="2400" dirty="0" smtClean="0"/>
          </a:p>
          <a:p>
            <a:r>
              <a:rPr lang="zh-CN" altLang="en-US" sz="2400" dirty="0" smtClean="0"/>
              <a:t>的</a:t>
            </a:r>
            <a:r>
              <a:rPr lang="zh-CN" altLang="en-US" sz="2400" dirty="0" smtClean="0"/>
              <a:t>查找</a:t>
            </a:r>
            <a:endParaRPr lang="zh-CN" altLang="en-US" sz="2400" dirty="0"/>
          </a:p>
        </p:txBody>
      </p:sp>
      <p:sp>
        <p:nvSpPr>
          <p:cNvPr id="8" name="右大括号 7"/>
          <p:cNvSpPr/>
          <p:nvPr/>
        </p:nvSpPr>
        <p:spPr>
          <a:xfrm>
            <a:off x="5001721" y="4005064"/>
            <a:ext cx="504056" cy="1728192"/>
          </a:xfrm>
          <a:prstGeom prst="rightBrac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8"/>
          <p:cNvSpPr/>
          <p:nvPr/>
        </p:nvSpPr>
        <p:spPr>
          <a:xfrm>
            <a:off x="5649792" y="4293096"/>
            <a:ext cx="3170679" cy="830997"/>
          </a:xfrm>
          <a:prstGeom prst="rect">
            <a:avLst/>
          </a:prstGeom>
        </p:spPr>
        <p:txBody>
          <a:bodyPr wrap="square">
            <a:spAutoFit/>
          </a:bodyPr>
          <a:lstStyle/>
          <a:p>
            <a:r>
              <a:rPr lang="zh-CN" altLang="en-US" sz="2400" dirty="0" smtClean="0"/>
              <a:t>两种技术</a:t>
            </a:r>
            <a:r>
              <a:rPr lang="en-US" altLang="zh-CN" sz="2400" dirty="0" smtClean="0"/>
              <a:t>——</a:t>
            </a:r>
            <a:r>
              <a:rPr lang="zh-CN" altLang="en-US" sz="2400" dirty="0" smtClean="0">
                <a:solidFill>
                  <a:srgbClr val="FF0000"/>
                </a:solidFill>
              </a:rPr>
              <a:t>散列、索引</a:t>
            </a:r>
            <a:r>
              <a:rPr lang="zh-CN" altLang="en-US" sz="2400" dirty="0" smtClean="0"/>
              <a:t>，提高查找效率</a:t>
            </a:r>
            <a:endParaRPr lang="zh-CN" altLang="en-US" sz="2400" dirty="0"/>
          </a:p>
        </p:txBody>
      </p:sp>
    </p:spTree>
    <p:extLst>
      <p:ext uri="{BB962C8B-B14F-4D97-AF65-F5344CB8AC3E}">
        <p14:creationId xmlns:p14="http://schemas.microsoft.com/office/powerpoint/2010/main" val="321655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0"/>
            <a:ext cx="8104414" cy="642918"/>
          </a:xfrm>
        </p:spPr>
        <p:txBody>
          <a:bodyPr>
            <a:normAutofit/>
          </a:bodyPr>
          <a:lstStyle/>
          <a:p>
            <a:r>
              <a:rPr lang="zh-CN" altLang="zh-CN" sz="2600" dirty="0"/>
              <a:t>（</a:t>
            </a:r>
            <a:r>
              <a:rPr lang="en-US" altLang="zh-CN" sz="2600" dirty="0"/>
              <a:t>1</a:t>
            </a:r>
            <a:r>
              <a:rPr lang="zh-CN" altLang="zh-CN" sz="2600" dirty="0"/>
              <a:t>）如查找给定值</a:t>
            </a:r>
            <a:r>
              <a:rPr lang="en-US" altLang="zh-CN" sz="2600" dirty="0">
                <a:solidFill>
                  <a:srgbClr val="FF0000"/>
                </a:solidFill>
              </a:rPr>
              <a:t>key=27</a:t>
            </a:r>
            <a:r>
              <a:rPr lang="zh-CN" altLang="zh-CN" sz="2600" dirty="0"/>
              <a:t>的</a:t>
            </a:r>
            <a:r>
              <a:rPr lang="zh-CN" altLang="zh-CN" sz="2600" dirty="0" smtClean="0"/>
              <a:t>元素</a:t>
            </a:r>
            <a:endParaRPr lang="zh-CN" altLang="en-US" sz="2600" dirty="0"/>
          </a:p>
        </p:txBody>
      </p:sp>
      <p:pic>
        <p:nvPicPr>
          <p:cNvPr id="4" name="图片 3" descr="C:\Users\xhb\Desktop\2014-11-17\例9.1-(1).tif"/>
          <p:cNvPicPr/>
          <p:nvPr/>
        </p:nvPicPr>
        <p:blipFill>
          <a:blip r:embed="rId2" cstate="print"/>
          <a:srcRect/>
          <a:stretch>
            <a:fillRect/>
          </a:stretch>
        </p:blipFill>
        <p:spPr bwMode="auto">
          <a:xfrm>
            <a:off x="1357290" y="642918"/>
            <a:ext cx="6143668" cy="1493358"/>
          </a:xfrm>
          <a:prstGeom prst="rect">
            <a:avLst/>
          </a:prstGeom>
          <a:noFill/>
          <a:ln w="9525">
            <a:noFill/>
            <a:miter lim="800000"/>
            <a:headEnd/>
            <a:tailEnd/>
          </a:ln>
        </p:spPr>
      </p:pic>
      <p:pic>
        <p:nvPicPr>
          <p:cNvPr id="5" name="图片 4" descr="C:\Users\xhb\Desktop\2014-11-17\例9.1-(2).tif"/>
          <p:cNvPicPr/>
          <p:nvPr/>
        </p:nvPicPr>
        <p:blipFill>
          <a:blip r:embed="rId3" cstate="print"/>
          <a:srcRect/>
          <a:stretch>
            <a:fillRect/>
          </a:stretch>
        </p:blipFill>
        <p:spPr bwMode="auto">
          <a:xfrm>
            <a:off x="1214414" y="2571744"/>
            <a:ext cx="6072230" cy="1428760"/>
          </a:xfrm>
          <a:prstGeom prst="rect">
            <a:avLst/>
          </a:prstGeom>
          <a:noFill/>
          <a:ln w="9525">
            <a:noFill/>
            <a:miter lim="800000"/>
            <a:headEnd/>
            <a:tailEnd/>
          </a:ln>
        </p:spPr>
      </p:pic>
      <p:pic>
        <p:nvPicPr>
          <p:cNvPr id="6" name="图片 5" descr="C:\Users\xhb\Desktop\2014-11-17\例9.1-(3).tif"/>
          <p:cNvPicPr/>
          <p:nvPr/>
        </p:nvPicPr>
        <p:blipFill>
          <a:blip r:embed="rId4" cstate="print"/>
          <a:srcRect/>
          <a:stretch>
            <a:fillRect/>
          </a:stretch>
        </p:blipFill>
        <p:spPr bwMode="auto">
          <a:xfrm>
            <a:off x="1214414" y="4357694"/>
            <a:ext cx="6143668" cy="1714512"/>
          </a:xfrm>
          <a:prstGeom prst="rect">
            <a:avLst/>
          </a:prstGeom>
          <a:noFill/>
          <a:ln w="9525">
            <a:noFill/>
            <a:miter lim="800000"/>
            <a:headEnd/>
            <a:tailEnd/>
          </a:ln>
        </p:spPr>
      </p:pic>
      <p:sp>
        <p:nvSpPr>
          <p:cNvPr id="7" name="矩形 6"/>
          <p:cNvSpPr/>
          <p:nvPr/>
        </p:nvSpPr>
        <p:spPr>
          <a:xfrm>
            <a:off x="1571604" y="6357958"/>
            <a:ext cx="5184576" cy="523220"/>
          </a:xfrm>
          <a:prstGeom prst="rect">
            <a:avLst/>
          </a:prstGeom>
        </p:spPr>
        <p:txBody>
          <a:bodyPr wrap="square">
            <a:spAutoFit/>
          </a:bodyPr>
          <a:lstStyle/>
          <a:p>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由于</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Key == </a:t>
            </a:r>
            <a:r>
              <a:rPr lang="en-US" altLang="zh-CN" sz="2800" dirty="0" err="1" smtClean="0">
                <a:latin typeface="Times New Roman" panose="02020603050405020304" pitchFamily="18" charset="0"/>
                <a:ea typeface="楷体" panose="02010609060101010101" pitchFamily="49" charset="-122"/>
                <a:cs typeface="Times New Roman" panose="02020603050405020304" pitchFamily="18" charset="0"/>
              </a:rPr>
              <a:t>rec</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[mid</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查找成功</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a:xfrm>
            <a:off x="4574090" y="1268760"/>
            <a:ext cx="2460930" cy="572464"/>
          </a:xfrm>
          <a:prstGeom prst="rect">
            <a:avLst/>
          </a:prstGeom>
        </p:spPr>
        <p:txBody>
          <a:bodyPr wrap="none">
            <a:spAutoFit/>
          </a:bodyPr>
          <a:lstStyle/>
          <a:p>
            <a:pPr marL="342900" lvl="0" indent="-342900">
              <a:lnSpc>
                <a:spcPct val="120000"/>
              </a:lnSpc>
              <a:spcBef>
                <a:spcPts val="800"/>
              </a:spcBef>
            </a:pPr>
            <a:r>
              <a:rPr lang="en-US" altLang="zh-CN"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mid=[0+10]/2=5</a:t>
            </a:r>
            <a:endPar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矩形 9"/>
          <p:cNvSpPr/>
          <p:nvPr/>
        </p:nvSpPr>
        <p:spPr>
          <a:xfrm>
            <a:off x="4499992" y="3142768"/>
            <a:ext cx="2294218" cy="572464"/>
          </a:xfrm>
          <a:prstGeom prst="rect">
            <a:avLst/>
          </a:prstGeom>
        </p:spPr>
        <p:txBody>
          <a:bodyPr wrap="none">
            <a:spAutoFit/>
          </a:bodyPr>
          <a:lstStyle/>
          <a:p>
            <a:pPr marL="342900" lvl="0" indent="-342900">
              <a:lnSpc>
                <a:spcPct val="120000"/>
              </a:lnSpc>
              <a:spcBef>
                <a:spcPts val="800"/>
              </a:spcBef>
            </a:pPr>
            <a:r>
              <a:rPr lang="en-US" altLang="zh-CN"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mid=[</a:t>
            </a:r>
            <a:r>
              <a:rPr lang="en-US" altLang="zh-CN" sz="26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0+4]/2=2</a:t>
            </a:r>
            <a:endPar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矩形 10"/>
          <p:cNvSpPr/>
          <p:nvPr/>
        </p:nvSpPr>
        <p:spPr>
          <a:xfrm>
            <a:off x="4427984" y="5088784"/>
            <a:ext cx="2294218" cy="572464"/>
          </a:xfrm>
          <a:prstGeom prst="rect">
            <a:avLst/>
          </a:prstGeom>
        </p:spPr>
        <p:txBody>
          <a:bodyPr wrap="none">
            <a:spAutoFit/>
          </a:bodyPr>
          <a:lstStyle/>
          <a:p>
            <a:pPr marL="342900" lvl="0" indent="-342900">
              <a:lnSpc>
                <a:spcPct val="120000"/>
              </a:lnSpc>
              <a:spcBef>
                <a:spcPts val="800"/>
              </a:spcBef>
            </a:pPr>
            <a:r>
              <a:rPr lang="en-US" altLang="zh-CN"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mid</a:t>
            </a:r>
            <a:r>
              <a:rPr lang="en-US" altLang="zh-CN" sz="26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=[3+4]/2=3</a:t>
            </a:r>
            <a:endPar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2401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7224" y="-27384"/>
            <a:ext cx="7488832" cy="576064"/>
          </a:xfrm>
        </p:spPr>
        <p:txBody>
          <a:bodyPr>
            <a:noAutofit/>
          </a:bodyPr>
          <a:lstStyle/>
          <a:p>
            <a:r>
              <a:rPr lang="zh-CN" altLang="zh-CN" sz="2600" dirty="0"/>
              <a:t>（</a:t>
            </a:r>
            <a:r>
              <a:rPr lang="en-US" altLang="zh-CN" sz="2600" dirty="0"/>
              <a:t>2</a:t>
            </a:r>
            <a:r>
              <a:rPr lang="zh-CN" altLang="zh-CN" sz="2600" dirty="0"/>
              <a:t>）如查找给定值</a:t>
            </a:r>
            <a:r>
              <a:rPr lang="en-US" altLang="zh-CN" sz="2600" dirty="0">
                <a:solidFill>
                  <a:srgbClr val="FF0000"/>
                </a:solidFill>
              </a:rPr>
              <a:t>key=86</a:t>
            </a:r>
            <a:endParaRPr lang="zh-CN" altLang="en-US" sz="2600" dirty="0">
              <a:solidFill>
                <a:srgbClr val="FF0000"/>
              </a:solidFill>
            </a:endParaRPr>
          </a:p>
        </p:txBody>
      </p:sp>
      <p:pic>
        <p:nvPicPr>
          <p:cNvPr id="4" name="图片 3"/>
          <p:cNvPicPr/>
          <p:nvPr/>
        </p:nvPicPr>
        <p:blipFill>
          <a:blip r:embed="rId2" cstate="print"/>
          <a:stretch>
            <a:fillRect/>
          </a:stretch>
        </p:blipFill>
        <p:spPr>
          <a:xfrm>
            <a:off x="1071538" y="686996"/>
            <a:ext cx="7072362" cy="5286412"/>
          </a:xfrm>
          <a:prstGeom prst="rect">
            <a:avLst/>
          </a:prstGeom>
        </p:spPr>
      </p:pic>
      <p:sp>
        <p:nvSpPr>
          <p:cNvPr id="5" name="矩形 4"/>
          <p:cNvSpPr/>
          <p:nvPr/>
        </p:nvSpPr>
        <p:spPr>
          <a:xfrm>
            <a:off x="107504" y="6093296"/>
            <a:ext cx="8383708" cy="830997"/>
          </a:xfrm>
          <a:prstGeom prst="rect">
            <a:avLst/>
          </a:prstGeom>
        </p:spPr>
        <p:txBody>
          <a:bodyPr wrap="square">
            <a:spAutoFit/>
          </a:bodyPr>
          <a:lstStyle/>
          <a:p>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Low</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high</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mid</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均指着</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95</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且不相等</a:t>
            </a:r>
            <a:r>
              <a:rPr lang="zh-CN" altLang="zh-CN" sz="24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表明查找表中没有与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key</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相等的关键字，即</a:t>
            </a:r>
            <a:r>
              <a:rPr lang="zh-CN"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查找不成功</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27573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357158" y="116632"/>
            <a:ext cx="8286808" cy="1052596"/>
          </a:xfrm>
          <a:prstGeom prst="rect">
            <a:avLst/>
          </a:prstGeom>
          <a:noFill/>
          <a:ln w="9525">
            <a:noFill/>
            <a:miter lim="800000"/>
            <a:headEnd/>
            <a:tailEnd/>
          </a:ln>
          <a:effectLst/>
        </p:spPr>
        <p:txBody>
          <a:bodyPr wrap="square">
            <a:spAutoFit/>
          </a:bodyPr>
          <a:lstStyle/>
          <a:p>
            <a:pPr algn="just" fontAlgn="base">
              <a:lnSpc>
                <a:spcPct val="130000"/>
              </a:lnSpc>
              <a:spcBef>
                <a:spcPct val="50000"/>
              </a:spcBef>
              <a:spcAft>
                <a:spcPct val="0"/>
              </a:spcAft>
            </a:pPr>
            <a:r>
              <a:rPr kumimoji="1" lang="en-US" altLang="zh-CN" sz="2400" b="1" dirty="0">
                <a:solidFill>
                  <a:srgbClr val="3333FF"/>
                </a:solidFill>
                <a:latin typeface="Consolas" pitchFamily="49" charset="0"/>
                <a:ea typeface="楷体" pitchFamily="49" charset="-122"/>
                <a:cs typeface="Consolas" pitchFamily="49" charset="0"/>
              </a:rPr>
              <a:t>    </a:t>
            </a:r>
            <a:r>
              <a:rPr kumimoji="1" lang="zh-CN" altLang="en-US" sz="2400" b="1" dirty="0" smtClean="0">
                <a:solidFill>
                  <a:srgbClr val="3333FF"/>
                </a:solidFill>
                <a:latin typeface="Consolas" pitchFamily="49" charset="0"/>
                <a:ea typeface="楷体" pitchFamily="49" charset="-122"/>
                <a:cs typeface="Consolas" pitchFamily="49" charset="0"/>
              </a:rPr>
              <a:t>其</a:t>
            </a:r>
            <a:r>
              <a:rPr kumimoji="1" lang="zh-CN" altLang="en-US" sz="2400" b="1" dirty="0">
                <a:solidFill>
                  <a:srgbClr val="3333FF"/>
                </a:solidFill>
                <a:latin typeface="Consolas" pitchFamily="49" charset="0"/>
                <a:ea typeface="楷体" pitchFamily="49" charset="-122"/>
                <a:cs typeface="Consolas" pitchFamily="49" charset="0"/>
              </a:rPr>
              <a:t>算法如下（在有序表</a:t>
            </a:r>
            <a:r>
              <a:rPr kumimoji="1" lang="en-US" altLang="zh-CN" sz="2400" b="1" dirty="0">
                <a:solidFill>
                  <a:srgbClr val="3333FF"/>
                </a:solidFill>
                <a:latin typeface="Consolas" pitchFamily="49" charset="0"/>
                <a:ea typeface="楷体" pitchFamily="49" charset="-122"/>
                <a:cs typeface="Consolas" pitchFamily="49" charset="0"/>
              </a:rPr>
              <a:t>R[</a:t>
            </a:r>
            <a:r>
              <a:rPr kumimoji="1" lang="en-US" altLang="zh-CN" sz="2400" b="1" dirty="0" err="1">
                <a:solidFill>
                  <a:srgbClr val="3333FF"/>
                </a:solidFill>
                <a:latin typeface="Consolas" pitchFamily="49" charset="0"/>
                <a:ea typeface="楷体" pitchFamily="49" charset="-122"/>
                <a:cs typeface="Consolas" pitchFamily="49" charset="0"/>
              </a:rPr>
              <a:t>0..</a:t>
            </a:r>
            <a:r>
              <a:rPr kumimoji="1" lang="en-US" altLang="zh-CN" sz="2400" b="1" i="1" dirty="0" err="1">
                <a:solidFill>
                  <a:srgbClr val="3333FF"/>
                </a:solidFill>
                <a:latin typeface="Consolas" pitchFamily="49" charset="0"/>
                <a:ea typeface="楷体" pitchFamily="49" charset="-122"/>
                <a:cs typeface="Consolas" pitchFamily="49" charset="0"/>
              </a:rPr>
              <a:t>n</a:t>
            </a:r>
            <a:r>
              <a:rPr kumimoji="1" lang="en-US" altLang="zh-CN" sz="2400" b="1" dirty="0">
                <a:solidFill>
                  <a:srgbClr val="3333FF"/>
                </a:solidFill>
                <a:latin typeface="Consolas" pitchFamily="49" charset="0"/>
                <a:cs typeface="Consolas" pitchFamily="49" charset="0"/>
              </a:rPr>
              <a:t>-</a:t>
            </a:r>
            <a:r>
              <a:rPr kumimoji="1" lang="en-US" altLang="zh-CN" sz="2400" b="1" dirty="0">
                <a:solidFill>
                  <a:srgbClr val="3333FF"/>
                </a:solidFill>
                <a:latin typeface="Consolas" pitchFamily="49" charset="0"/>
                <a:ea typeface="楷体" pitchFamily="49" charset="-122"/>
                <a:cs typeface="Consolas" pitchFamily="49" charset="0"/>
              </a:rPr>
              <a:t>1]</a:t>
            </a:r>
            <a:r>
              <a:rPr kumimoji="1" lang="zh-CN" altLang="en-US" sz="2400" b="1" dirty="0">
                <a:solidFill>
                  <a:srgbClr val="3333FF"/>
                </a:solidFill>
                <a:latin typeface="Consolas" pitchFamily="49" charset="0"/>
                <a:ea typeface="楷体" pitchFamily="49" charset="-122"/>
                <a:cs typeface="Consolas" pitchFamily="49" charset="0"/>
              </a:rPr>
              <a:t>中进行折半查找，成功时返回元素的逻辑序号，失败时</a:t>
            </a:r>
            <a:r>
              <a:rPr kumimoji="1" lang="zh-CN" altLang="en-US" sz="2400" b="1" dirty="0" smtClean="0">
                <a:solidFill>
                  <a:srgbClr val="3333FF"/>
                </a:solidFill>
                <a:latin typeface="Consolas" pitchFamily="49" charset="0"/>
                <a:ea typeface="楷体" pitchFamily="49" charset="-122"/>
                <a:cs typeface="Consolas" pitchFamily="49" charset="0"/>
              </a:rPr>
              <a:t>返回</a:t>
            </a:r>
            <a:r>
              <a:rPr kumimoji="1" lang="en-US" altLang="zh-CN" sz="2400" b="1" dirty="0" smtClean="0">
                <a:solidFill>
                  <a:srgbClr val="3333FF"/>
                </a:solidFill>
                <a:latin typeface="Consolas" pitchFamily="49" charset="0"/>
                <a:ea typeface="楷体" pitchFamily="49" charset="-122"/>
                <a:cs typeface="Consolas" pitchFamily="49" charset="0"/>
              </a:rPr>
              <a:t>-1</a:t>
            </a:r>
            <a:r>
              <a:rPr kumimoji="1" lang="zh-CN" altLang="en-US" sz="2400" b="1" dirty="0" smtClean="0">
                <a:solidFill>
                  <a:srgbClr val="3333FF"/>
                </a:solidFill>
                <a:latin typeface="Consolas" pitchFamily="49" charset="0"/>
                <a:ea typeface="楷体" pitchFamily="49" charset="-122"/>
                <a:cs typeface="Consolas" pitchFamily="49" charset="0"/>
              </a:rPr>
              <a:t>）</a:t>
            </a:r>
            <a:r>
              <a:rPr kumimoji="1" lang="zh-CN" altLang="en-US" sz="2400" b="1" dirty="0">
                <a:solidFill>
                  <a:srgbClr val="3333FF"/>
                </a:solidFill>
                <a:latin typeface="Consolas" pitchFamily="49" charset="0"/>
                <a:ea typeface="楷体" pitchFamily="49" charset="-122"/>
                <a:cs typeface="Consolas" pitchFamily="49" charset="0"/>
              </a:rPr>
              <a:t>：</a:t>
            </a:r>
          </a:p>
        </p:txBody>
      </p:sp>
      <p:sp>
        <p:nvSpPr>
          <p:cNvPr id="19468" name="Text Box 12"/>
          <p:cNvSpPr txBox="1">
            <a:spLocks noChangeArrowheads="1"/>
          </p:cNvSpPr>
          <p:nvPr/>
        </p:nvSpPr>
        <p:spPr bwMode="auto">
          <a:xfrm>
            <a:off x="107505" y="1484313"/>
            <a:ext cx="8784976" cy="5388756"/>
          </a:xfrm>
          <a:prstGeom prst="rect">
            <a:avLst/>
          </a:prstGeom>
          <a:solidFill>
            <a:schemeClr val="bg1">
              <a:lumMod val="95000"/>
            </a:schemeClr>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44000" tIns="108000" rIns="144000" bIns="108000">
            <a:spAutoFit/>
          </a:bodyPr>
          <a:lstStyle/>
          <a:p>
            <a:pPr fontAlgn="base">
              <a:spcBef>
                <a:spcPct val="0"/>
              </a:spcBef>
              <a:spcAft>
                <a:spcPct val="0"/>
              </a:spcAft>
            </a:pPr>
            <a:r>
              <a:rPr lang="en-US" altLang="zh-CN" sz="2400" b="1" dirty="0" err="1">
                <a:solidFill>
                  <a:srgbClr val="3333FF"/>
                </a:solidFill>
                <a:latin typeface="Consolas" pitchFamily="49" charset="0"/>
                <a:ea typeface="仿宋" pitchFamily="49" charset="-122"/>
                <a:cs typeface="Consolas" pitchFamily="49" charset="0"/>
              </a:rPr>
              <a:t>int</a:t>
            </a: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err="1" smtClean="0">
                <a:solidFill>
                  <a:srgbClr val="FF0000"/>
                </a:solidFill>
                <a:latin typeface="Consolas" pitchFamily="49" charset="0"/>
                <a:ea typeface="仿宋" pitchFamily="49" charset="-122"/>
                <a:cs typeface="Consolas" pitchFamily="49" charset="0"/>
              </a:rPr>
              <a:t>BinSearch</a:t>
            </a:r>
            <a:r>
              <a:rPr lang="en-US" altLang="zh-CN" sz="2400" b="1" dirty="0" smtClean="0">
                <a:solidFill>
                  <a:srgbClr val="3333FF"/>
                </a:solidFill>
                <a:latin typeface="Consolas" pitchFamily="49" charset="0"/>
                <a:ea typeface="仿宋" pitchFamily="49" charset="-122"/>
                <a:cs typeface="Consolas" pitchFamily="49" charset="0"/>
              </a:rPr>
              <a:t>(</a:t>
            </a:r>
            <a:r>
              <a:rPr lang="en-US" altLang="zh-CN" sz="2400" b="1" dirty="0" err="1" smtClean="0">
                <a:solidFill>
                  <a:srgbClr val="3333FF"/>
                </a:solidFill>
                <a:latin typeface="Consolas" pitchFamily="49" charset="0"/>
                <a:ea typeface="仿宋" pitchFamily="49" charset="-122"/>
                <a:cs typeface="Consolas" pitchFamily="49" charset="0"/>
              </a:rPr>
              <a:t>RecType</a:t>
            </a:r>
            <a:r>
              <a:rPr lang="en-US" altLang="zh-CN" sz="2400" b="1" dirty="0" smtClean="0">
                <a:solidFill>
                  <a:srgbClr val="3333FF"/>
                </a:solidFill>
                <a:latin typeface="Consolas" pitchFamily="49" charset="0"/>
                <a:ea typeface="仿宋" pitchFamily="49" charset="-122"/>
                <a:cs typeface="Consolas" pitchFamily="49" charset="0"/>
              </a:rPr>
              <a:t> R[],</a:t>
            </a:r>
            <a:r>
              <a:rPr lang="en-US" altLang="zh-CN" sz="2400" b="1" dirty="0" err="1">
                <a:solidFill>
                  <a:srgbClr val="3333FF"/>
                </a:solidFill>
                <a:latin typeface="Consolas" pitchFamily="49" charset="0"/>
                <a:ea typeface="仿宋" pitchFamily="49" charset="-122"/>
                <a:cs typeface="Consolas" pitchFamily="49" charset="0"/>
              </a:rPr>
              <a:t>int</a:t>
            </a: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err="1">
                <a:solidFill>
                  <a:srgbClr val="3333FF"/>
                </a:solidFill>
                <a:latin typeface="Consolas" pitchFamily="49" charset="0"/>
                <a:ea typeface="仿宋" pitchFamily="49" charset="-122"/>
                <a:cs typeface="Consolas" pitchFamily="49" charset="0"/>
              </a:rPr>
              <a:t>n,KeyType</a:t>
            </a:r>
            <a:r>
              <a:rPr lang="en-US" altLang="zh-CN" sz="2400" b="1" dirty="0">
                <a:solidFill>
                  <a:srgbClr val="3333FF"/>
                </a:solidFill>
                <a:latin typeface="Consolas" pitchFamily="49" charset="0"/>
                <a:ea typeface="仿宋" pitchFamily="49" charset="-122"/>
                <a:cs typeface="Consolas" pitchFamily="49" charset="0"/>
              </a:rPr>
              <a:t> k)</a:t>
            </a: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a:t>
            </a:r>
            <a:endParaRPr lang="en-US" altLang="zh-CN" sz="2400" b="1" dirty="0" smtClean="0">
              <a:solidFill>
                <a:srgbClr val="3333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smtClean="0">
                <a:solidFill>
                  <a:srgbClr val="3333FF"/>
                </a:solidFill>
                <a:latin typeface="Consolas" pitchFamily="49" charset="0"/>
                <a:ea typeface="仿宋" pitchFamily="49" charset="-122"/>
                <a:cs typeface="Consolas" pitchFamily="49" charset="0"/>
              </a:rPr>
              <a:t>   </a:t>
            </a:r>
            <a:r>
              <a:rPr lang="en-US" altLang="zh-CN" sz="2400" b="1" dirty="0" err="1" smtClean="0">
                <a:solidFill>
                  <a:srgbClr val="3333FF"/>
                </a:solidFill>
                <a:latin typeface="Consolas" pitchFamily="49" charset="0"/>
                <a:ea typeface="仿宋" pitchFamily="49" charset="-122"/>
                <a:cs typeface="Consolas" pitchFamily="49" charset="0"/>
              </a:rPr>
              <a:t>int</a:t>
            </a:r>
            <a:r>
              <a:rPr lang="en-US" altLang="zh-CN" sz="2400" b="1" dirty="0" smtClean="0">
                <a:solidFill>
                  <a:srgbClr val="3333FF"/>
                </a:solidFill>
                <a:latin typeface="Consolas" pitchFamily="49" charset="0"/>
                <a:ea typeface="仿宋" pitchFamily="49" charset="-122"/>
                <a:cs typeface="Consolas" pitchFamily="49" charset="0"/>
              </a:rPr>
              <a:t> </a:t>
            </a:r>
            <a:r>
              <a:rPr lang="en-US" altLang="zh-CN" sz="2400" b="1" dirty="0">
                <a:solidFill>
                  <a:srgbClr val="3333FF"/>
                </a:solidFill>
                <a:latin typeface="Consolas" pitchFamily="49" charset="0"/>
                <a:ea typeface="仿宋" pitchFamily="49" charset="-122"/>
                <a:cs typeface="Consolas" pitchFamily="49" charset="0"/>
              </a:rPr>
              <a:t>low=0,high=n-1,mid;</a:t>
            </a: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while </a:t>
            </a:r>
            <a:r>
              <a:rPr lang="en-US" altLang="zh-CN" sz="2400" b="1" dirty="0">
                <a:solidFill>
                  <a:srgbClr val="3333FF"/>
                </a:solidFill>
                <a:latin typeface="Consolas" pitchFamily="49" charset="0"/>
                <a:ea typeface="仿宋" pitchFamily="49" charset="-122"/>
                <a:cs typeface="Consolas" pitchFamily="49" charset="0"/>
              </a:rPr>
              <a:t>(low&lt;=high)	</a:t>
            </a:r>
            <a:r>
              <a:rPr lang="en-US" altLang="zh-CN" sz="2400" b="1" dirty="0" smtClean="0">
                <a:solidFill>
                  <a:srgbClr val="3333FF"/>
                </a:solidFill>
                <a:latin typeface="Consolas" pitchFamily="49" charset="0"/>
                <a:ea typeface="仿宋" pitchFamily="49" charset="-122"/>
                <a:cs typeface="Consolas" pitchFamily="49" charset="0"/>
              </a:rPr>
              <a:t>	</a:t>
            </a:r>
            <a:r>
              <a:rPr lang="en-US" altLang="zh-CN" sz="2400" b="1" dirty="0" smtClean="0">
                <a:solidFill>
                  <a:srgbClr val="00B0F0"/>
                </a:solidFill>
                <a:latin typeface="Consolas" pitchFamily="49" charset="0"/>
                <a:ea typeface="仿宋" pitchFamily="49" charset="-122"/>
                <a:cs typeface="Consolas" pitchFamily="49" charset="0"/>
              </a:rPr>
              <a:t>//</a:t>
            </a:r>
            <a:r>
              <a:rPr lang="zh-CN" altLang="en-US" sz="2400" b="1" dirty="0">
                <a:solidFill>
                  <a:srgbClr val="00B0F0"/>
                </a:solidFill>
                <a:latin typeface="Consolas" pitchFamily="49" charset="0"/>
                <a:ea typeface="仿宋" pitchFamily="49" charset="-122"/>
                <a:cs typeface="Consolas" pitchFamily="49" charset="0"/>
              </a:rPr>
              <a:t>当前区间存在元素时循环</a:t>
            </a:r>
          </a:p>
          <a:p>
            <a:pPr fontAlgn="base">
              <a:spcBef>
                <a:spcPct val="0"/>
              </a:spcBef>
              <a:spcAft>
                <a:spcPct val="0"/>
              </a:spcAft>
            </a:pPr>
            <a:r>
              <a:rPr lang="zh-CN" altLang="en-US" sz="2400" b="1" dirty="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a:t>
            </a:r>
            <a:r>
              <a:rPr lang="en-US" altLang="zh-CN" sz="2400" b="1" dirty="0">
                <a:solidFill>
                  <a:srgbClr val="3333FF"/>
                </a:solidFill>
                <a:latin typeface="Consolas" pitchFamily="49" charset="0"/>
                <a:ea typeface="仿宋" pitchFamily="49" charset="-122"/>
                <a:cs typeface="Consolas" pitchFamily="49" charset="0"/>
              </a:rPr>
              <a:t>	mid=(</a:t>
            </a:r>
            <a:r>
              <a:rPr lang="en-US" altLang="zh-CN" sz="2400" b="1" dirty="0" err="1">
                <a:solidFill>
                  <a:srgbClr val="3333FF"/>
                </a:solidFill>
                <a:latin typeface="Consolas" pitchFamily="49" charset="0"/>
                <a:ea typeface="仿宋" pitchFamily="49" charset="-122"/>
                <a:cs typeface="Consolas" pitchFamily="49" charset="0"/>
              </a:rPr>
              <a:t>low+high</a:t>
            </a:r>
            <a:r>
              <a:rPr lang="en-US" altLang="zh-CN" sz="2400" b="1" dirty="0">
                <a:solidFill>
                  <a:srgbClr val="3333FF"/>
                </a:solidFill>
                <a:latin typeface="Consolas" pitchFamily="49" charset="0"/>
                <a:ea typeface="仿宋" pitchFamily="49" charset="-122"/>
                <a:cs typeface="Consolas" pitchFamily="49" charset="0"/>
              </a:rPr>
              <a:t>)/2;</a:t>
            </a: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if (R[mid].key==k</a:t>
            </a:r>
            <a:r>
              <a:rPr lang="en-US" altLang="zh-CN" sz="2400" b="1" dirty="0" smtClean="0">
                <a:solidFill>
                  <a:srgbClr val="3333FF"/>
                </a:solidFill>
                <a:latin typeface="Consolas" pitchFamily="49" charset="0"/>
                <a:ea typeface="仿宋" pitchFamily="49" charset="-122"/>
                <a:cs typeface="Consolas" pitchFamily="49" charset="0"/>
              </a:rPr>
              <a:t>)</a:t>
            </a:r>
            <a:r>
              <a:rPr lang="en-US" altLang="zh-CN" sz="2400" b="1" dirty="0" smtClean="0">
                <a:solidFill>
                  <a:srgbClr val="00B0F0"/>
                </a:solidFill>
                <a:latin typeface="Consolas" pitchFamily="49" charset="0"/>
                <a:ea typeface="仿宋" pitchFamily="49" charset="-122"/>
                <a:cs typeface="Consolas" pitchFamily="49" charset="0"/>
              </a:rPr>
              <a:t>//</a:t>
            </a:r>
            <a:r>
              <a:rPr lang="zh-CN" altLang="en-US" sz="2400" b="1" dirty="0">
                <a:solidFill>
                  <a:srgbClr val="00B0F0"/>
                </a:solidFill>
                <a:latin typeface="Consolas" pitchFamily="49" charset="0"/>
                <a:ea typeface="仿宋" pitchFamily="49" charset="-122"/>
                <a:cs typeface="Consolas" pitchFamily="49" charset="0"/>
              </a:rPr>
              <a:t>查找成功返回其逻辑序号</a:t>
            </a:r>
            <a:r>
              <a:rPr lang="en-US" altLang="zh-CN" sz="2400" b="1" dirty="0" smtClean="0">
                <a:solidFill>
                  <a:srgbClr val="00B0F0"/>
                </a:solidFill>
                <a:latin typeface="Consolas" pitchFamily="49" charset="0"/>
                <a:ea typeface="仿宋" pitchFamily="49" charset="-122"/>
                <a:cs typeface="Consolas" pitchFamily="49" charset="0"/>
              </a:rPr>
              <a:t>mid</a:t>
            </a:r>
            <a:endParaRPr lang="en-US" altLang="zh-CN" sz="2400" b="1" dirty="0">
              <a:solidFill>
                <a:srgbClr val="00B0F0"/>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    </a:t>
            </a:r>
            <a:r>
              <a:rPr lang="en-US" altLang="zh-CN" sz="2400" b="1" dirty="0">
                <a:solidFill>
                  <a:srgbClr val="FF0000"/>
                </a:solidFill>
                <a:latin typeface="Consolas" pitchFamily="49" charset="0"/>
                <a:ea typeface="仿宋" pitchFamily="49" charset="-122"/>
                <a:cs typeface="Consolas" pitchFamily="49" charset="0"/>
              </a:rPr>
              <a:t>return </a:t>
            </a:r>
            <a:r>
              <a:rPr lang="en-US" altLang="zh-CN" sz="2400" b="1" dirty="0" smtClean="0">
                <a:solidFill>
                  <a:srgbClr val="FF0000"/>
                </a:solidFill>
                <a:latin typeface="Consolas" pitchFamily="49" charset="0"/>
                <a:ea typeface="仿宋" pitchFamily="49" charset="-122"/>
                <a:cs typeface="Consolas" pitchFamily="49" charset="0"/>
              </a:rPr>
              <a:t>mid</a:t>
            </a:r>
            <a:r>
              <a:rPr lang="en-US" altLang="zh-CN" sz="2400" b="1" dirty="0" smtClean="0">
                <a:solidFill>
                  <a:srgbClr val="3333FF"/>
                </a:solidFill>
                <a:latin typeface="Consolas" pitchFamily="49" charset="0"/>
                <a:ea typeface="仿宋" pitchFamily="49" charset="-122"/>
                <a:cs typeface="Consolas" pitchFamily="49" charset="0"/>
              </a:rPr>
              <a:t>;</a:t>
            </a:r>
            <a:endParaRPr lang="en-US" altLang="zh-CN" sz="2400" b="1" dirty="0">
              <a:solidFill>
                <a:srgbClr val="3333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if </a:t>
            </a:r>
            <a:r>
              <a:rPr lang="en-US" altLang="zh-CN" sz="2400" b="1" dirty="0" smtClean="0">
                <a:solidFill>
                  <a:srgbClr val="3333FF"/>
                </a:solidFill>
                <a:latin typeface="Consolas" pitchFamily="49" charset="0"/>
                <a:ea typeface="仿宋" pitchFamily="49" charset="-122"/>
                <a:cs typeface="Consolas" pitchFamily="49" charset="0"/>
              </a:rPr>
              <a:t>(k&lt;R[mid</a:t>
            </a:r>
            <a:r>
              <a:rPr lang="en-US" altLang="zh-CN" sz="2400" b="1" dirty="0">
                <a:solidFill>
                  <a:srgbClr val="3333FF"/>
                </a:solidFill>
                <a:latin typeface="Consolas" pitchFamily="49" charset="0"/>
                <a:ea typeface="仿宋" pitchFamily="49" charset="-122"/>
                <a:cs typeface="Consolas" pitchFamily="49" charset="0"/>
              </a:rPr>
              <a:t>].</a:t>
            </a:r>
            <a:r>
              <a:rPr lang="en-US" altLang="zh-CN" sz="2400" b="1" dirty="0" smtClean="0">
                <a:solidFill>
                  <a:srgbClr val="3333FF"/>
                </a:solidFill>
                <a:latin typeface="Consolas" pitchFamily="49" charset="0"/>
                <a:ea typeface="仿宋" pitchFamily="49" charset="-122"/>
                <a:cs typeface="Consolas" pitchFamily="49" charset="0"/>
              </a:rPr>
              <a:t>key)</a:t>
            </a:r>
            <a:r>
              <a:rPr lang="en-US" altLang="zh-CN" sz="2400" b="1" dirty="0" smtClean="0">
                <a:solidFill>
                  <a:srgbClr val="00B0F0"/>
                </a:solidFill>
                <a:latin typeface="Consolas" pitchFamily="49" charset="0"/>
                <a:ea typeface="仿宋" pitchFamily="49" charset="-122"/>
                <a:cs typeface="Consolas" pitchFamily="49" charset="0"/>
              </a:rPr>
              <a:t>//</a:t>
            </a:r>
            <a:r>
              <a:rPr lang="zh-CN" altLang="en-US" sz="2400" b="1" dirty="0">
                <a:solidFill>
                  <a:srgbClr val="00B0F0"/>
                </a:solidFill>
                <a:latin typeface="Consolas" pitchFamily="49" charset="0"/>
                <a:ea typeface="仿宋" pitchFamily="49" charset="-122"/>
                <a:cs typeface="Consolas" pitchFamily="49" charset="0"/>
              </a:rPr>
              <a:t>继续在</a:t>
            </a:r>
            <a:r>
              <a:rPr lang="en-US" altLang="zh-CN" sz="2400" b="1" dirty="0">
                <a:solidFill>
                  <a:srgbClr val="00B0F0"/>
                </a:solidFill>
                <a:latin typeface="Consolas" pitchFamily="49" charset="0"/>
                <a:ea typeface="仿宋" pitchFamily="49" charset="-122"/>
                <a:cs typeface="Consolas" pitchFamily="49" charset="0"/>
              </a:rPr>
              <a:t>R[low..mid-1]</a:t>
            </a:r>
            <a:r>
              <a:rPr lang="zh-CN" altLang="en-US" sz="2400" b="1" dirty="0">
                <a:solidFill>
                  <a:srgbClr val="00B0F0"/>
                </a:solidFill>
                <a:latin typeface="Consolas" pitchFamily="49" charset="0"/>
                <a:ea typeface="仿宋" pitchFamily="49" charset="-122"/>
                <a:cs typeface="Consolas" pitchFamily="49" charset="0"/>
              </a:rPr>
              <a:t>中查找</a:t>
            </a:r>
          </a:p>
          <a:p>
            <a:pPr fontAlgn="base">
              <a:spcBef>
                <a:spcPct val="0"/>
              </a:spcBef>
              <a:spcAft>
                <a:spcPct val="0"/>
              </a:spcAft>
            </a:pPr>
            <a:r>
              <a:rPr lang="zh-CN" altLang="en-US" sz="2400" b="1" dirty="0">
                <a:solidFill>
                  <a:srgbClr val="3333FF"/>
                </a:solidFill>
                <a:latin typeface="Consolas" pitchFamily="49" charset="0"/>
                <a:ea typeface="仿宋" pitchFamily="49" charset="-122"/>
                <a:cs typeface="Consolas" pitchFamily="49" charset="0"/>
              </a:rPr>
              <a:t>	</a:t>
            </a:r>
            <a:r>
              <a:rPr lang="zh-CN" altLang="en-US" sz="2400" b="1" dirty="0" smtClean="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high=mid-1</a:t>
            </a:r>
            <a:r>
              <a:rPr lang="en-US" altLang="zh-CN" sz="2400" b="1" dirty="0">
                <a:solidFill>
                  <a:srgbClr val="3333FF"/>
                </a:solidFill>
                <a:latin typeface="Consolas" pitchFamily="49" charset="0"/>
                <a:ea typeface="仿宋" pitchFamily="49" charset="-122"/>
                <a:cs typeface="Consolas" pitchFamily="49" charset="0"/>
              </a:rPr>
              <a:t>;</a:t>
            </a: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else</a:t>
            </a: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    low=mid+1;	</a:t>
            </a:r>
            <a:r>
              <a:rPr lang="en-US" altLang="zh-CN" sz="2400" b="1" dirty="0" smtClean="0">
                <a:solidFill>
                  <a:srgbClr val="00B0F0"/>
                </a:solidFill>
                <a:latin typeface="Consolas" pitchFamily="49" charset="0"/>
                <a:ea typeface="仿宋" pitchFamily="49" charset="-122"/>
                <a:cs typeface="Consolas" pitchFamily="49" charset="0"/>
              </a:rPr>
              <a:t>//</a:t>
            </a:r>
            <a:r>
              <a:rPr lang="zh-CN" altLang="en-US" sz="2400" b="1" dirty="0">
                <a:solidFill>
                  <a:srgbClr val="00B0F0"/>
                </a:solidFill>
                <a:latin typeface="Consolas" pitchFamily="49" charset="0"/>
                <a:ea typeface="仿宋" pitchFamily="49" charset="-122"/>
                <a:cs typeface="Consolas" pitchFamily="49" charset="0"/>
              </a:rPr>
              <a:t>继续在</a:t>
            </a:r>
            <a:r>
              <a:rPr lang="en-US" altLang="zh-CN" sz="2400" b="1" dirty="0">
                <a:solidFill>
                  <a:srgbClr val="00B0F0"/>
                </a:solidFill>
                <a:latin typeface="Consolas" pitchFamily="49" charset="0"/>
                <a:ea typeface="仿宋" pitchFamily="49" charset="-122"/>
                <a:cs typeface="Consolas" pitchFamily="49" charset="0"/>
              </a:rPr>
              <a:t>R[</a:t>
            </a:r>
            <a:r>
              <a:rPr lang="en-US" altLang="zh-CN" sz="2400" b="1" dirty="0" err="1">
                <a:solidFill>
                  <a:srgbClr val="00B0F0"/>
                </a:solidFill>
                <a:latin typeface="Consolas" pitchFamily="49" charset="0"/>
                <a:ea typeface="仿宋" pitchFamily="49" charset="-122"/>
                <a:cs typeface="Consolas" pitchFamily="49" charset="0"/>
              </a:rPr>
              <a:t>mid+1..high</a:t>
            </a:r>
            <a:r>
              <a:rPr lang="en-US" altLang="zh-CN" sz="2400" b="1" dirty="0">
                <a:solidFill>
                  <a:srgbClr val="00B0F0"/>
                </a:solidFill>
                <a:latin typeface="Consolas" pitchFamily="49" charset="0"/>
                <a:ea typeface="仿宋" pitchFamily="49" charset="-122"/>
                <a:cs typeface="Consolas" pitchFamily="49" charset="0"/>
              </a:rPr>
              <a:t>]</a:t>
            </a:r>
            <a:r>
              <a:rPr lang="zh-CN" altLang="en-US" sz="2400" b="1" dirty="0">
                <a:solidFill>
                  <a:srgbClr val="00B0F0"/>
                </a:solidFill>
                <a:latin typeface="Consolas" pitchFamily="49" charset="0"/>
                <a:ea typeface="仿宋" pitchFamily="49" charset="-122"/>
                <a:cs typeface="Consolas" pitchFamily="49" charset="0"/>
              </a:rPr>
              <a:t>中查找</a:t>
            </a:r>
          </a:p>
          <a:p>
            <a:pPr fontAlgn="base">
              <a:spcBef>
                <a:spcPct val="0"/>
              </a:spcBef>
              <a:spcAft>
                <a:spcPct val="0"/>
              </a:spcAft>
            </a:pPr>
            <a:r>
              <a:rPr lang="zh-CN" altLang="en-US" sz="2400" b="1" dirty="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a:t>
            </a:r>
            <a:endParaRPr lang="en-US" altLang="zh-CN" sz="2400" b="1" dirty="0">
              <a:solidFill>
                <a:srgbClr val="3333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  </a:t>
            </a:r>
            <a:r>
              <a:rPr lang="en-US" altLang="zh-CN" sz="2400" b="1" dirty="0" smtClean="0">
                <a:solidFill>
                  <a:srgbClr val="3333FF"/>
                </a:solidFill>
                <a:latin typeface="Consolas" pitchFamily="49" charset="0"/>
                <a:ea typeface="仿宋" pitchFamily="49" charset="-122"/>
                <a:cs typeface="Consolas" pitchFamily="49" charset="0"/>
              </a:rPr>
              <a:t> </a:t>
            </a:r>
            <a:r>
              <a:rPr lang="en-US" altLang="zh-CN" sz="2400" b="1" dirty="0" smtClean="0">
                <a:solidFill>
                  <a:srgbClr val="FF0000"/>
                </a:solidFill>
                <a:latin typeface="Consolas" pitchFamily="49" charset="0"/>
                <a:ea typeface="仿宋" pitchFamily="49" charset="-122"/>
                <a:cs typeface="Consolas" pitchFamily="49" charset="0"/>
              </a:rPr>
              <a:t>return -1</a:t>
            </a:r>
            <a:r>
              <a:rPr lang="en-US" altLang="zh-CN" sz="2400" b="1" dirty="0" smtClean="0">
                <a:solidFill>
                  <a:srgbClr val="3333FF"/>
                </a:solidFill>
                <a:latin typeface="Consolas" pitchFamily="49" charset="0"/>
                <a:ea typeface="仿宋" pitchFamily="49" charset="-122"/>
                <a:cs typeface="Consolas" pitchFamily="49" charset="0"/>
              </a:rPr>
              <a:t>;</a:t>
            </a:r>
            <a:endParaRPr lang="en-US" altLang="zh-CN" sz="2400" b="1" dirty="0">
              <a:solidFill>
                <a:srgbClr val="3333FF"/>
              </a:solidFill>
              <a:latin typeface="Consolas" pitchFamily="49" charset="0"/>
              <a:ea typeface="仿宋" pitchFamily="49" charset="-122"/>
              <a:cs typeface="Consolas" pitchFamily="49" charset="0"/>
            </a:endParaRPr>
          </a:p>
          <a:p>
            <a:pPr fontAlgn="base">
              <a:spcBef>
                <a:spcPct val="0"/>
              </a:spcBef>
              <a:spcAft>
                <a:spcPct val="0"/>
              </a:spcAft>
            </a:pPr>
            <a:r>
              <a:rPr lang="en-US" altLang="zh-CN" sz="2400" b="1" dirty="0">
                <a:solidFill>
                  <a:srgbClr val="3333FF"/>
                </a:solidFill>
                <a:latin typeface="Consolas" pitchFamily="49" charset="0"/>
                <a:ea typeface="仿宋" pitchFamily="49" charset="-122"/>
                <a:cs typeface="Consolas" pitchFamily="49" charset="0"/>
              </a:rPr>
              <a:t>}</a:t>
            </a:r>
          </a:p>
        </p:txBody>
      </p:sp>
      <p:sp>
        <p:nvSpPr>
          <p:cNvPr id="3" name="矩形 2"/>
          <p:cNvSpPr/>
          <p:nvPr/>
        </p:nvSpPr>
        <p:spPr>
          <a:xfrm>
            <a:off x="6012160" y="6248602"/>
            <a:ext cx="3070071" cy="609398"/>
          </a:xfrm>
          <a:prstGeom prst="rect">
            <a:avLst/>
          </a:prstGeom>
        </p:spPr>
        <p:txBody>
          <a:bodyPr wrap="none">
            <a:spAutoFit/>
          </a:bodyPr>
          <a:lstStyle/>
          <a:p>
            <a:pPr marL="342900" lvl="0" indent="-342900">
              <a:lnSpc>
                <a:spcPct val="120000"/>
              </a:lnSpc>
              <a:spcBef>
                <a:spcPts val="800"/>
              </a:spcBef>
            </a:pP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可以写成</a:t>
            </a:r>
            <a:r>
              <a:rPr lang="zh-CN"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递归</a:t>
            </a:r>
            <a:r>
              <a:rPr lang="zh-CN"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算法</a:t>
            </a:r>
          </a:p>
        </p:txBody>
      </p:sp>
    </p:spTree>
    <p:extLst>
      <p:ext uri="{BB962C8B-B14F-4D97-AF65-F5344CB8AC3E}">
        <p14:creationId xmlns:p14="http://schemas.microsoft.com/office/powerpoint/2010/main" val="409669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6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6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6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46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6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6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468">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468">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468">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9144000" cy="3429000"/>
          </a:xfrm>
        </p:spPr>
        <p:txBody>
          <a:bodyPr>
            <a:normAutofit lnSpcReduction="10000"/>
          </a:bodyPr>
          <a:lstStyle/>
          <a:p>
            <a:r>
              <a:rPr lang="zh-CN" altLang="en-US" dirty="0" smtClean="0"/>
              <a:t>折半查找算法的复杂度分析</a:t>
            </a:r>
            <a:r>
              <a:rPr lang="zh-CN" altLang="en-US" b="0" dirty="0" smtClean="0"/>
              <a:t>：</a:t>
            </a:r>
            <a:endParaRPr lang="en-US" altLang="zh-CN" b="0" dirty="0" smtClean="0"/>
          </a:p>
          <a:p>
            <a:r>
              <a:rPr lang="en-US" altLang="zh-CN" b="0" dirty="0" smtClean="0"/>
              <a:t>	</a:t>
            </a:r>
            <a:r>
              <a:rPr lang="zh-CN" altLang="zh-CN" b="0" dirty="0" smtClean="0"/>
              <a:t>折半</a:t>
            </a:r>
            <a:r>
              <a:rPr lang="zh-CN" altLang="zh-CN" b="0" dirty="0"/>
              <a:t>查找可描述为</a:t>
            </a:r>
            <a:r>
              <a:rPr lang="zh-CN" altLang="zh-CN" dirty="0">
                <a:solidFill>
                  <a:srgbClr val="FF0000"/>
                </a:solidFill>
              </a:rPr>
              <a:t>二叉树</a:t>
            </a:r>
            <a:r>
              <a:rPr lang="zh-CN" altLang="zh-CN" b="0" dirty="0"/>
              <a:t>的形式，称为</a:t>
            </a:r>
            <a:r>
              <a:rPr lang="zh-CN" altLang="zh-CN" dirty="0">
                <a:solidFill>
                  <a:srgbClr val="FF0000"/>
                </a:solidFill>
              </a:rPr>
              <a:t>折半查找判定树</a:t>
            </a:r>
            <a:r>
              <a:rPr lang="zh-CN" altLang="zh-CN" b="0" dirty="0"/>
              <a:t>。设待查区间为</a:t>
            </a:r>
            <a:r>
              <a:rPr lang="en-US" altLang="zh-CN" b="0" dirty="0"/>
              <a:t>[</a:t>
            </a:r>
            <a:r>
              <a:rPr lang="en-US" altLang="zh-CN" b="0" dirty="0" err="1"/>
              <a:t>low..high</a:t>
            </a:r>
            <a:r>
              <a:rPr lang="en-US" altLang="zh-CN" b="0" dirty="0"/>
              <a:t>]</a:t>
            </a:r>
            <a:r>
              <a:rPr lang="zh-CN" altLang="zh-CN" b="0" dirty="0"/>
              <a:t>，则折半查找判定树递归定义如下：</a:t>
            </a:r>
          </a:p>
          <a:p>
            <a:r>
              <a:rPr lang="en-US" altLang="zh-CN" b="0" dirty="0"/>
              <a:t>	</a:t>
            </a:r>
            <a:r>
              <a:rPr lang="zh-CN" altLang="zh-CN" b="0" dirty="0"/>
              <a:t>（</a:t>
            </a:r>
            <a:r>
              <a:rPr lang="en-US" altLang="zh-CN" b="0" dirty="0"/>
              <a:t>1</a:t>
            </a:r>
            <a:r>
              <a:rPr lang="zh-CN" altLang="zh-CN" b="0" dirty="0"/>
              <a:t>）如果</a:t>
            </a:r>
            <a:r>
              <a:rPr lang="en-US" altLang="zh-CN" b="0" dirty="0"/>
              <a:t>low&gt;high</a:t>
            </a:r>
            <a:r>
              <a:rPr lang="zh-CN" altLang="zh-CN" b="0" dirty="0"/>
              <a:t>，则折半查找判定树为空。</a:t>
            </a:r>
          </a:p>
          <a:p>
            <a:r>
              <a:rPr lang="en-US" altLang="zh-CN" b="0" dirty="0"/>
              <a:t>	</a:t>
            </a:r>
            <a:r>
              <a:rPr lang="zh-CN" altLang="zh-CN" b="0" dirty="0"/>
              <a:t>（</a:t>
            </a:r>
            <a:r>
              <a:rPr lang="en-US" altLang="zh-CN" b="0" dirty="0"/>
              <a:t>2</a:t>
            </a:r>
            <a:r>
              <a:rPr lang="zh-CN" altLang="zh-CN" b="0" dirty="0"/>
              <a:t>）如果</a:t>
            </a:r>
            <a:r>
              <a:rPr lang="en-US" altLang="zh-CN" b="0" dirty="0"/>
              <a:t>low&lt;=high</a:t>
            </a:r>
            <a:r>
              <a:rPr lang="zh-CN" altLang="zh-CN" b="0" dirty="0"/>
              <a:t>，则折半查找判定树的根为</a:t>
            </a:r>
            <a:r>
              <a:rPr lang="en-US" altLang="zh-CN" b="0" dirty="0"/>
              <a:t>mid</a:t>
            </a:r>
            <a:r>
              <a:rPr lang="en-US" altLang="zh-CN" b="0" dirty="0" smtClean="0"/>
              <a:t>=(</a:t>
            </a:r>
            <a:r>
              <a:rPr lang="en-US" altLang="zh-CN" b="0" dirty="0" err="1" smtClean="0"/>
              <a:t>low+high</a:t>
            </a:r>
            <a:r>
              <a:rPr lang="en-US" altLang="zh-CN" b="0" dirty="0" smtClean="0"/>
              <a:t>)/</a:t>
            </a:r>
            <a:r>
              <a:rPr lang="en-US" altLang="zh-CN" b="0" dirty="0"/>
              <a:t>2</a:t>
            </a:r>
            <a:r>
              <a:rPr lang="zh-CN" altLang="zh-CN" b="0" dirty="0"/>
              <a:t>，左子树的查找区间为</a:t>
            </a:r>
            <a:r>
              <a:rPr lang="en-US" altLang="zh-CN" b="0" dirty="0"/>
              <a:t>[low..mid-1]</a:t>
            </a:r>
            <a:r>
              <a:rPr lang="zh-CN" altLang="zh-CN" b="0" dirty="0"/>
              <a:t>，右子树的查找区间为</a:t>
            </a:r>
            <a:r>
              <a:rPr lang="en-US" altLang="zh-CN" b="0" dirty="0"/>
              <a:t>[mid+1..high]</a:t>
            </a:r>
            <a:r>
              <a:rPr lang="zh-CN" altLang="zh-CN" b="0" dirty="0"/>
              <a:t>。</a:t>
            </a:r>
          </a:p>
          <a:p>
            <a:endParaRPr lang="zh-CN" altLang="en-US" sz="2000" b="0" dirty="0"/>
          </a:p>
        </p:txBody>
      </p:sp>
      <p:sp>
        <p:nvSpPr>
          <p:cNvPr id="4" name="矩形 3"/>
          <p:cNvSpPr/>
          <p:nvPr/>
        </p:nvSpPr>
        <p:spPr>
          <a:xfrm>
            <a:off x="214282" y="3861048"/>
            <a:ext cx="5725870" cy="461665"/>
          </a:xfrm>
          <a:prstGeom prst="rect">
            <a:avLst/>
          </a:prstGeom>
        </p:spPr>
        <p:txBody>
          <a:bodyPr wrap="square">
            <a:spAutoFit/>
          </a:bodyPr>
          <a:lstStyle/>
          <a:p>
            <a:r>
              <a:rPr lang="zh-CN" altLang="zh-CN" sz="2400" dirty="0" smtClean="0">
                <a:latin typeface="楷体" pitchFamily="49" charset="-122"/>
                <a:ea typeface="楷体" pitchFamily="49" charset="-122"/>
              </a:rPr>
              <a:t>【例】的</a:t>
            </a:r>
            <a:r>
              <a:rPr lang="zh-CN" altLang="zh-CN" sz="2400" dirty="0">
                <a:latin typeface="楷体" pitchFamily="49" charset="-122"/>
                <a:ea typeface="楷体" pitchFamily="49" charset="-122"/>
              </a:rPr>
              <a:t>折半查找判定树如</a:t>
            </a:r>
            <a:r>
              <a:rPr lang="zh-CN" altLang="zh-CN" sz="2400" dirty="0" smtClean="0">
                <a:latin typeface="楷体" pitchFamily="49" charset="-122"/>
                <a:ea typeface="楷体" pitchFamily="49" charset="-122"/>
              </a:rPr>
              <a:t>图</a:t>
            </a:r>
            <a:endParaRPr lang="zh-CN" altLang="zh-CN" sz="2400" dirty="0">
              <a:latin typeface="楷体" pitchFamily="49" charset="-122"/>
              <a:ea typeface="楷体" pitchFamily="49" charset="-122"/>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4942" y="3284173"/>
            <a:ext cx="3929057" cy="3107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95536" y="5013176"/>
            <a:ext cx="4572000" cy="830997"/>
          </a:xfrm>
          <a:prstGeom prst="rect">
            <a:avLst/>
          </a:prstGeom>
        </p:spPr>
        <p:txBody>
          <a:bodyPr>
            <a:spAutoFit/>
          </a:bodyPr>
          <a:lstStyle/>
          <a:p>
            <a:r>
              <a:rPr lang="zh-CN" altLang="zh-CN" sz="2400" b="1" dirty="0" smtClean="0">
                <a:solidFill>
                  <a:srgbClr val="FF0000"/>
                </a:solidFill>
                <a:latin typeface="楷体" panose="02010609060101010101" pitchFamily="49" charset="-122"/>
                <a:ea typeface="楷体" panose="02010609060101010101" pitchFamily="49" charset="-122"/>
              </a:rPr>
              <a:t>折半</a:t>
            </a:r>
            <a:r>
              <a:rPr lang="zh-CN" altLang="zh-CN" sz="2400" b="1" dirty="0">
                <a:solidFill>
                  <a:srgbClr val="FF0000"/>
                </a:solidFill>
                <a:latin typeface="楷体" panose="02010609060101010101" pitchFamily="49" charset="-122"/>
                <a:ea typeface="楷体" panose="02010609060101010101" pitchFamily="49" charset="-122"/>
              </a:rPr>
              <a:t>查找中，最大的比较次数等于判定树的深度。</a:t>
            </a:r>
          </a:p>
        </p:txBody>
      </p:sp>
      <p:grpSp>
        <p:nvGrpSpPr>
          <p:cNvPr id="7" name="组合 6"/>
          <p:cNvGrpSpPr/>
          <p:nvPr/>
        </p:nvGrpSpPr>
        <p:grpSpPr>
          <a:xfrm>
            <a:off x="5220072" y="5301208"/>
            <a:ext cx="468054" cy="376590"/>
            <a:chOff x="5040050" y="5509815"/>
            <a:chExt cx="468054" cy="376590"/>
          </a:xfrm>
        </p:grpSpPr>
        <p:sp>
          <p:nvSpPr>
            <p:cNvPr id="2" name="椭圆 1"/>
            <p:cNvSpPr/>
            <p:nvPr/>
          </p:nvSpPr>
          <p:spPr>
            <a:xfrm>
              <a:off x="5076056" y="5509815"/>
              <a:ext cx="360041" cy="37659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 name="TextBox 5"/>
            <p:cNvSpPr txBox="1"/>
            <p:nvPr/>
          </p:nvSpPr>
          <p:spPr>
            <a:xfrm>
              <a:off x="5040050" y="5569495"/>
              <a:ext cx="468054" cy="253916"/>
            </a:xfrm>
            <a:prstGeom prst="rect">
              <a:avLst/>
            </a:prstGeom>
            <a:noFill/>
          </p:spPr>
          <p:txBody>
            <a:bodyPr wrap="square" rtlCol="0">
              <a:spAutoFit/>
            </a:bodyPr>
            <a:lstStyle/>
            <a:p>
              <a:r>
                <a:rPr lang="en-US" altLang="zh-CN" sz="1050" dirty="0" smtClean="0"/>
                <a:t>04</a:t>
              </a:r>
              <a:endParaRPr lang="zh-CN" altLang="en-US" sz="1050" dirty="0"/>
            </a:p>
          </p:txBody>
        </p:sp>
      </p:grpSp>
      <p:grpSp>
        <p:nvGrpSpPr>
          <p:cNvPr id="8" name="组合 8"/>
          <p:cNvGrpSpPr/>
          <p:nvPr/>
        </p:nvGrpSpPr>
        <p:grpSpPr>
          <a:xfrm>
            <a:off x="6277973" y="5229200"/>
            <a:ext cx="598283" cy="288032"/>
            <a:chOff x="4664403" y="5509815"/>
            <a:chExt cx="771694" cy="520460"/>
          </a:xfrm>
        </p:grpSpPr>
        <p:sp>
          <p:nvSpPr>
            <p:cNvPr id="10" name="椭圆 9"/>
            <p:cNvSpPr/>
            <p:nvPr/>
          </p:nvSpPr>
          <p:spPr>
            <a:xfrm>
              <a:off x="5076056" y="5509815"/>
              <a:ext cx="360041" cy="37659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1" name="TextBox 10"/>
            <p:cNvSpPr txBox="1"/>
            <p:nvPr/>
          </p:nvSpPr>
          <p:spPr>
            <a:xfrm>
              <a:off x="4664403" y="5613173"/>
              <a:ext cx="468053" cy="417102"/>
            </a:xfrm>
            <a:prstGeom prst="rect">
              <a:avLst/>
            </a:prstGeom>
            <a:noFill/>
          </p:spPr>
          <p:txBody>
            <a:bodyPr wrap="square" rtlCol="0">
              <a:spAutoFit/>
            </a:bodyPr>
            <a:lstStyle/>
            <a:p>
              <a:r>
                <a:rPr lang="en-US" altLang="zh-CN" sz="900" dirty="0" smtClean="0"/>
                <a:t>39</a:t>
              </a:r>
              <a:endParaRPr lang="zh-CN" altLang="en-US" sz="900" dirty="0"/>
            </a:p>
          </p:txBody>
        </p:sp>
      </p:grpSp>
      <p:cxnSp>
        <p:nvCxnSpPr>
          <p:cNvPr id="12" name="直接连接符 11"/>
          <p:cNvCxnSpPr>
            <a:endCxn id="2" idx="7"/>
          </p:cNvCxnSpPr>
          <p:nvPr/>
        </p:nvCxnSpPr>
        <p:spPr>
          <a:xfrm flipH="1">
            <a:off x="5563392" y="5252459"/>
            <a:ext cx="88728" cy="10389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658494" y="5124164"/>
            <a:ext cx="73746" cy="105036"/>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30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57263" y="1048525"/>
                <a:ext cx="7520940" cy="5044771"/>
              </a:xfrm>
            </p:spPr>
            <p:txBody>
              <a:bodyPr>
                <a:normAutofit/>
              </a:bodyPr>
              <a:lstStyle/>
              <a:p>
                <a:r>
                  <a:rPr lang="zh-CN" altLang="zh-CN" b="0" dirty="0" smtClean="0"/>
                  <a:t>假定</a:t>
                </a:r>
                <a:r>
                  <a:rPr lang="zh-CN" altLang="zh-CN" b="0" dirty="0"/>
                  <a:t>查找表中的每个记录的查找概率都相等（</a:t>
                </a:r>
                <a:r>
                  <a:rPr lang="en-US" altLang="zh-CN" b="0" dirty="0"/>
                  <a:t>P</a:t>
                </a:r>
                <a:r>
                  <a:rPr lang="en-US" altLang="zh-CN" b="0" baseline="-25000" dirty="0"/>
                  <a:t>i</a:t>
                </a:r>
                <a:r>
                  <a:rPr lang="en-US" altLang="zh-CN" b="0" dirty="0"/>
                  <a:t>=</a:t>
                </a:r>
                <a14:m>
                  <m:oMath xmlns:m="http://schemas.openxmlformats.org/officeDocument/2006/math">
                    <m:f>
                      <m:fPr>
                        <m:ctrlPr>
                          <a:rPr lang="zh-CN" altLang="zh-CN" b="0" i="1">
                            <a:latin typeface="Cambria Math"/>
                          </a:rPr>
                        </m:ctrlPr>
                      </m:fPr>
                      <m:num>
                        <m:r>
                          <a:rPr lang="en-US" altLang="zh-CN" b="0">
                            <a:latin typeface="Cambria Math"/>
                          </a:rPr>
                          <m:t>1</m:t>
                        </m:r>
                      </m:num>
                      <m:den>
                        <m:r>
                          <m:rPr>
                            <m:sty m:val="p"/>
                          </m:rPr>
                          <a:rPr lang="en-US" altLang="zh-CN" b="0">
                            <a:latin typeface="Cambria Math"/>
                          </a:rPr>
                          <m:t>n</m:t>
                        </m:r>
                      </m:den>
                    </m:f>
                  </m:oMath>
                </a14:m>
                <a:r>
                  <a:rPr lang="zh-CN" altLang="zh-CN" b="0" dirty="0"/>
                  <a:t>），则查找成功时折半查找的平均查找长度为：</a:t>
                </a:r>
              </a:p>
              <a:p>
                <a:endParaRPr lang="en-US" altLang="zh-CN" dirty="0" smtClean="0"/>
              </a:p>
              <a:p>
                <a:endParaRPr lang="en-US" altLang="zh-CN" dirty="0"/>
              </a:p>
              <a:p>
                <a:r>
                  <a:rPr lang="zh-CN" altLang="en-US" b="0" dirty="0" smtClean="0"/>
                  <a:t>即第</a:t>
                </a:r>
                <a:r>
                  <a:rPr lang="en-US" altLang="zh-CN" b="0" dirty="0" smtClean="0"/>
                  <a:t>j</a:t>
                </a:r>
                <a:r>
                  <a:rPr lang="zh-CN" altLang="en-US" b="0" dirty="0" smtClean="0"/>
                  <a:t>层最多有</a:t>
                </a:r>
                <a:r>
                  <a:rPr lang="en-US" altLang="zh-CN" b="0" dirty="0" smtClean="0"/>
                  <a:t>2</a:t>
                </a:r>
                <a:r>
                  <a:rPr lang="en-US" altLang="zh-CN" b="0" baseline="30000" dirty="0" smtClean="0"/>
                  <a:t>j-1</a:t>
                </a:r>
                <a:r>
                  <a:rPr lang="zh-CN" altLang="en-US" b="0" dirty="0" smtClean="0"/>
                  <a:t>个结点，每个结点比较次数为</a:t>
                </a:r>
                <a:r>
                  <a:rPr lang="en-US" altLang="zh-CN" b="0" dirty="0" smtClean="0"/>
                  <a:t>j</a:t>
                </a:r>
                <a:r>
                  <a:rPr lang="zh-CN" altLang="en-US" b="0" dirty="0" smtClean="0"/>
                  <a:t>。</a:t>
                </a:r>
                <a:endParaRPr lang="en-US" altLang="zh-CN" b="0" dirty="0" smtClean="0"/>
              </a:p>
              <a:p>
                <a:r>
                  <a:rPr lang="zh-CN" altLang="zh-CN" b="0" dirty="0" smtClean="0"/>
                  <a:t>对</a:t>
                </a:r>
                <a:r>
                  <a:rPr lang="zh-CN" altLang="zh-CN" b="0" dirty="0"/>
                  <a:t>任意的</a:t>
                </a:r>
                <a:r>
                  <a:rPr lang="en-US" altLang="zh-CN" b="0" dirty="0"/>
                  <a:t>n</a:t>
                </a:r>
                <a:r>
                  <a:rPr lang="zh-CN" altLang="zh-CN" b="0" dirty="0"/>
                  <a:t>，当</a:t>
                </a:r>
                <a:r>
                  <a:rPr lang="en-US" altLang="zh-CN" b="0" dirty="0"/>
                  <a:t>n</a:t>
                </a:r>
                <a:r>
                  <a:rPr lang="zh-CN" altLang="zh-CN" b="0" dirty="0"/>
                  <a:t>较大（</a:t>
                </a:r>
                <a:r>
                  <a:rPr lang="en-US" altLang="zh-CN" b="0" dirty="0"/>
                  <a:t>n&gt;50</a:t>
                </a:r>
                <a:r>
                  <a:rPr lang="zh-CN" altLang="zh-CN" b="0" dirty="0"/>
                  <a:t>）时，可有近似</a:t>
                </a:r>
                <a:r>
                  <a:rPr lang="zh-CN" altLang="zh-CN" b="0" dirty="0" smtClean="0"/>
                  <a:t>结果</a:t>
                </a:r>
                <a:r>
                  <a:rPr lang="en-US" altLang="zh-CN" b="0" dirty="0" err="1" smtClean="0"/>
                  <a:t>ASL</a:t>
                </a:r>
                <a:r>
                  <a:rPr lang="en-US" altLang="zh-CN" b="0" baseline="-25000" dirty="0" err="1" smtClean="0"/>
                  <a:t>bs</a:t>
                </a:r>
                <a:r>
                  <a:rPr lang="en-US" altLang="zh-CN" b="0" dirty="0"/>
                  <a:t>=log</a:t>
                </a:r>
                <a:r>
                  <a:rPr lang="en-US" altLang="zh-CN" b="0" baseline="-25000" dirty="0"/>
                  <a:t>2</a:t>
                </a:r>
                <a:r>
                  <a:rPr lang="en-US" altLang="zh-CN" b="0" dirty="0"/>
                  <a:t>(n+1)-</a:t>
                </a:r>
                <a:r>
                  <a:rPr lang="en-US" altLang="zh-CN" b="0" dirty="0" smtClean="0"/>
                  <a:t>1</a:t>
                </a:r>
              </a:p>
              <a:p>
                <a:endParaRPr lang="en-US" altLang="zh-CN" b="0" dirty="0" smtClean="0"/>
              </a:p>
              <a:p>
                <a:r>
                  <a:rPr lang="zh-CN" altLang="zh-CN" sz="2800" b="0" dirty="0" smtClean="0">
                    <a:solidFill>
                      <a:srgbClr val="FF0000"/>
                    </a:solidFill>
                  </a:rPr>
                  <a:t>折半</a:t>
                </a:r>
                <a:r>
                  <a:rPr lang="zh-CN" altLang="zh-CN" sz="2800" b="0" dirty="0">
                    <a:solidFill>
                      <a:srgbClr val="FF0000"/>
                    </a:solidFill>
                  </a:rPr>
                  <a:t>查找的平均时间复杂度为</a:t>
                </a:r>
                <a:r>
                  <a:rPr lang="en-US" altLang="zh-CN" sz="2800" dirty="0" smtClean="0">
                    <a:solidFill>
                      <a:srgbClr val="FF0000"/>
                    </a:solidFill>
                  </a:rPr>
                  <a:t>O(</a:t>
                </a:r>
                <a:r>
                  <a:rPr lang="en-US" altLang="zh-CN" sz="2800" dirty="0" err="1" smtClean="0">
                    <a:solidFill>
                      <a:srgbClr val="FF0000"/>
                    </a:solidFill>
                  </a:rPr>
                  <a:t>logn</a:t>
                </a:r>
                <a:r>
                  <a:rPr lang="en-US" altLang="zh-CN" sz="2800" dirty="0">
                    <a:solidFill>
                      <a:srgbClr val="FF0000"/>
                    </a:solidFill>
                  </a:rPr>
                  <a:t>)</a:t>
                </a:r>
                <a:r>
                  <a:rPr lang="zh-CN" altLang="zh-CN" sz="2800" b="0" dirty="0" smtClean="0">
                    <a:solidFill>
                      <a:srgbClr val="FF0000"/>
                    </a:solidFill>
                  </a:rPr>
                  <a:t>。</a:t>
                </a:r>
                <a:endParaRPr lang="zh-CN" altLang="zh-CN" sz="2800" b="0"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57263" y="1048525"/>
                <a:ext cx="7520940" cy="5044771"/>
              </a:xfrm>
              <a:blipFill rotWithShape="1">
                <a:blip r:embed="rId4"/>
                <a:stretch>
                  <a:fillRect l="-1621"/>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225099565"/>
              </p:ext>
            </p:extLst>
          </p:nvPr>
        </p:nvGraphicFramePr>
        <p:xfrm>
          <a:off x="1547664" y="2204864"/>
          <a:ext cx="5956090" cy="864096"/>
        </p:xfrm>
        <a:graphic>
          <a:graphicData uri="http://schemas.openxmlformats.org/presentationml/2006/ole">
            <mc:AlternateContent xmlns:mc="http://schemas.openxmlformats.org/markup-compatibility/2006">
              <mc:Choice xmlns:v="urn:schemas-microsoft-com:vml" Requires="v">
                <p:oleObj spid="_x0000_s159873" name="Equation" r:id="rId5" imgW="2450880" imgH="355320" progId="Equation.DSMT4">
                  <p:embed/>
                </p:oleObj>
              </mc:Choice>
              <mc:Fallback>
                <p:oleObj name="Equation" r:id="rId5" imgW="2450880" imgH="355320" progId="Equation.DSMT4">
                  <p:embed/>
                  <p:pic>
                    <p:nvPicPr>
                      <p:cNvPr id="0" name=""/>
                      <p:cNvPicPr/>
                      <p:nvPr/>
                    </p:nvPicPr>
                    <p:blipFill>
                      <a:blip r:embed="rId6"/>
                      <a:stretch>
                        <a:fillRect/>
                      </a:stretch>
                    </p:blipFill>
                    <p:spPr>
                      <a:xfrm>
                        <a:off x="1547664" y="2204864"/>
                        <a:ext cx="5956090" cy="864096"/>
                      </a:xfrm>
                      <a:prstGeom prst="rect">
                        <a:avLst/>
                      </a:prstGeom>
                    </p:spPr>
                  </p:pic>
                </p:oleObj>
              </mc:Fallback>
            </mc:AlternateContent>
          </a:graphicData>
        </a:graphic>
      </p:graphicFrame>
    </p:spTree>
    <p:extLst>
      <p:ext uri="{BB962C8B-B14F-4D97-AF65-F5344CB8AC3E}">
        <p14:creationId xmlns:p14="http://schemas.microsoft.com/office/powerpoint/2010/main" val="38005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357166"/>
            <a:ext cx="7705614" cy="785818"/>
          </a:xfrm>
        </p:spPr>
        <p:txBody>
          <a:bodyPr/>
          <a:lstStyle/>
          <a:p>
            <a:r>
              <a:rPr lang="zh-CN" altLang="en-US" dirty="0"/>
              <a:t>折半</a:t>
            </a:r>
            <a:r>
              <a:rPr lang="zh-CN" altLang="zh-CN" dirty="0" smtClean="0"/>
              <a:t>查找</a:t>
            </a:r>
            <a:r>
              <a:rPr lang="zh-CN" altLang="zh-CN" dirty="0"/>
              <a:t>的</a:t>
            </a:r>
            <a:r>
              <a:rPr lang="zh-CN" altLang="zh-CN" dirty="0">
                <a:solidFill>
                  <a:srgbClr val="FF0000"/>
                </a:solidFill>
              </a:rPr>
              <a:t>优点与缺点</a:t>
            </a:r>
            <a:r>
              <a:rPr lang="zh-CN" altLang="zh-CN" dirty="0"/>
              <a:t>：</a:t>
            </a:r>
            <a:endParaRPr lang="zh-CN" altLang="en-US" dirty="0"/>
          </a:p>
        </p:txBody>
      </p:sp>
      <p:sp>
        <p:nvSpPr>
          <p:cNvPr id="3" name="内容占位符 2"/>
          <p:cNvSpPr>
            <a:spLocks noGrp="1"/>
          </p:cNvSpPr>
          <p:nvPr>
            <p:ph idx="1"/>
          </p:nvPr>
        </p:nvSpPr>
        <p:spPr>
          <a:xfrm>
            <a:off x="571472" y="1357298"/>
            <a:ext cx="8215370" cy="4880014"/>
          </a:xfrm>
        </p:spPr>
        <p:txBody>
          <a:bodyPr>
            <a:normAutofit lnSpcReduction="10000"/>
          </a:bodyPr>
          <a:lstStyle/>
          <a:p>
            <a:pPr>
              <a:buFont typeface="Wingdings" panose="05000000000000000000" pitchFamily="2" charset="2"/>
              <a:buChar char="n"/>
            </a:pPr>
            <a:r>
              <a:rPr lang="zh-CN" altLang="zh-CN" sz="2800" dirty="0" smtClean="0"/>
              <a:t>折半</a:t>
            </a:r>
            <a:r>
              <a:rPr lang="zh-CN" altLang="zh-CN" sz="2800" dirty="0"/>
              <a:t>查找的</a:t>
            </a:r>
            <a:r>
              <a:rPr lang="zh-CN" altLang="zh-CN" sz="2800" dirty="0">
                <a:solidFill>
                  <a:srgbClr val="FF0000"/>
                </a:solidFill>
              </a:rPr>
              <a:t>效率</a:t>
            </a:r>
            <a:r>
              <a:rPr lang="zh-CN" altLang="zh-CN" sz="2800" dirty="0" smtClean="0">
                <a:solidFill>
                  <a:srgbClr val="FF0000"/>
                </a:solidFill>
              </a:rPr>
              <a:t>高</a:t>
            </a:r>
            <a:r>
              <a:rPr lang="en-US" altLang="zh-CN" sz="2800" dirty="0" smtClean="0">
                <a:solidFill>
                  <a:srgbClr val="FF0000"/>
                </a:solidFill>
              </a:rPr>
              <a:t>O(</a:t>
            </a:r>
            <a:r>
              <a:rPr lang="en-US" altLang="zh-CN" sz="2800" dirty="0" err="1" smtClean="0">
                <a:solidFill>
                  <a:srgbClr val="FF0000"/>
                </a:solidFill>
              </a:rPr>
              <a:t>logn</a:t>
            </a:r>
            <a:r>
              <a:rPr lang="en-US" altLang="zh-CN" sz="2800" dirty="0">
                <a:solidFill>
                  <a:srgbClr val="FF0000"/>
                </a:solidFill>
              </a:rPr>
              <a:t>) </a:t>
            </a:r>
            <a:r>
              <a:rPr lang="zh-CN" altLang="zh-CN" sz="2800" dirty="0" smtClean="0"/>
              <a:t>，</a:t>
            </a:r>
            <a:r>
              <a:rPr lang="zh-CN" altLang="zh-CN" sz="2800" dirty="0"/>
              <a:t>但是首先需要将表按关键字大小</a:t>
            </a:r>
            <a:r>
              <a:rPr lang="zh-CN" altLang="zh-CN" sz="2800" dirty="0">
                <a:solidFill>
                  <a:srgbClr val="FF0000"/>
                </a:solidFill>
              </a:rPr>
              <a:t>排序</a:t>
            </a:r>
            <a:r>
              <a:rPr lang="zh-CN" altLang="zh-CN" sz="2800" b="0" dirty="0"/>
              <a:t>，而排序本身又是一种非常费时的操作</a:t>
            </a:r>
            <a:r>
              <a:rPr lang="zh-CN" altLang="zh-CN" sz="2800" b="0" dirty="0" smtClean="0"/>
              <a:t>。</a:t>
            </a:r>
            <a:r>
              <a:rPr lang="zh-CN" altLang="en-US" sz="2800" b="0" dirty="0" smtClean="0"/>
              <a:t>即使</a:t>
            </a:r>
            <a:r>
              <a:rPr lang="zh-CN" altLang="zh-CN" sz="2800" b="0" dirty="0" smtClean="0"/>
              <a:t>采用</a:t>
            </a:r>
            <a:r>
              <a:rPr lang="zh-CN" altLang="zh-CN" sz="2800" b="0" dirty="0"/>
              <a:t>高效的排序方法也要花费</a:t>
            </a:r>
            <a:r>
              <a:rPr lang="en-US" altLang="zh-CN" sz="2800" dirty="0">
                <a:solidFill>
                  <a:srgbClr val="FF0000"/>
                </a:solidFill>
              </a:rPr>
              <a:t>O(</a:t>
            </a:r>
            <a:r>
              <a:rPr lang="en-US" altLang="zh-CN" sz="2800" dirty="0" err="1">
                <a:solidFill>
                  <a:srgbClr val="FF0000"/>
                </a:solidFill>
              </a:rPr>
              <a:t>nlogn</a:t>
            </a:r>
            <a:r>
              <a:rPr lang="en-US" altLang="zh-CN" sz="2800" dirty="0">
                <a:solidFill>
                  <a:srgbClr val="FF0000"/>
                </a:solidFill>
              </a:rPr>
              <a:t>)</a:t>
            </a:r>
            <a:r>
              <a:rPr lang="zh-CN" altLang="zh-CN" sz="2800" b="0" dirty="0"/>
              <a:t>的时间。</a:t>
            </a:r>
          </a:p>
          <a:p>
            <a:pPr>
              <a:buFont typeface="Wingdings" panose="05000000000000000000" pitchFamily="2" charset="2"/>
              <a:buChar char="n"/>
            </a:pPr>
            <a:r>
              <a:rPr lang="zh-CN" altLang="zh-CN" sz="2800" dirty="0"/>
              <a:t>折半查找</a:t>
            </a:r>
            <a:r>
              <a:rPr lang="zh-CN" altLang="zh-CN" sz="2800" dirty="0">
                <a:solidFill>
                  <a:srgbClr val="FF0000"/>
                </a:solidFill>
              </a:rPr>
              <a:t>只适用于顺序存储结构</a:t>
            </a:r>
            <a:r>
              <a:rPr lang="zh-CN" altLang="zh-CN" sz="2800" b="0" dirty="0"/>
              <a:t>。为保持表的有序性，在顺序结构里插入和删除都必须移动大量的结点。因此，</a:t>
            </a:r>
            <a:r>
              <a:rPr lang="zh-CN" altLang="zh-CN" sz="2800" dirty="0"/>
              <a:t>折半查找特别适用于那种一经建立就</a:t>
            </a:r>
            <a:r>
              <a:rPr lang="zh-CN" altLang="zh-CN" sz="2800" dirty="0">
                <a:solidFill>
                  <a:srgbClr val="FF0000"/>
                </a:solidFill>
              </a:rPr>
              <a:t>很少改动</a:t>
            </a:r>
            <a:r>
              <a:rPr lang="zh-CN" altLang="zh-CN" sz="2800" b="0" dirty="0"/>
              <a:t>且经常需要进行查找的线性表</a:t>
            </a:r>
            <a:r>
              <a:rPr lang="zh-CN" altLang="zh-CN" sz="2800" b="0" dirty="0" smtClean="0"/>
              <a:t>。</a:t>
            </a:r>
            <a:endParaRPr lang="en-US" altLang="zh-CN" sz="2800" b="0" dirty="0" smtClean="0"/>
          </a:p>
          <a:p>
            <a:pPr>
              <a:buFont typeface="Wingdings" panose="05000000000000000000" pitchFamily="2" charset="2"/>
              <a:buChar char="n"/>
            </a:pPr>
            <a:r>
              <a:rPr lang="zh-CN" altLang="zh-CN" sz="2800" dirty="0" smtClean="0">
                <a:solidFill>
                  <a:srgbClr val="FF0000"/>
                </a:solidFill>
              </a:rPr>
              <a:t>链式</a:t>
            </a:r>
            <a:r>
              <a:rPr lang="zh-CN" altLang="zh-CN" sz="2800" dirty="0">
                <a:solidFill>
                  <a:srgbClr val="FF0000"/>
                </a:solidFill>
              </a:rPr>
              <a:t>结构</a:t>
            </a:r>
            <a:r>
              <a:rPr lang="zh-CN" altLang="zh-CN" sz="2800" dirty="0" smtClean="0">
                <a:solidFill>
                  <a:srgbClr val="FF0000"/>
                </a:solidFill>
              </a:rPr>
              <a:t>不适合</a:t>
            </a:r>
            <a:r>
              <a:rPr lang="zh-CN" altLang="zh-CN" sz="2800" b="0" dirty="0"/>
              <a:t>实现二分查找算法。</a:t>
            </a:r>
          </a:p>
          <a:p>
            <a:endParaRPr lang="zh-CN" altLang="en-US" dirty="0"/>
          </a:p>
        </p:txBody>
      </p:sp>
    </p:spTree>
    <p:extLst>
      <p:ext uri="{BB962C8B-B14F-4D97-AF65-F5344CB8AC3E}">
        <p14:creationId xmlns:p14="http://schemas.microsoft.com/office/powerpoint/2010/main" val="63282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571504" y="428604"/>
            <a:ext cx="1000100" cy="785817"/>
            <a:chOff x="5703182" y="3835411"/>
            <a:chExt cx="1238250" cy="1236663"/>
          </a:xfrm>
        </p:grpSpPr>
        <p:grpSp>
          <p:nvGrpSpPr>
            <p:cNvPr id="3" name="Group 19"/>
            <p:cNvGrpSpPr>
              <a:grpSpLocks/>
            </p:cNvGrpSpPr>
            <p:nvPr/>
          </p:nvGrpSpPr>
          <p:grpSpPr bwMode="auto">
            <a:xfrm>
              <a:off x="5703182" y="3835411"/>
              <a:ext cx="1238250" cy="1236663"/>
              <a:chOff x="810" y="845"/>
              <a:chExt cx="827" cy="826"/>
            </a:xfrm>
          </p:grpSpPr>
          <p:sp>
            <p:nvSpPr>
              <p:cNvPr id="6" name="Oval 20"/>
              <p:cNvSpPr>
                <a:spLocks noChangeArrowheads="1"/>
              </p:cNvSpPr>
              <p:nvPr/>
            </p:nvSpPr>
            <p:spPr bwMode="gray">
              <a:xfrm>
                <a:off x="810" y="845"/>
                <a:ext cx="827" cy="826"/>
              </a:xfrm>
              <a:prstGeom prst="ellipse">
                <a:avLst/>
              </a:prstGeom>
              <a:solidFill>
                <a:srgbClr val="F8F8F8"/>
              </a:solidFill>
              <a:ln w="38100">
                <a:solidFill>
                  <a:schemeClr val="hlink"/>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sp>
            <p:nvSpPr>
              <p:cNvPr id="7" name="Oval 21"/>
              <p:cNvSpPr>
                <a:spLocks noChangeArrowheads="1"/>
              </p:cNvSpPr>
              <p:nvPr/>
            </p:nvSpPr>
            <p:spPr bwMode="gray">
              <a:xfrm>
                <a:off x="836" y="879"/>
                <a:ext cx="758" cy="758"/>
              </a:xfrm>
              <a:prstGeom prst="ellipse">
                <a:avLst/>
              </a:prstGeom>
              <a:noFill/>
              <a:ln w="38100">
                <a:solidFill>
                  <a:schemeClr val="hlink">
                    <a:alpha val="70195"/>
                  </a:schemeClr>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sp>
            <p:nvSpPr>
              <p:cNvPr id="8" name="Oval 22"/>
              <p:cNvSpPr>
                <a:spLocks noChangeArrowheads="1"/>
              </p:cNvSpPr>
              <p:nvPr/>
            </p:nvSpPr>
            <p:spPr bwMode="gray">
              <a:xfrm>
                <a:off x="878" y="915"/>
                <a:ext cx="690" cy="690"/>
              </a:xfrm>
              <a:prstGeom prst="ellipse">
                <a:avLst/>
              </a:prstGeom>
              <a:noFill/>
              <a:ln w="38100">
                <a:solidFill>
                  <a:schemeClr val="hlink">
                    <a:alpha val="30196"/>
                  </a:schemeClr>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grpSp>
        <p:sp>
          <p:nvSpPr>
            <p:cNvPr id="5" name="Text Box 23"/>
            <p:cNvSpPr txBox="1">
              <a:spLocks noChangeArrowheads="1"/>
            </p:cNvSpPr>
            <p:nvPr/>
          </p:nvSpPr>
          <p:spPr bwMode="gray">
            <a:xfrm>
              <a:off x="5767676" y="4154859"/>
              <a:ext cx="1082674" cy="726536"/>
            </a:xfrm>
            <a:prstGeom prst="rect">
              <a:avLst/>
            </a:prstGeom>
            <a:noFill/>
            <a:ln w="9525" algn="ctr">
              <a:noFill/>
              <a:miter lim="800000"/>
              <a:headEnd/>
              <a:tailEnd/>
            </a:ln>
          </p:spPr>
          <p:txBody>
            <a:bodyPr>
              <a:spAutoFit/>
            </a:bodyPr>
            <a:lstStyle/>
            <a:p>
              <a:pPr algn="ctr" fontAlgn="base">
                <a:spcBef>
                  <a:spcPct val="50000"/>
                </a:spcBef>
                <a:spcAft>
                  <a:spcPct val="0"/>
                </a:spcAft>
              </a:pPr>
              <a:r>
                <a:rPr lang="zh-CN" altLang="en-US" sz="2400" b="1" smtClean="0">
                  <a:solidFill>
                    <a:srgbClr val="FF0000"/>
                  </a:solidFill>
                  <a:latin typeface="方正启体简体" pitchFamily="65" charset="-122"/>
                  <a:ea typeface="方正启体简体" pitchFamily="65" charset="-122"/>
                  <a:cs typeface="Consolas" pitchFamily="49" charset="0"/>
                </a:rPr>
                <a:t>示例</a:t>
              </a:r>
              <a:endParaRPr lang="zh-CN" altLang="en-US" sz="2400" b="1">
                <a:solidFill>
                  <a:srgbClr val="FF0000"/>
                </a:solidFill>
                <a:latin typeface="方正启体简体" pitchFamily="65" charset="-122"/>
                <a:ea typeface="方正启体简体" pitchFamily="65" charset="-122"/>
                <a:cs typeface="Consolas" pitchFamily="49" charset="0"/>
              </a:endParaRPr>
            </a:p>
          </p:txBody>
        </p:sp>
      </p:grpSp>
      <p:sp>
        <p:nvSpPr>
          <p:cNvPr id="9" name="TextBox 8"/>
          <p:cNvSpPr txBox="1"/>
          <p:nvPr/>
        </p:nvSpPr>
        <p:spPr>
          <a:xfrm>
            <a:off x="1071538" y="928670"/>
            <a:ext cx="7964958" cy="14003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fontAlgn="base">
              <a:lnSpc>
                <a:spcPts val="3000"/>
              </a:lnSpc>
              <a:spcBef>
                <a:spcPts val="1200"/>
              </a:spcBef>
              <a:spcAft>
                <a:spcPct val="0"/>
              </a:spcAft>
            </a:pPr>
            <a:r>
              <a:rPr lang="en-US" altLang="zh-CN" sz="2800" b="1" dirty="0" smtClean="0">
                <a:solidFill>
                  <a:srgbClr val="3333FF"/>
                </a:solidFill>
                <a:latin typeface="Consolas" pitchFamily="49" charset="0"/>
                <a:ea typeface="楷体" pitchFamily="49" charset="-122"/>
                <a:cs typeface="Consolas" pitchFamily="49" charset="0"/>
              </a:rPr>
              <a:t>   </a:t>
            </a:r>
            <a:r>
              <a:rPr lang="zh-CN" altLang="zh-CN" sz="2800" b="1" dirty="0" smtClean="0">
                <a:solidFill>
                  <a:srgbClr val="3333FF"/>
                </a:solidFill>
                <a:latin typeface="Consolas" pitchFamily="49" charset="0"/>
                <a:ea typeface="楷体" pitchFamily="49" charset="-122"/>
                <a:cs typeface="Consolas" pitchFamily="49" charset="0"/>
              </a:rPr>
              <a:t>设有</a:t>
            </a:r>
            <a:r>
              <a:rPr lang="en-US" altLang="zh-CN" sz="2800" b="1" dirty="0" smtClean="0">
                <a:solidFill>
                  <a:srgbClr val="3333FF"/>
                </a:solidFill>
                <a:latin typeface="Consolas" pitchFamily="49" charset="0"/>
                <a:ea typeface="楷体" pitchFamily="49" charset="-122"/>
                <a:cs typeface="Consolas" pitchFamily="49" charset="0"/>
              </a:rPr>
              <a:t>100</a:t>
            </a:r>
            <a:r>
              <a:rPr lang="zh-CN" altLang="zh-CN" sz="2800" b="1" dirty="0" smtClean="0">
                <a:solidFill>
                  <a:srgbClr val="3333FF"/>
                </a:solidFill>
                <a:latin typeface="Consolas" pitchFamily="49" charset="0"/>
                <a:ea typeface="楷体" pitchFamily="49" charset="-122"/>
                <a:cs typeface="Consolas" pitchFamily="49" charset="0"/>
              </a:rPr>
              <a:t>个元素的有序表，采用折半查找方法，</a:t>
            </a:r>
            <a:r>
              <a:rPr lang="zh-CN" altLang="zh-CN" sz="2800" b="1" dirty="0" smtClean="0">
                <a:solidFill>
                  <a:srgbClr val="FF0000"/>
                </a:solidFill>
                <a:latin typeface="Consolas" pitchFamily="49" charset="0"/>
                <a:ea typeface="楷体" pitchFamily="49" charset="-122"/>
                <a:cs typeface="Consolas" pitchFamily="49" charset="0"/>
              </a:rPr>
              <a:t>成功时最大的比较次数</a:t>
            </a:r>
            <a:r>
              <a:rPr lang="zh-CN" altLang="zh-CN" sz="2800" b="1" dirty="0" smtClean="0">
                <a:solidFill>
                  <a:srgbClr val="3333FF"/>
                </a:solidFill>
                <a:latin typeface="Consolas" pitchFamily="49" charset="0"/>
                <a:ea typeface="楷体" pitchFamily="49" charset="-122"/>
                <a:cs typeface="Consolas" pitchFamily="49" charset="0"/>
              </a:rPr>
              <a:t>是</a:t>
            </a:r>
            <a:r>
              <a:rPr lang="zh-CN" altLang="en-US" sz="2800" b="1" dirty="0" smtClean="0">
                <a:solidFill>
                  <a:srgbClr val="3333FF"/>
                </a:solidFill>
                <a:latin typeface="Consolas" pitchFamily="49" charset="0"/>
                <a:ea typeface="楷体" pitchFamily="49" charset="-122"/>
                <a:cs typeface="Consolas" pitchFamily="49" charset="0"/>
              </a:rPr>
              <a:t>（  ）</a:t>
            </a:r>
            <a:r>
              <a:rPr lang="zh-CN" altLang="zh-CN" sz="2800" b="1" dirty="0" smtClean="0">
                <a:solidFill>
                  <a:srgbClr val="3333FF"/>
                </a:solidFill>
                <a:latin typeface="Consolas" pitchFamily="49" charset="0"/>
                <a:ea typeface="楷体" pitchFamily="49" charset="-122"/>
                <a:cs typeface="Consolas" pitchFamily="49" charset="0"/>
              </a:rPr>
              <a:t>。</a:t>
            </a:r>
          </a:p>
          <a:p>
            <a:pPr fontAlgn="base">
              <a:lnSpc>
                <a:spcPts val="3000"/>
              </a:lnSpc>
              <a:spcBef>
                <a:spcPts val="1200"/>
              </a:spcBef>
              <a:spcAft>
                <a:spcPct val="0"/>
              </a:spcAft>
            </a:pPr>
            <a:r>
              <a:rPr lang="en-US" altLang="zh-CN" sz="2800" b="1" dirty="0" smtClean="0">
                <a:solidFill>
                  <a:srgbClr val="3333FF"/>
                </a:solidFill>
                <a:latin typeface="Consolas" pitchFamily="49" charset="0"/>
                <a:ea typeface="楷体" pitchFamily="49" charset="-122"/>
                <a:cs typeface="Consolas" pitchFamily="49" charset="0"/>
              </a:rPr>
              <a:t>   A.25	    B.50	  C.10		D.7</a:t>
            </a:r>
            <a:endParaRPr lang="zh-CN" altLang="zh-CN" sz="2800" b="1" dirty="0" smtClean="0">
              <a:solidFill>
                <a:srgbClr val="3333FF"/>
              </a:solidFill>
              <a:latin typeface="Consolas" pitchFamily="49" charset="0"/>
              <a:ea typeface="楷体" pitchFamily="49" charset="-122"/>
              <a:cs typeface="Consolas" pitchFamily="49" charset="0"/>
            </a:endParaRPr>
          </a:p>
        </p:txBody>
      </p:sp>
      <p:sp>
        <p:nvSpPr>
          <p:cNvPr id="10" name="TextBox 9"/>
          <p:cNvSpPr txBox="1"/>
          <p:nvPr/>
        </p:nvSpPr>
        <p:spPr>
          <a:xfrm>
            <a:off x="1071538" y="2786058"/>
            <a:ext cx="7892950" cy="98755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fontAlgn="base">
              <a:lnSpc>
                <a:spcPts val="3000"/>
              </a:lnSpc>
              <a:spcBef>
                <a:spcPct val="0"/>
              </a:spcBef>
              <a:spcAft>
                <a:spcPct val="0"/>
              </a:spcAft>
              <a:buFontTx/>
              <a:buBlip>
                <a:blip r:embed="rId2"/>
              </a:buBlip>
            </a:pPr>
            <a:r>
              <a:rPr lang="zh-CN" altLang="zh-CN" sz="2800" b="1" dirty="0" smtClean="0">
                <a:solidFill>
                  <a:prstClr val="black"/>
                </a:solidFill>
                <a:latin typeface="Consolas" pitchFamily="49" charset="0"/>
                <a:ea typeface="仿宋" pitchFamily="49" charset="-122"/>
                <a:cs typeface="Consolas" pitchFamily="49" charset="0"/>
              </a:rPr>
              <a:t>成功时最大比较次数为</a:t>
            </a:r>
            <a:r>
              <a:rPr lang="en-US" altLang="zh-CN" sz="2800" b="1" dirty="0" smtClean="0">
                <a:solidFill>
                  <a:prstClr val="black"/>
                </a:solidFill>
                <a:latin typeface="Consolas" pitchFamily="49" charset="0"/>
                <a:ea typeface="仿宋" pitchFamily="49" charset="-122"/>
                <a:cs typeface="Consolas" pitchFamily="49" charset="0"/>
                <a:sym typeface="Symbol"/>
              </a:rPr>
              <a:t></a:t>
            </a:r>
            <a:r>
              <a:rPr lang="en-US" altLang="zh-CN" sz="2800" b="1" dirty="0" err="1" smtClean="0">
                <a:solidFill>
                  <a:prstClr val="black"/>
                </a:solidFill>
                <a:latin typeface="Consolas" pitchFamily="49" charset="0"/>
                <a:ea typeface="仿宋" pitchFamily="49" charset="-122"/>
                <a:cs typeface="Consolas" pitchFamily="49" charset="0"/>
              </a:rPr>
              <a:t>logn</a:t>
            </a:r>
            <a:r>
              <a:rPr lang="en-US" altLang="zh-CN" sz="2800" b="1" dirty="0" smtClean="0">
                <a:solidFill>
                  <a:prstClr val="black"/>
                </a:solidFill>
                <a:latin typeface="Consolas" pitchFamily="49" charset="0"/>
                <a:ea typeface="仿宋" pitchFamily="49" charset="-122"/>
                <a:cs typeface="Consolas" pitchFamily="49" charset="0"/>
                <a:sym typeface="Symbol"/>
              </a:rPr>
              <a:t></a:t>
            </a:r>
            <a:r>
              <a:rPr lang="en-US" altLang="zh-CN" sz="2800" b="1" dirty="0" smtClean="0">
                <a:solidFill>
                  <a:prstClr val="black"/>
                </a:solidFill>
                <a:latin typeface="Consolas" pitchFamily="49" charset="0"/>
                <a:ea typeface="仿宋" pitchFamily="49" charset="-122"/>
                <a:cs typeface="Consolas" pitchFamily="49" charset="0"/>
              </a:rPr>
              <a:t>=</a:t>
            </a:r>
            <a:r>
              <a:rPr lang="en-US" altLang="zh-CN" sz="2800" b="1" dirty="0" smtClean="0">
                <a:solidFill>
                  <a:prstClr val="black"/>
                </a:solidFill>
                <a:latin typeface="Consolas" pitchFamily="49" charset="0"/>
                <a:ea typeface="仿宋" pitchFamily="49" charset="-122"/>
                <a:cs typeface="Consolas" pitchFamily="49" charset="0"/>
                <a:sym typeface="Symbol"/>
              </a:rPr>
              <a:t></a:t>
            </a:r>
            <a:r>
              <a:rPr lang="en-US" altLang="zh-CN" sz="2800" b="1" dirty="0" smtClean="0">
                <a:solidFill>
                  <a:prstClr val="black"/>
                </a:solidFill>
                <a:latin typeface="Consolas" pitchFamily="49" charset="0"/>
                <a:ea typeface="仿宋" pitchFamily="49" charset="-122"/>
                <a:cs typeface="Consolas" pitchFamily="49" charset="0"/>
              </a:rPr>
              <a:t>log100</a:t>
            </a:r>
            <a:r>
              <a:rPr lang="en-US" altLang="zh-CN" sz="2800" b="1" dirty="0" smtClean="0">
                <a:solidFill>
                  <a:prstClr val="black"/>
                </a:solidFill>
                <a:latin typeface="Consolas" pitchFamily="49" charset="0"/>
                <a:ea typeface="仿宋" pitchFamily="49" charset="-122"/>
                <a:cs typeface="Consolas" pitchFamily="49" charset="0"/>
                <a:sym typeface="Symbol"/>
              </a:rPr>
              <a:t></a:t>
            </a:r>
            <a:r>
              <a:rPr lang="en-US" altLang="zh-CN" sz="2800" b="1" dirty="0" smtClean="0">
                <a:solidFill>
                  <a:prstClr val="black"/>
                </a:solidFill>
                <a:latin typeface="Consolas" pitchFamily="49" charset="0"/>
                <a:ea typeface="仿宋" pitchFamily="49" charset="-122"/>
                <a:cs typeface="Consolas" pitchFamily="49" charset="0"/>
              </a:rPr>
              <a:t>=7</a:t>
            </a:r>
            <a:r>
              <a:rPr lang="zh-CN" altLang="zh-CN" sz="2800" b="1" dirty="0" smtClean="0">
                <a:solidFill>
                  <a:prstClr val="black"/>
                </a:solidFill>
                <a:latin typeface="Consolas" pitchFamily="49" charset="0"/>
                <a:ea typeface="仿宋" pitchFamily="49" charset="-122"/>
                <a:cs typeface="Consolas" pitchFamily="49" charset="0"/>
              </a:rPr>
              <a:t>。</a:t>
            </a:r>
            <a:endParaRPr lang="en-US" altLang="zh-CN" sz="2800" b="1" dirty="0" smtClean="0">
              <a:solidFill>
                <a:prstClr val="black"/>
              </a:solidFill>
              <a:latin typeface="Consolas" pitchFamily="49" charset="0"/>
              <a:ea typeface="仿宋" pitchFamily="49" charset="-122"/>
              <a:cs typeface="Consolas" pitchFamily="49" charset="0"/>
            </a:endParaRPr>
          </a:p>
          <a:p>
            <a:pPr marL="342900" indent="-342900" fontAlgn="base">
              <a:lnSpc>
                <a:spcPts val="3000"/>
              </a:lnSpc>
              <a:spcBef>
                <a:spcPct val="0"/>
              </a:spcBef>
              <a:spcAft>
                <a:spcPct val="0"/>
              </a:spcAft>
              <a:buFontTx/>
              <a:buBlip>
                <a:blip r:embed="rId2"/>
              </a:buBlip>
            </a:pPr>
            <a:r>
              <a:rPr lang="zh-CN" altLang="zh-CN" sz="2800" b="1" dirty="0" smtClean="0">
                <a:solidFill>
                  <a:prstClr val="black"/>
                </a:solidFill>
                <a:latin typeface="Consolas" pitchFamily="49" charset="0"/>
                <a:ea typeface="仿宋" pitchFamily="49" charset="-122"/>
                <a:cs typeface="Consolas" pitchFamily="49" charset="0"/>
              </a:rPr>
              <a:t>答案：</a:t>
            </a:r>
            <a:r>
              <a:rPr lang="en-US" altLang="zh-CN" sz="2800" b="1" dirty="0" smtClean="0">
                <a:solidFill>
                  <a:srgbClr val="C00000"/>
                </a:solidFill>
                <a:latin typeface="Consolas" pitchFamily="49" charset="0"/>
                <a:ea typeface="仿宋" pitchFamily="49" charset="-122"/>
                <a:cs typeface="Consolas" pitchFamily="49" charset="0"/>
              </a:rPr>
              <a:t>D</a:t>
            </a:r>
            <a:r>
              <a:rPr lang="zh-CN" altLang="zh-CN" sz="2800" b="1" dirty="0" smtClean="0">
                <a:solidFill>
                  <a:prstClr val="black"/>
                </a:solidFill>
                <a:latin typeface="Consolas" pitchFamily="49" charset="0"/>
                <a:ea typeface="仿宋" pitchFamily="49" charset="-122"/>
                <a:cs typeface="Consolas" pitchFamily="49" charset="0"/>
              </a:rPr>
              <a:t>。</a:t>
            </a:r>
            <a:endParaRPr lang="zh-CN" altLang="en-US" sz="2800" b="1" dirty="0">
              <a:solidFill>
                <a:prstClr val="black"/>
              </a:solidFill>
              <a:latin typeface="Consolas" pitchFamily="49" charset="0"/>
              <a:ea typeface="仿宋" pitchFamily="49" charset="-122"/>
              <a:cs typeface="Consolas" pitchFamily="49" charset="0"/>
            </a:endParaRPr>
          </a:p>
        </p:txBody>
      </p:sp>
    </p:spTree>
    <p:extLst>
      <p:ext uri="{BB962C8B-B14F-4D97-AF65-F5344CB8AC3E}">
        <p14:creationId xmlns:p14="http://schemas.microsoft.com/office/powerpoint/2010/main" val="54891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571504" y="428604"/>
            <a:ext cx="1000100" cy="785817"/>
            <a:chOff x="5703182" y="3835411"/>
            <a:chExt cx="1238250" cy="1236663"/>
          </a:xfrm>
        </p:grpSpPr>
        <p:grpSp>
          <p:nvGrpSpPr>
            <p:cNvPr id="3" name="Group 19"/>
            <p:cNvGrpSpPr>
              <a:grpSpLocks/>
            </p:cNvGrpSpPr>
            <p:nvPr/>
          </p:nvGrpSpPr>
          <p:grpSpPr bwMode="auto">
            <a:xfrm>
              <a:off x="5703182" y="3835411"/>
              <a:ext cx="1238250" cy="1236663"/>
              <a:chOff x="810" y="845"/>
              <a:chExt cx="827" cy="826"/>
            </a:xfrm>
          </p:grpSpPr>
          <p:sp>
            <p:nvSpPr>
              <p:cNvPr id="6" name="Oval 20"/>
              <p:cNvSpPr>
                <a:spLocks noChangeArrowheads="1"/>
              </p:cNvSpPr>
              <p:nvPr/>
            </p:nvSpPr>
            <p:spPr bwMode="gray">
              <a:xfrm>
                <a:off x="810" y="845"/>
                <a:ext cx="827" cy="826"/>
              </a:xfrm>
              <a:prstGeom prst="ellipse">
                <a:avLst/>
              </a:prstGeom>
              <a:solidFill>
                <a:srgbClr val="F8F8F8"/>
              </a:solidFill>
              <a:ln w="38100">
                <a:solidFill>
                  <a:schemeClr val="hlink"/>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sp>
            <p:nvSpPr>
              <p:cNvPr id="7" name="Oval 21"/>
              <p:cNvSpPr>
                <a:spLocks noChangeArrowheads="1"/>
              </p:cNvSpPr>
              <p:nvPr/>
            </p:nvSpPr>
            <p:spPr bwMode="gray">
              <a:xfrm>
                <a:off x="836" y="879"/>
                <a:ext cx="758" cy="758"/>
              </a:xfrm>
              <a:prstGeom prst="ellipse">
                <a:avLst/>
              </a:prstGeom>
              <a:noFill/>
              <a:ln w="38100">
                <a:solidFill>
                  <a:schemeClr val="hlink">
                    <a:alpha val="70195"/>
                  </a:schemeClr>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sp>
            <p:nvSpPr>
              <p:cNvPr id="8" name="Oval 22"/>
              <p:cNvSpPr>
                <a:spLocks noChangeArrowheads="1"/>
              </p:cNvSpPr>
              <p:nvPr/>
            </p:nvSpPr>
            <p:spPr bwMode="gray">
              <a:xfrm>
                <a:off x="878" y="915"/>
                <a:ext cx="690" cy="690"/>
              </a:xfrm>
              <a:prstGeom prst="ellipse">
                <a:avLst/>
              </a:prstGeom>
              <a:noFill/>
              <a:ln w="38100">
                <a:solidFill>
                  <a:schemeClr val="hlink">
                    <a:alpha val="30196"/>
                  </a:schemeClr>
                </a:solidFill>
                <a:round/>
                <a:headEnd/>
                <a:tailEnd/>
              </a:ln>
            </p:spPr>
            <p:txBody>
              <a:bodyPr wrap="none" anchor="ctr"/>
              <a:lstStyle/>
              <a:p>
                <a:pP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grpSp>
        <p:sp>
          <p:nvSpPr>
            <p:cNvPr id="5" name="Text Box 23"/>
            <p:cNvSpPr txBox="1">
              <a:spLocks noChangeArrowheads="1"/>
            </p:cNvSpPr>
            <p:nvPr/>
          </p:nvSpPr>
          <p:spPr bwMode="gray">
            <a:xfrm>
              <a:off x="5767676" y="4154859"/>
              <a:ext cx="1082674" cy="557010"/>
            </a:xfrm>
            <a:prstGeom prst="rect">
              <a:avLst/>
            </a:prstGeom>
            <a:noFill/>
            <a:ln w="9525" algn="ctr">
              <a:noFill/>
              <a:miter lim="800000"/>
              <a:headEnd/>
              <a:tailEnd/>
            </a:ln>
          </p:spPr>
          <p:txBody>
            <a:bodyPr>
              <a:spAutoFit/>
            </a:bodyPr>
            <a:lstStyle/>
            <a:p>
              <a:pPr algn="ctr" fontAlgn="base">
                <a:spcBef>
                  <a:spcPct val="50000"/>
                </a:spcBef>
                <a:spcAft>
                  <a:spcPct val="0"/>
                </a:spcAft>
              </a:pPr>
              <a:r>
                <a:rPr lang="zh-CN" altLang="en-US" sz="2000" b="1" smtClean="0">
                  <a:solidFill>
                    <a:srgbClr val="FF0000"/>
                  </a:solidFill>
                  <a:latin typeface="方正启体简体" pitchFamily="65" charset="-122"/>
                  <a:ea typeface="方正启体简体" pitchFamily="65" charset="-122"/>
                  <a:cs typeface="Consolas" pitchFamily="49" charset="0"/>
                </a:rPr>
                <a:t>示例</a:t>
              </a:r>
              <a:endParaRPr lang="zh-CN" altLang="en-US" sz="2000" b="1">
                <a:solidFill>
                  <a:srgbClr val="FF0000"/>
                </a:solidFill>
                <a:latin typeface="方正启体简体" pitchFamily="65" charset="-122"/>
                <a:ea typeface="方正启体简体" pitchFamily="65" charset="-122"/>
                <a:cs typeface="Consolas" pitchFamily="49" charset="0"/>
              </a:endParaRPr>
            </a:p>
          </p:txBody>
        </p:sp>
      </p:grpSp>
      <p:sp>
        <p:nvSpPr>
          <p:cNvPr id="9" name="TextBox 8"/>
          <p:cNvSpPr txBox="1"/>
          <p:nvPr/>
        </p:nvSpPr>
        <p:spPr>
          <a:xfrm>
            <a:off x="1071538" y="928670"/>
            <a:ext cx="7643866" cy="14003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fontAlgn="base">
              <a:lnSpc>
                <a:spcPts val="3000"/>
              </a:lnSpc>
              <a:spcBef>
                <a:spcPts val="1200"/>
              </a:spcBef>
              <a:spcAft>
                <a:spcPct val="0"/>
              </a:spcAft>
            </a:pPr>
            <a:r>
              <a:rPr lang="en-US" altLang="zh-CN" sz="2800" b="1" dirty="0" smtClean="0">
                <a:solidFill>
                  <a:srgbClr val="3333FF"/>
                </a:solidFill>
                <a:latin typeface="Consolas" pitchFamily="49" charset="0"/>
                <a:ea typeface="楷体" pitchFamily="49" charset="-122"/>
                <a:cs typeface="Consolas" pitchFamily="49" charset="0"/>
              </a:rPr>
              <a:t>    </a:t>
            </a:r>
            <a:r>
              <a:rPr lang="zh-CN" altLang="zh-CN" sz="2800" b="1" dirty="0" smtClean="0">
                <a:solidFill>
                  <a:srgbClr val="3333FF"/>
                </a:solidFill>
                <a:latin typeface="Consolas" pitchFamily="49" charset="0"/>
                <a:ea typeface="楷体" pitchFamily="49" charset="-122"/>
                <a:cs typeface="Consolas" pitchFamily="49" charset="0"/>
              </a:rPr>
              <a:t>设有</a:t>
            </a:r>
            <a:r>
              <a:rPr lang="en-US" altLang="zh-CN" sz="2800" b="1" dirty="0" smtClean="0">
                <a:solidFill>
                  <a:srgbClr val="3333FF"/>
                </a:solidFill>
                <a:latin typeface="Consolas" pitchFamily="49" charset="0"/>
                <a:ea typeface="楷体" pitchFamily="49" charset="-122"/>
                <a:cs typeface="Consolas" pitchFamily="49" charset="0"/>
              </a:rPr>
              <a:t>100</a:t>
            </a:r>
            <a:r>
              <a:rPr lang="zh-CN" altLang="zh-CN" sz="2800" b="1" dirty="0" smtClean="0">
                <a:solidFill>
                  <a:srgbClr val="3333FF"/>
                </a:solidFill>
                <a:latin typeface="Consolas" pitchFamily="49" charset="0"/>
                <a:ea typeface="楷体" pitchFamily="49" charset="-122"/>
                <a:cs typeface="Consolas" pitchFamily="49" charset="0"/>
              </a:rPr>
              <a:t>个元素的有序表，采用折半查找方法，</a:t>
            </a:r>
            <a:r>
              <a:rPr lang="zh-CN" altLang="zh-CN" sz="2800" b="1" dirty="0" smtClean="0">
                <a:solidFill>
                  <a:srgbClr val="FF0000"/>
                </a:solidFill>
                <a:latin typeface="Consolas" pitchFamily="49" charset="0"/>
                <a:ea typeface="楷体" pitchFamily="49" charset="-122"/>
                <a:cs typeface="Consolas" pitchFamily="49" charset="0"/>
              </a:rPr>
              <a:t>不成功时最大的比较次数</a:t>
            </a:r>
            <a:r>
              <a:rPr lang="zh-CN" altLang="zh-CN" sz="2800" b="1" dirty="0" smtClean="0">
                <a:solidFill>
                  <a:srgbClr val="3333FF"/>
                </a:solidFill>
                <a:latin typeface="Consolas" pitchFamily="49" charset="0"/>
                <a:ea typeface="楷体" pitchFamily="49" charset="-122"/>
                <a:cs typeface="Consolas" pitchFamily="49" charset="0"/>
              </a:rPr>
              <a:t>是</a:t>
            </a:r>
            <a:r>
              <a:rPr lang="zh-CN" altLang="en-US" sz="2800" b="1" dirty="0" smtClean="0">
                <a:solidFill>
                  <a:srgbClr val="3333FF"/>
                </a:solidFill>
                <a:latin typeface="Consolas" pitchFamily="49" charset="0"/>
                <a:ea typeface="楷体" pitchFamily="49" charset="-122"/>
                <a:cs typeface="Consolas" pitchFamily="49" charset="0"/>
              </a:rPr>
              <a:t>（  ）</a:t>
            </a:r>
            <a:r>
              <a:rPr lang="zh-CN" altLang="zh-CN" sz="2800" b="1" dirty="0" smtClean="0">
                <a:solidFill>
                  <a:srgbClr val="3333FF"/>
                </a:solidFill>
                <a:latin typeface="Consolas" pitchFamily="49" charset="0"/>
                <a:ea typeface="楷体" pitchFamily="49" charset="-122"/>
                <a:cs typeface="Consolas" pitchFamily="49" charset="0"/>
              </a:rPr>
              <a:t>。</a:t>
            </a:r>
          </a:p>
          <a:p>
            <a:pPr fontAlgn="base">
              <a:lnSpc>
                <a:spcPts val="3000"/>
              </a:lnSpc>
              <a:spcBef>
                <a:spcPts val="1200"/>
              </a:spcBef>
              <a:spcAft>
                <a:spcPct val="0"/>
              </a:spcAft>
            </a:pPr>
            <a:r>
              <a:rPr lang="en-US" altLang="zh-CN" sz="2800" b="1" dirty="0" smtClean="0">
                <a:solidFill>
                  <a:srgbClr val="3333FF"/>
                </a:solidFill>
                <a:latin typeface="Consolas" pitchFamily="49" charset="0"/>
                <a:ea typeface="楷体" pitchFamily="49" charset="-122"/>
                <a:cs typeface="Consolas" pitchFamily="49" charset="0"/>
              </a:rPr>
              <a:t>    A.25	     B.50	  C.10		D.7</a:t>
            </a:r>
            <a:endParaRPr lang="zh-CN" altLang="zh-CN" sz="2800" b="1" dirty="0" smtClean="0">
              <a:solidFill>
                <a:srgbClr val="3333FF"/>
              </a:solidFill>
              <a:latin typeface="Consolas" pitchFamily="49" charset="0"/>
              <a:ea typeface="楷体" pitchFamily="49" charset="-122"/>
              <a:cs typeface="Consolas" pitchFamily="49" charset="0"/>
            </a:endParaRPr>
          </a:p>
        </p:txBody>
      </p:sp>
      <p:sp>
        <p:nvSpPr>
          <p:cNvPr id="10" name="TextBox 9"/>
          <p:cNvSpPr txBox="1"/>
          <p:nvPr/>
        </p:nvSpPr>
        <p:spPr>
          <a:xfrm>
            <a:off x="467545" y="3000372"/>
            <a:ext cx="8568952" cy="98755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fontAlgn="base">
              <a:lnSpc>
                <a:spcPts val="3000"/>
              </a:lnSpc>
              <a:spcBef>
                <a:spcPct val="0"/>
              </a:spcBef>
              <a:spcAft>
                <a:spcPct val="0"/>
              </a:spcAft>
              <a:buFontTx/>
              <a:buBlip>
                <a:blip r:embed="rId3"/>
              </a:buBlip>
            </a:pPr>
            <a:r>
              <a:rPr lang="zh-CN" altLang="zh-CN" sz="2800" b="1" dirty="0" smtClean="0">
                <a:solidFill>
                  <a:prstClr val="black"/>
                </a:solidFill>
                <a:latin typeface="Consolas" pitchFamily="49" charset="0"/>
                <a:ea typeface="仿宋" pitchFamily="49" charset="-122"/>
                <a:cs typeface="Consolas" pitchFamily="49" charset="0"/>
              </a:rPr>
              <a:t>不成功时最大比较次数为</a:t>
            </a:r>
            <a:r>
              <a:rPr lang="en-US" altLang="zh-CN" sz="2800" b="1" dirty="0" smtClean="0">
                <a:solidFill>
                  <a:prstClr val="black"/>
                </a:solidFill>
                <a:latin typeface="Consolas" pitchFamily="49" charset="0"/>
                <a:ea typeface="仿宋" pitchFamily="49" charset="-122"/>
                <a:cs typeface="Consolas" pitchFamily="49" charset="0"/>
                <a:sym typeface="Symbol"/>
              </a:rPr>
              <a:t></a:t>
            </a:r>
            <a:r>
              <a:rPr lang="en-US" altLang="zh-CN" sz="2800" b="1" dirty="0" smtClean="0">
                <a:solidFill>
                  <a:prstClr val="black"/>
                </a:solidFill>
                <a:latin typeface="Consolas" pitchFamily="49" charset="0"/>
                <a:ea typeface="仿宋" pitchFamily="49" charset="-122"/>
                <a:cs typeface="Consolas" pitchFamily="49" charset="0"/>
              </a:rPr>
              <a:t>log(n+1)</a:t>
            </a:r>
            <a:r>
              <a:rPr lang="en-US" altLang="zh-CN" sz="2800" b="1" dirty="0" smtClean="0">
                <a:solidFill>
                  <a:prstClr val="black"/>
                </a:solidFill>
                <a:latin typeface="Consolas" pitchFamily="49" charset="0"/>
                <a:ea typeface="仿宋" pitchFamily="49" charset="-122"/>
                <a:cs typeface="Consolas" pitchFamily="49" charset="0"/>
                <a:sym typeface="Symbol"/>
              </a:rPr>
              <a:t></a:t>
            </a:r>
            <a:r>
              <a:rPr lang="en-US" altLang="zh-CN" sz="2800" b="1" dirty="0" smtClean="0">
                <a:solidFill>
                  <a:prstClr val="black"/>
                </a:solidFill>
                <a:latin typeface="Consolas" pitchFamily="49" charset="0"/>
                <a:ea typeface="仿宋" pitchFamily="49" charset="-122"/>
                <a:cs typeface="Consolas" pitchFamily="49" charset="0"/>
              </a:rPr>
              <a:t>=</a:t>
            </a:r>
            <a:r>
              <a:rPr lang="en-US" altLang="zh-CN" sz="2800" b="1" dirty="0" smtClean="0">
                <a:solidFill>
                  <a:prstClr val="black"/>
                </a:solidFill>
                <a:latin typeface="Consolas" pitchFamily="49" charset="0"/>
                <a:ea typeface="仿宋" pitchFamily="49" charset="-122"/>
                <a:cs typeface="Consolas" pitchFamily="49" charset="0"/>
                <a:sym typeface="Symbol"/>
              </a:rPr>
              <a:t></a:t>
            </a:r>
            <a:r>
              <a:rPr lang="en-US" altLang="zh-CN" sz="2800" b="1" dirty="0" smtClean="0">
                <a:solidFill>
                  <a:prstClr val="black"/>
                </a:solidFill>
                <a:latin typeface="Consolas" pitchFamily="49" charset="0"/>
                <a:ea typeface="仿宋" pitchFamily="49" charset="-122"/>
                <a:cs typeface="Consolas" pitchFamily="49" charset="0"/>
              </a:rPr>
              <a:t>log101</a:t>
            </a:r>
            <a:r>
              <a:rPr lang="en-US" altLang="zh-CN" sz="2800" b="1" dirty="0" smtClean="0">
                <a:solidFill>
                  <a:prstClr val="black"/>
                </a:solidFill>
                <a:latin typeface="Consolas" pitchFamily="49" charset="0"/>
                <a:ea typeface="仿宋" pitchFamily="49" charset="-122"/>
                <a:cs typeface="Consolas" pitchFamily="49" charset="0"/>
                <a:sym typeface="Symbol"/>
              </a:rPr>
              <a:t></a:t>
            </a:r>
            <a:r>
              <a:rPr lang="en-US" altLang="zh-CN" sz="2800" b="1" dirty="0" smtClean="0">
                <a:solidFill>
                  <a:prstClr val="black"/>
                </a:solidFill>
                <a:latin typeface="Consolas" pitchFamily="49" charset="0"/>
                <a:ea typeface="仿宋" pitchFamily="49" charset="-122"/>
                <a:cs typeface="Consolas" pitchFamily="49" charset="0"/>
              </a:rPr>
              <a:t>=7</a:t>
            </a:r>
            <a:r>
              <a:rPr lang="zh-CN" altLang="zh-CN" sz="2800" b="1" dirty="0" smtClean="0">
                <a:solidFill>
                  <a:prstClr val="black"/>
                </a:solidFill>
                <a:latin typeface="Consolas" pitchFamily="49" charset="0"/>
                <a:ea typeface="仿宋" pitchFamily="49" charset="-122"/>
                <a:cs typeface="Consolas" pitchFamily="49" charset="0"/>
              </a:rPr>
              <a:t>。</a:t>
            </a:r>
            <a:endParaRPr lang="en-US" altLang="zh-CN" sz="2800" b="1" dirty="0" smtClean="0">
              <a:solidFill>
                <a:prstClr val="black"/>
              </a:solidFill>
              <a:latin typeface="Consolas" pitchFamily="49" charset="0"/>
              <a:ea typeface="仿宋" pitchFamily="49" charset="-122"/>
              <a:cs typeface="Consolas" pitchFamily="49" charset="0"/>
            </a:endParaRPr>
          </a:p>
          <a:p>
            <a:pPr marL="342900" indent="-342900" fontAlgn="base">
              <a:lnSpc>
                <a:spcPts val="3000"/>
              </a:lnSpc>
              <a:spcBef>
                <a:spcPct val="0"/>
              </a:spcBef>
              <a:spcAft>
                <a:spcPct val="0"/>
              </a:spcAft>
              <a:buFontTx/>
              <a:buBlip>
                <a:blip r:embed="rId3"/>
              </a:buBlip>
            </a:pPr>
            <a:r>
              <a:rPr lang="zh-CN" altLang="zh-CN" sz="2800" b="1" dirty="0" smtClean="0">
                <a:solidFill>
                  <a:prstClr val="black"/>
                </a:solidFill>
                <a:latin typeface="Consolas" pitchFamily="49" charset="0"/>
                <a:ea typeface="仿宋" pitchFamily="49" charset="-122"/>
                <a:cs typeface="Consolas" pitchFamily="49" charset="0"/>
              </a:rPr>
              <a:t>答案：</a:t>
            </a:r>
            <a:r>
              <a:rPr lang="en-US" altLang="zh-CN" sz="2800" b="1" dirty="0" smtClean="0">
                <a:solidFill>
                  <a:srgbClr val="C00000"/>
                </a:solidFill>
                <a:latin typeface="Consolas" pitchFamily="49" charset="0"/>
                <a:ea typeface="仿宋" pitchFamily="49" charset="-122"/>
                <a:cs typeface="Consolas" pitchFamily="49" charset="0"/>
              </a:rPr>
              <a:t>D</a:t>
            </a:r>
            <a:r>
              <a:rPr lang="zh-CN" altLang="zh-CN" sz="2800" b="1" dirty="0" smtClean="0">
                <a:solidFill>
                  <a:prstClr val="black"/>
                </a:solidFill>
                <a:latin typeface="Consolas" pitchFamily="49" charset="0"/>
                <a:ea typeface="仿宋" pitchFamily="49" charset="-122"/>
                <a:cs typeface="Consolas" pitchFamily="49" charset="0"/>
              </a:rPr>
              <a:t>。</a:t>
            </a:r>
          </a:p>
        </p:txBody>
      </p:sp>
    </p:spTree>
    <p:extLst>
      <p:ext uri="{BB962C8B-B14F-4D97-AF65-F5344CB8AC3E}">
        <p14:creationId xmlns:p14="http://schemas.microsoft.com/office/powerpoint/2010/main" val="319186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p>
        </p:txBody>
      </p:sp>
      <p:sp>
        <p:nvSpPr>
          <p:cNvPr id="1570819" name="Rectangle 3"/>
          <p:cNvSpPr>
            <a:spLocks noGrp="1" noChangeArrowheads="1"/>
          </p:cNvSpPr>
          <p:nvPr>
            <p:ph sz="quarter" idx="4294967295"/>
          </p:nvPr>
        </p:nvSpPr>
        <p:spPr>
          <a:xfrm>
            <a:off x="525463" y="1285859"/>
            <a:ext cx="8186737" cy="4857785"/>
          </a:xfrm>
          <a:prstGeom prst="rect">
            <a:avLst/>
          </a:prstGeom>
        </p:spPr>
        <p:txBody>
          <a:bodyPr>
            <a:normAutofit/>
          </a:bodyPr>
          <a:lstStyle/>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10.1 </a:t>
            </a:r>
            <a:r>
              <a:rPr lang="zh-CN" altLang="en-US" sz="3300" dirty="0" smtClean="0">
                <a:latin typeface="黑体" panose="02010609060101010101" pitchFamily="49" charset="-122"/>
                <a:ea typeface="黑体" panose="02010609060101010101" pitchFamily="49" charset="-122"/>
              </a:rPr>
              <a:t>查找的基本概念</a:t>
            </a: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10.2 </a:t>
            </a:r>
            <a:r>
              <a:rPr lang="zh-CN" altLang="en-US" sz="3300" dirty="0" smtClean="0">
                <a:latin typeface="黑体" panose="02010609060101010101" pitchFamily="49" charset="-122"/>
                <a:ea typeface="黑体" panose="02010609060101010101" pitchFamily="49" charset="-122"/>
              </a:rPr>
              <a:t>静态查找表</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a:t>
            </a:r>
            <a:r>
              <a:rPr lang="en-US" altLang="zh-CN" sz="3300" dirty="0" smtClean="0">
                <a:solidFill>
                  <a:srgbClr val="FF0000"/>
                </a:solidFill>
                <a:latin typeface="黑体" panose="02010609060101010101" pitchFamily="49" charset="-122"/>
                <a:ea typeface="黑体" panose="02010609060101010101" pitchFamily="49" charset="-122"/>
              </a:rPr>
              <a:t>.3 </a:t>
            </a:r>
            <a:r>
              <a:rPr lang="zh-CN" altLang="en-US" sz="3300" dirty="0">
                <a:solidFill>
                  <a:srgbClr val="FF0000"/>
                </a:solidFill>
                <a:latin typeface="黑体" panose="02010609060101010101" pitchFamily="49" charset="-122"/>
                <a:ea typeface="黑体" panose="02010609060101010101" pitchFamily="49" charset="-122"/>
              </a:rPr>
              <a:t>二</a:t>
            </a:r>
            <a:r>
              <a:rPr lang="zh-CN" altLang="en-US" sz="3300" dirty="0" smtClean="0">
                <a:solidFill>
                  <a:srgbClr val="FF0000"/>
                </a:solidFill>
                <a:latin typeface="黑体" panose="02010609060101010101" pitchFamily="49" charset="-122"/>
                <a:ea typeface="黑体" panose="02010609060101010101" pitchFamily="49" charset="-122"/>
              </a:rPr>
              <a:t>叉查找树</a:t>
            </a:r>
            <a:endParaRPr lang="en-US" altLang="zh-CN" sz="3300" dirty="0" smtClean="0">
              <a:solidFill>
                <a:srgbClr val="FF0000"/>
              </a:solidFill>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10.4 </a:t>
            </a:r>
            <a:r>
              <a:rPr lang="zh-CN" altLang="en-US" sz="3300" dirty="0" smtClean="0">
                <a:latin typeface="黑体" panose="02010609060101010101" pitchFamily="49" charset="-122"/>
                <a:ea typeface="黑体" panose="02010609060101010101" pitchFamily="49" charset="-122"/>
              </a:rPr>
              <a:t>散列表</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10.5 </a:t>
            </a:r>
            <a:r>
              <a:rPr lang="zh-CN" altLang="en-US" sz="3300" dirty="0" smtClean="0">
                <a:latin typeface="黑体" panose="02010609060101010101" pitchFamily="49" charset="-122"/>
                <a:ea typeface="黑体" panose="02010609060101010101" pitchFamily="49" charset="-122"/>
              </a:rPr>
              <a:t>线性索引</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10.6 </a:t>
            </a:r>
            <a:r>
              <a:rPr lang="zh-CN" altLang="en-US" sz="3300" dirty="0" smtClean="0">
                <a:latin typeface="黑体" panose="02010609060101010101" pitchFamily="49" charset="-122"/>
                <a:ea typeface="黑体" panose="02010609060101010101" pitchFamily="49" charset="-122"/>
              </a:rPr>
              <a:t>树形索引</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60908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4" y="548680"/>
            <a:ext cx="7674646" cy="5000660"/>
          </a:xfrm>
        </p:spPr>
        <p:txBody>
          <a:bodyPr>
            <a:normAutofit/>
          </a:bodyPr>
          <a:lstStyle/>
          <a:p>
            <a:pPr>
              <a:buFont typeface="Wingdings" panose="05000000000000000000" pitchFamily="2" charset="2"/>
              <a:buChar char="l"/>
            </a:pPr>
            <a:r>
              <a:rPr lang="en-US" altLang="zh-CN" sz="2800" dirty="0" smtClean="0"/>
              <a:t>BST</a:t>
            </a:r>
            <a:r>
              <a:rPr lang="zh-CN" altLang="en-US" sz="2800" dirty="0"/>
              <a:t>具体研究了什么内容</a:t>
            </a:r>
            <a:endParaRPr lang="en-US" altLang="zh-CN" sz="2800" dirty="0" smtClean="0"/>
          </a:p>
          <a:p>
            <a:pPr>
              <a:buFont typeface="Wingdings" panose="05000000000000000000" pitchFamily="2" charset="2"/>
              <a:buChar char="l"/>
            </a:pPr>
            <a:r>
              <a:rPr lang="en-US" altLang="zh-CN" sz="2800" dirty="0" smtClean="0"/>
              <a:t>BST</a:t>
            </a:r>
            <a:r>
              <a:rPr lang="zh-CN" altLang="en-US" sz="2800" dirty="0" smtClean="0"/>
              <a:t>与折半查找的比较</a:t>
            </a:r>
            <a:endParaRPr lang="en-US" altLang="zh-CN" sz="2800" dirty="0" smtClean="0"/>
          </a:p>
          <a:p>
            <a:pPr marL="0" indent="0"/>
            <a:r>
              <a:rPr lang="en-US" altLang="zh-CN" sz="2800" dirty="0"/>
              <a:t> </a:t>
            </a:r>
            <a:r>
              <a:rPr lang="en-US" altLang="zh-CN" sz="2800" dirty="0" smtClean="0"/>
              <a:t>   </a:t>
            </a:r>
            <a:r>
              <a:rPr lang="zh-CN" altLang="en-US" sz="2800" dirty="0" smtClean="0"/>
              <a:t>存储</a:t>
            </a:r>
            <a:r>
              <a:rPr lang="zh-CN" altLang="en-US" sz="2800" dirty="0" smtClean="0"/>
              <a:t>结构</a:t>
            </a:r>
            <a:endParaRPr lang="en-US" altLang="zh-CN" sz="2800" dirty="0" smtClean="0"/>
          </a:p>
          <a:p>
            <a:pPr marL="0" indent="0"/>
            <a:r>
              <a:rPr lang="en-US" altLang="zh-CN" sz="2800" dirty="0" smtClean="0"/>
              <a:t>    </a:t>
            </a:r>
            <a:r>
              <a:rPr lang="zh-CN" altLang="en-US" sz="2800" dirty="0" smtClean="0"/>
              <a:t>平衡</a:t>
            </a:r>
            <a:endParaRPr lang="en-US" altLang="zh-CN" sz="2800" dirty="0" smtClean="0"/>
          </a:p>
          <a:p>
            <a:pPr marL="0" indent="0"/>
            <a:r>
              <a:rPr lang="en-US" altLang="zh-CN" sz="2800" dirty="0"/>
              <a:t> </a:t>
            </a:r>
            <a:r>
              <a:rPr lang="en-US" altLang="zh-CN" sz="2800" dirty="0" smtClean="0"/>
              <a:t>   </a:t>
            </a:r>
            <a:r>
              <a:rPr lang="zh-CN" altLang="en-US" sz="2800" dirty="0" smtClean="0"/>
              <a:t>动态性</a:t>
            </a:r>
            <a:endParaRPr lang="zh-CN" altLang="en-US" sz="2800" dirty="0"/>
          </a:p>
        </p:txBody>
      </p:sp>
    </p:spTree>
    <p:extLst>
      <p:ext uri="{BB962C8B-B14F-4D97-AF65-F5344CB8AC3E}">
        <p14:creationId xmlns:p14="http://schemas.microsoft.com/office/powerpoint/2010/main" val="384644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Rectangle 2"/>
          <p:cNvSpPr>
            <a:spLocks noGrp="1" noChangeArrowheads="1"/>
          </p:cNvSpPr>
          <p:nvPr>
            <p:ph type="title"/>
          </p:nvPr>
        </p:nvSpPr>
        <p:spPr>
          <a:xfrm>
            <a:off x="395536" y="357166"/>
            <a:ext cx="7200900" cy="6096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1440" tIns="45720" rIns="91440" bIns="45720" anchor="ctr">
            <a:normAutofit/>
          </a:bodyPr>
          <a:lstStyle/>
          <a:p>
            <a:r>
              <a:rPr lang="zh-CN" altLang="en-US" sz="3200" dirty="0" smtClean="0">
                <a:solidFill>
                  <a:schemeClr val="tx1"/>
                </a:solidFill>
                <a:effectLst/>
                <a:latin typeface="+mj-ea"/>
              </a:rPr>
              <a:t>一、查找的基本概念</a:t>
            </a:r>
          </a:p>
        </p:txBody>
      </p:sp>
      <p:sp>
        <p:nvSpPr>
          <p:cNvPr id="7" name="内容占位符 2"/>
          <p:cNvSpPr>
            <a:spLocks noGrp="1"/>
          </p:cNvSpPr>
          <p:nvPr>
            <p:ph idx="1"/>
          </p:nvPr>
        </p:nvSpPr>
        <p:spPr>
          <a:xfrm>
            <a:off x="502920" y="1196752"/>
            <a:ext cx="8183880" cy="4608512"/>
          </a:xfrm>
          <a:prstGeom prst="rect">
            <a:avLst/>
          </a:prstGeom>
        </p:spPr>
        <p:txBody>
          <a:bodyPr>
            <a:normAutofit fontScale="92500"/>
          </a:bodyPr>
          <a:lstStyle/>
          <a:p>
            <a:pPr marL="0" indent="0">
              <a:spcBef>
                <a:spcPts val="1800"/>
              </a:spcBef>
              <a:buClrTx/>
              <a:buSzTx/>
            </a:pPr>
            <a:r>
              <a:rPr lang="zh-CN" altLang="en-US" sz="3600" b="1" kern="0" dirty="0" smtClean="0">
                <a:solidFill>
                  <a:srgbClr val="FF0000"/>
                </a:solidFill>
                <a:latin typeface="楷体" pitchFamily="49" charset="-122"/>
                <a:ea typeface="楷体" pitchFamily="49" charset="-122"/>
              </a:rPr>
              <a:t>查找</a:t>
            </a:r>
            <a:r>
              <a:rPr lang="zh-CN" altLang="en-US" sz="3600" kern="0" dirty="0" smtClean="0">
                <a:solidFill>
                  <a:sysClr val="windowText" lastClr="000000"/>
                </a:solidFill>
                <a:latin typeface="楷体" pitchFamily="49" charset="-122"/>
                <a:ea typeface="楷体" pitchFamily="49" charset="-122"/>
              </a:rPr>
              <a:t>又称为</a:t>
            </a:r>
            <a:r>
              <a:rPr lang="zh-CN" altLang="en-US" sz="3600" b="1" kern="0" dirty="0" smtClean="0">
                <a:solidFill>
                  <a:srgbClr val="FF0000"/>
                </a:solidFill>
                <a:latin typeface="楷体" pitchFamily="49" charset="-122"/>
                <a:ea typeface="楷体" pitchFamily="49" charset="-122"/>
              </a:rPr>
              <a:t>检索</a:t>
            </a:r>
            <a:endParaRPr lang="en-US" altLang="zh-CN" sz="3600" b="1" kern="0" dirty="0" smtClean="0">
              <a:solidFill>
                <a:srgbClr val="FF0000"/>
              </a:solidFill>
              <a:latin typeface="楷体" pitchFamily="49" charset="-122"/>
              <a:ea typeface="楷体" pitchFamily="49" charset="-122"/>
            </a:endParaRPr>
          </a:p>
          <a:p>
            <a:pPr marL="0" indent="0">
              <a:spcBef>
                <a:spcPts val="1800"/>
              </a:spcBef>
              <a:buClrTx/>
              <a:buSzTx/>
            </a:pPr>
            <a:r>
              <a:rPr lang="zh-CN" altLang="en-US" sz="3600" kern="0" dirty="0">
                <a:solidFill>
                  <a:sysClr val="windowText" lastClr="000000"/>
                </a:solidFill>
                <a:latin typeface="楷体" pitchFamily="49" charset="-122"/>
                <a:ea typeface="楷体" pitchFamily="49" charset="-122"/>
              </a:rPr>
              <a:t>每个数据</a:t>
            </a:r>
            <a:r>
              <a:rPr lang="zh-CN" altLang="en-US" sz="3600" kern="0" dirty="0" smtClean="0">
                <a:solidFill>
                  <a:sysClr val="windowText" lastClr="000000"/>
                </a:solidFill>
                <a:latin typeface="楷体" pitchFamily="49" charset="-122"/>
                <a:ea typeface="楷体" pitchFamily="49" charset="-122"/>
              </a:rPr>
              <a:t>元素有</a:t>
            </a:r>
            <a:r>
              <a:rPr lang="zh-CN" altLang="en-US" sz="3600" b="1" kern="0" dirty="0" smtClean="0">
                <a:solidFill>
                  <a:srgbClr val="FF0000"/>
                </a:solidFill>
                <a:latin typeface="楷体" pitchFamily="49" charset="-122"/>
                <a:ea typeface="楷体" pitchFamily="49" charset="-122"/>
              </a:rPr>
              <a:t>关键字</a:t>
            </a:r>
            <a:r>
              <a:rPr lang="zh-CN" altLang="en-US" sz="3600" kern="0" dirty="0" smtClean="0">
                <a:solidFill>
                  <a:sysClr val="windowText" lastClr="000000"/>
                </a:solidFill>
                <a:latin typeface="楷体" pitchFamily="49" charset="-122"/>
                <a:ea typeface="楷体" pitchFamily="49" charset="-122"/>
              </a:rPr>
              <a:t>字段。给定关键字，称为</a:t>
            </a:r>
            <a:r>
              <a:rPr lang="zh-CN" altLang="en-US" sz="3600" b="1" kern="0" dirty="0" smtClean="0">
                <a:solidFill>
                  <a:srgbClr val="FF0000"/>
                </a:solidFill>
                <a:latin typeface="楷体" pitchFamily="49" charset="-122"/>
                <a:ea typeface="楷体" pitchFamily="49" charset="-122"/>
              </a:rPr>
              <a:t>键</a:t>
            </a:r>
            <a:r>
              <a:rPr lang="zh-CN" altLang="en-US" sz="3600" kern="0" dirty="0" smtClean="0">
                <a:solidFill>
                  <a:sysClr val="windowText" lastClr="000000"/>
                </a:solidFill>
                <a:latin typeface="楷体" pitchFamily="49" charset="-122"/>
                <a:ea typeface="楷体" pitchFamily="49" charset="-122"/>
              </a:rPr>
              <a:t>，在数据元素集合中查找某个数据</a:t>
            </a:r>
            <a:r>
              <a:rPr kumimoji="0" lang="zh-CN" altLang="en-US" sz="36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rPr>
              <a:t>。</a:t>
            </a:r>
            <a:endParaRPr kumimoji="0" lang="en-US" altLang="zh-CN" sz="3600" b="0" i="0" u="none" strike="noStrike" kern="0" cap="none" spc="0" normalizeH="0" baseline="0" noProof="0" dirty="0" smtClean="0">
              <a:ln>
                <a:noFill/>
              </a:ln>
              <a:solidFill>
                <a:sysClr val="windowText" lastClr="000000"/>
              </a:solidFill>
              <a:effectLst/>
              <a:uLnTx/>
              <a:uFillTx/>
              <a:latin typeface="楷体" pitchFamily="49" charset="-122"/>
              <a:ea typeface="楷体" pitchFamily="49" charset="-122"/>
            </a:endParaRPr>
          </a:p>
          <a:p>
            <a:pPr marL="0" indent="0">
              <a:spcBef>
                <a:spcPts val="1800"/>
              </a:spcBef>
              <a:buClrTx/>
              <a:buSzTx/>
            </a:pPr>
            <a:r>
              <a:rPr lang="zh-CN" altLang="en-US" sz="3600" b="1" kern="0" dirty="0" smtClean="0">
                <a:solidFill>
                  <a:srgbClr val="FF0000"/>
                </a:solidFill>
                <a:latin typeface="楷体" pitchFamily="49" charset="-122"/>
                <a:ea typeface="楷体" pitchFamily="49" charset="-122"/>
              </a:rPr>
              <a:t>键</a:t>
            </a:r>
            <a:r>
              <a:rPr lang="zh-CN" altLang="en-US" sz="3600" kern="0" dirty="0" smtClean="0">
                <a:solidFill>
                  <a:sysClr val="windowText" lastClr="000000"/>
                </a:solidFill>
                <a:latin typeface="楷体" pitchFamily="49" charset="-122"/>
                <a:ea typeface="楷体" pitchFamily="49" charset="-122"/>
              </a:rPr>
              <a:t>是数据元素中的某个项或者组合项的值，用来标识一个数据元素。能够唯一确定一个数据元素的键，称为</a:t>
            </a:r>
            <a:r>
              <a:rPr lang="zh-CN" altLang="en-US" sz="3600" b="1" kern="0" dirty="0" smtClean="0">
                <a:solidFill>
                  <a:srgbClr val="FF0000"/>
                </a:solidFill>
                <a:latin typeface="楷体" pitchFamily="49" charset="-122"/>
                <a:ea typeface="楷体" pitchFamily="49" charset="-122"/>
              </a:rPr>
              <a:t>主键</a:t>
            </a:r>
            <a:r>
              <a:rPr lang="zh-CN" altLang="en-US" sz="3600" kern="0" dirty="0" smtClean="0">
                <a:solidFill>
                  <a:sysClr val="windowText" lastClr="000000"/>
                </a:solidFill>
                <a:latin typeface="楷体" pitchFamily="49" charset="-122"/>
                <a:ea typeface="楷体" pitchFamily="49" charset="-122"/>
              </a:rPr>
              <a:t>。而不能唯一确定一个数据元素的键，称为</a:t>
            </a:r>
            <a:r>
              <a:rPr lang="zh-CN" altLang="en-US" sz="3600" b="1" kern="0" dirty="0" smtClean="0">
                <a:solidFill>
                  <a:srgbClr val="FF0000"/>
                </a:solidFill>
                <a:latin typeface="楷体" pitchFamily="49" charset="-122"/>
                <a:ea typeface="楷体" pitchFamily="49" charset="-122"/>
              </a:rPr>
              <a:t>次键</a:t>
            </a:r>
            <a:r>
              <a:rPr lang="zh-CN" altLang="en-US" sz="3600" kern="0" dirty="0" smtClean="0">
                <a:solidFill>
                  <a:sysClr val="windowText" lastClr="000000"/>
                </a:solidFill>
                <a:latin typeface="楷体" pitchFamily="49" charset="-122"/>
                <a:ea typeface="楷体" pitchFamily="49" charset="-122"/>
              </a:rPr>
              <a:t>。</a:t>
            </a:r>
            <a:endParaRPr lang="en-US" altLang="zh-CN" sz="3600" kern="0" dirty="0" smtClean="0">
              <a:solidFill>
                <a:sysClr val="windowText" lastClr="000000"/>
              </a:solidFill>
              <a:latin typeface="楷体" pitchFamily="49" charset="-122"/>
              <a:ea typeface="楷体" pitchFamily="49" charset="-122"/>
            </a:endParaRPr>
          </a:p>
          <a:p>
            <a:pPr marL="0" indent="0">
              <a:spcBef>
                <a:spcPts val="1000"/>
              </a:spcBef>
              <a:buClrTx/>
              <a:buSzTx/>
            </a:pPr>
            <a:endParaRPr kumimoji="0" lang="zh-CN" altLang="en-US" sz="3600" b="0" i="0" u="none" strike="noStrike" kern="0" cap="none" spc="0" normalizeH="0" baseline="0" noProof="0" dirty="0">
              <a:ln>
                <a:noFill/>
              </a:ln>
              <a:solidFill>
                <a:sysClr val="windowText" lastClr="000000"/>
              </a:solidFill>
              <a:effectLst/>
              <a:uLnTx/>
              <a:uFillTx/>
              <a:latin typeface="楷体" pitchFamily="49" charset="-122"/>
              <a:ea typeface="楷体" pitchFamily="49" charset="-122"/>
            </a:endParaRPr>
          </a:p>
        </p:txBody>
      </p:sp>
    </p:spTree>
    <p:extLst>
      <p:ext uri="{BB962C8B-B14F-4D97-AF65-F5344CB8AC3E}">
        <p14:creationId xmlns:p14="http://schemas.microsoft.com/office/powerpoint/2010/main" val="353431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p>
        </p:txBody>
      </p:sp>
      <p:sp>
        <p:nvSpPr>
          <p:cNvPr id="1570819" name="Rectangle 3"/>
          <p:cNvSpPr>
            <a:spLocks noGrp="1" noChangeArrowheads="1"/>
          </p:cNvSpPr>
          <p:nvPr>
            <p:ph sz="quarter" idx="4294967295"/>
          </p:nvPr>
        </p:nvSpPr>
        <p:spPr>
          <a:xfrm>
            <a:off x="525463" y="1285859"/>
            <a:ext cx="8186737" cy="4857785"/>
          </a:xfrm>
          <a:prstGeom prst="rect">
            <a:avLst/>
          </a:prstGeom>
        </p:spPr>
        <p:txBody>
          <a:bodyPr>
            <a:normAutofit/>
          </a:bodyPr>
          <a:lstStyle/>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10.1 </a:t>
            </a:r>
            <a:r>
              <a:rPr lang="zh-CN" altLang="en-US" sz="3300" dirty="0" smtClean="0">
                <a:latin typeface="黑体" panose="02010609060101010101" pitchFamily="49" charset="-122"/>
                <a:ea typeface="黑体" panose="02010609060101010101" pitchFamily="49" charset="-122"/>
              </a:rPr>
              <a:t>查找的基本概念</a:t>
            </a: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10.2 </a:t>
            </a:r>
            <a:r>
              <a:rPr lang="zh-CN" altLang="en-US" sz="3300" dirty="0" smtClean="0">
                <a:latin typeface="黑体" panose="02010609060101010101" pitchFamily="49" charset="-122"/>
                <a:ea typeface="黑体" panose="02010609060101010101" pitchFamily="49" charset="-122"/>
              </a:rPr>
              <a:t>静态查找表</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10.3 </a:t>
            </a:r>
            <a:r>
              <a:rPr lang="zh-CN" altLang="en-US" sz="3300" dirty="0">
                <a:latin typeface="黑体" panose="02010609060101010101" pitchFamily="49" charset="-122"/>
                <a:ea typeface="黑体" panose="02010609060101010101" pitchFamily="49" charset="-122"/>
              </a:rPr>
              <a:t>二</a:t>
            </a:r>
            <a:r>
              <a:rPr lang="zh-CN" altLang="en-US" sz="3300" dirty="0" smtClean="0">
                <a:latin typeface="黑体" panose="02010609060101010101" pitchFamily="49" charset="-122"/>
                <a:ea typeface="黑体" panose="02010609060101010101" pitchFamily="49" charset="-122"/>
              </a:rPr>
              <a:t>叉查找树</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a:t>
            </a:r>
            <a:r>
              <a:rPr lang="en-US" altLang="zh-CN" sz="3300" dirty="0" smtClean="0">
                <a:solidFill>
                  <a:srgbClr val="FF0000"/>
                </a:solidFill>
                <a:latin typeface="黑体" panose="02010609060101010101" pitchFamily="49" charset="-122"/>
                <a:ea typeface="黑体" panose="02010609060101010101" pitchFamily="49" charset="-122"/>
              </a:rPr>
              <a:t>.4 </a:t>
            </a:r>
            <a:r>
              <a:rPr lang="zh-CN" altLang="en-US" sz="3300" dirty="0" smtClean="0">
                <a:solidFill>
                  <a:srgbClr val="FF0000"/>
                </a:solidFill>
                <a:latin typeface="黑体" panose="02010609060101010101" pitchFamily="49" charset="-122"/>
                <a:ea typeface="黑体" panose="02010609060101010101" pitchFamily="49" charset="-122"/>
              </a:rPr>
              <a:t>散列表</a:t>
            </a:r>
            <a:endParaRPr lang="en-US" altLang="zh-CN" sz="3300" dirty="0" smtClean="0">
              <a:solidFill>
                <a:srgbClr val="FF0000"/>
              </a:solidFill>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10.5 </a:t>
            </a:r>
            <a:r>
              <a:rPr lang="zh-CN" altLang="en-US" sz="3300" dirty="0" smtClean="0">
                <a:latin typeface="黑体" panose="02010609060101010101" pitchFamily="49" charset="-122"/>
                <a:ea typeface="黑体" panose="02010609060101010101" pitchFamily="49" charset="-122"/>
              </a:rPr>
              <a:t>线性索引</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10.6 </a:t>
            </a:r>
            <a:r>
              <a:rPr lang="zh-CN" altLang="en-US" sz="3300" dirty="0" smtClean="0">
                <a:latin typeface="黑体" panose="02010609060101010101" pitchFamily="49" charset="-122"/>
                <a:ea typeface="黑体" panose="02010609060101010101" pitchFamily="49" charset="-122"/>
              </a:rPr>
              <a:t>树形索引</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94104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214290"/>
            <a:ext cx="7520940" cy="548640"/>
          </a:xfrm>
        </p:spPr>
        <p:txBody>
          <a:bodyPr/>
          <a:lstStyle/>
          <a:p>
            <a:r>
              <a:rPr lang="zh-CN" altLang="en-US" b="1" dirty="0" smtClean="0"/>
              <a:t>一、简介</a:t>
            </a:r>
            <a:endParaRPr lang="zh-CN" altLang="en-US" dirty="0"/>
          </a:p>
        </p:txBody>
      </p:sp>
      <p:sp>
        <p:nvSpPr>
          <p:cNvPr id="3" name="内容占位符 2"/>
          <p:cNvSpPr>
            <a:spLocks noGrp="1"/>
          </p:cNvSpPr>
          <p:nvPr>
            <p:ph idx="1"/>
          </p:nvPr>
        </p:nvSpPr>
        <p:spPr>
          <a:xfrm>
            <a:off x="395536" y="1124744"/>
            <a:ext cx="8136904" cy="5000660"/>
          </a:xfrm>
        </p:spPr>
        <p:txBody>
          <a:bodyPr>
            <a:noAutofit/>
          </a:bodyPr>
          <a:lstStyle/>
          <a:p>
            <a:pPr>
              <a:buFont typeface="Wingdings" panose="05000000000000000000" pitchFamily="2" charset="2"/>
              <a:buChar char="l"/>
            </a:pPr>
            <a:r>
              <a:rPr lang="zh-CN" altLang="zh-CN" sz="2800" dirty="0" smtClean="0">
                <a:solidFill>
                  <a:srgbClr val="FF0000"/>
                </a:solidFill>
              </a:rPr>
              <a:t>散列表</a:t>
            </a:r>
            <a:r>
              <a:rPr lang="zh-CN" altLang="en-US" sz="2800" dirty="0" smtClean="0">
                <a:solidFill>
                  <a:srgbClr val="FF0000"/>
                </a:solidFill>
              </a:rPr>
              <a:t>（</a:t>
            </a:r>
            <a:r>
              <a:rPr lang="zh-CN" altLang="zh-CN" sz="2800" dirty="0" smtClean="0">
                <a:solidFill>
                  <a:srgbClr val="FF0000"/>
                </a:solidFill>
              </a:rPr>
              <a:t>哈希</a:t>
            </a:r>
            <a:r>
              <a:rPr lang="zh-CN" altLang="en-US" sz="2800" dirty="0" smtClean="0">
                <a:solidFill>
                  <a:srgbClr val="FF0000"/>
                </a:solidFill>
              </a:rPr>
              <a:t>表）</a:t>
            </a:r>
            <a:r>
              <a:rPr lang="zh-CN" altLang="zh-CN" sz="2800" b="0" dirty="0" smtClean="0"/>
              <a:t>是</a:t>
            </a:r>
            <a:r>
              <a:rPr lang="zh-CN" altLang="zh-CN" sz="2800" b="0" dirty="0"/>
              <a:t>一</a:t>
            </a:r>
            <a:r>
              <a:rPr lang="zh-CN" altLang="zh-CN" sz="2800" b="0" dirty="0" smtClean="0"/>
              <a:t>种</a:t>
            </a:r>
            <a:r>
              <a:rPr lang="zh-CN" altLang="en-US" sz="3200" dirty="0">
                <a:solidFill>
                  <a:srgbClr val="FF0000"/>
                </a:solidFill>
              </a:rPr>
              <a:t>顺序</a:t>
            </a:r>
            <a:r>
              <a:rPr lang="zh-CN" altLang="en-US" sz="3200" dirty="0" smtClean="0">
                <a:solidFill>
                  <a:srgbClr val="FF0000"/>
                </a:solidFill>
              </a:rPr>
              <a:t>表</a:t>
            </a:r>
            <a:r>
              <a:rPr lang="zh-CN" altLang="en-US" sz="2800" dirty="0" smtClean="0"/>
              <a:t>，采用</a:t>
            </a:r>
            <a:r>
              <a:rPr lang="zh-CN" altLang="zh-CN" sz="2800" dirty="0" smtClean="0">
                <a:solidFill>
                  <a:srgbClr val="FF0000"/>
                </a:solidFill>
              </a:rPr>
              <a:t>非关键字</a:t>
            </a:r>
            <a:r>
              <a:rPr lang="zh-CN" altLang="en-US" sz="2800" dirty="0" smtClean="0">
                <a:solidFill>
                  <a:srgbClr val="FF0000"/>
                </a:solidFill>
              </a:rPr>
              <a:t>比较</a:t>
            </a:r>
            <a:r>
              <a:rPr lang="zh-CN" altLang="zh-CN" sz="2800" b="0" dirty="0" smtClean="0"/>
              <a:t>查找</a:t>
            </a:r>
            <a:r>
              <a:rPr lang="zh-CN" altLang="zh-CN" sz="2800" b="0" dirty="0"/>
              <a:t>方法</a:t>
            </a:r>
            <a:r>
              <a:rPr lang="zh-CN" altLang="zh-CN" sz="2800" b="0" dirty="0" smtClean="0"/>
              <a:t>，实现</a:t>
            </a:r>
            <a:r>
              <a:rPr lang="zh-CN" altLang="zh-CN" sz="2800" dirty="0">
                <a:solidFill>
                  <a:srgbClr val="FF0000"/>
                </a:solidFill>
              </a:rPr>
              <a:t>随机查找</a:t>
            </a:r>
            <a:r>
              <a:rPr lang="zh-CN" altLang="zh-CN" sz="2800" b="0" dirty="0" smtClean="0"/>
              <a:t>。</a:t>
            </a:r>
            <a:endParaRPr lang="en-US" altLang="zh-CN" sz="2800" b="0" dirty="0" smtClean="0"/>
          </a:p>
          <a:p>
            <a:pPr>
              <a:buFont typeface="Wingdings" panose="05000000000000000000" pitchFamily="2" charset="2"/>
              <a:buChar char="l"/>
            </a:pPr>
            <a:r>
              <a:rPr lang="zh-CN" altLang="zh-CN" sz="2800" b="0" dirty="0" smtClean="0"/>
              <a:t>将</a:t>
            </a:r>
            <a:r>
              <a:rPr lang="zh-CN" altLang="zh-CN" sz="2800" dirty="0">
                <a:solidFill>
                  <a:srgbClr val="FF0000"/>
                </a:solidFill>
              </a:rPr>
              <a:t>关键字映射到表中的</a:t>
            </a:r>
            <a:r>
              <a:rPr lang="zh-CN" altLang="zh-CN" sz="2800" dirty="0" smtClean="0">
                <a:solidFill>
                  <a:srgbClr val="FF0000"/>
                </a:solidFill>
              </a:rPr>
              <a:t>位置</a:t>
            </a:r>
            <a:r>
              <a:rPr lang="en-US" altLang="zh-CN" sz="2800" b="0" dirty="0" smtClean="0"/>
              <a:t>——</a:t>
            </a:r>
            <a:r>
              <a:rPr lang="zh-CN" altLang="zh-CN" sz="2800" b="0" dirty="0" smtClean="0"/>
              <a:t>称为</a:t>
            </a:r>
            <a:r>
              <a:rPr lang="zh-CN" altLang="zh-CN" sz="2800" dirty="0">
                <a:solidFill>
                  <a:srgbClr val="FF0000"/>
                </a:solidFill>
              </a:rPr>
              <a:t>散列</a:t>
            </a:r>
            <a:r>
              <a:rPr lang="zh-CN" altLang="zh-CN" sz="2800" b="0" dirty="0">
                <a:solidFill>
                  <a:srgbClr val="FF0000"/>
                </a:solidFill>
              </a:rPr>
              <a:t>，</a:t>
            </a:r>
            <a:r>
              <a:rPr lang="zh-CN" altLang="zh-CN" sz="2800" b="0" dirty="0"/>
              <a:t>又称</a:t>
            </a:r>
            <a:r>
              <a:rPr lang="zh-CN" altLang="zh-CN" sz="2800" dirty="0">
                <a:solidFill>
                  <a:srgbClr val="FF0000"/>
                </a:solidFill>
              </a:rPr>
              <a:t>哈希</a:t>
            </a:r>
            <a:r>
              <a:rPr lang="zh-CN" altLang="zh-CN" sz="2800" b="0" dirty="0" smtClean="0"/>
              <a:t>。</a:t>
            </a:r>
            <a:endParaRPr lang="en-US" altLang="zh-CN" sz="2800" b="0" dirty="0" smtClean="0"/>
          </a:p>
          <a:p>
            <a:pPr>
              <a:buFont typeface="Wingdings" panose="05000000000000000000" pitchFamily="2" charset="2"/>
              <a:buChar char="l"/>
            </a:pPr>
            <a:r>
              <a:rPr lang="zh-CN" altLang="zh-CN" sz="2800" b="0" dirty="0" smtClean="0"/>
              <a:t>一</a:t>
            </a:r>
            <a:r>
              <a:rPr lang="zh-CN" altLang="zh-CN" sz="2800" b="0" dirty="0"/>
              <a:t>个哈希表使用一个</a:t>
            </a:r>
            <a:r>
              <a:rPr lang="zh-CN" altLang="zh-CN" sz="2800" dirty="0" smtClean="0">
                <a:solidFill>
                  <a:srgbClr val="FF0000"/>
                </a:solidFill>
              </a:rPr>
              <a:t>函数</a:t>
            </a:r>
            <a:r>
              <a:rPr lang="en-US" altLang="zh-CN" sz="2800" dirty="0" smtClean="0">
                <a:solidFill>
                  <a:srgbClr val="FF0000"/>
                </a:solidFill>
              </a:rPr>
              <a:t>H</a:t>
            </a:r>
            <a:r>
              <a:rPr lang="zh-CN" altLang="zh-CN" sz="2800" b="0" dirty="0">
                <a:solidFill>
                  <a:srgbClr val="FF0000"/>
                </a:solidFill>
              </a:rPr>
              <a:t>（称为</a:t>
            </a:r>
            <a:r>
              <a:rPr lang="zh-CN" altLang="zh-CN" sz="2800" dirty="0">
                <a:solidFill>
                  <a:srgbClr val="FF0000"/>
                </a:solidFill>
              </a:rPr>
              <a:t>哈希函数</a:t>
            </a:r>
            <a:r>
              <a:rPr lang="zh-CN" altLang="zh-CN" sz="2800" b="0" dirty="0">
                <a:solidFill>
                  <a:srgbClr val="FF0000"/>
                </a:solidFill>
              </a:rPr>
              <a:t>）</a:t>
            </a:r>
            <a:r>
              <a:rPr lang="zh-CN" altLang="zh-CN" sz="2800" b="0" dirty="0"/>
              <a:t>，把关键字映射到非负整数（或表的索引值）</a:t>
            </a:r>
            <a:r>
              <a:rPr lang="zh-CN" altLang="zh-CN" sz="2800" b="0" dirty="0" smtClean="0"/>
              <a:t>。</a:t>
            </a:r>
            <a:endParaRPr lang="en-US" altLang="zh-CN" sz="2800" b="0" dirty="0" smtClean="0"/>
          </a:p>
          <a:p>
            <a:pPr algn="ctr"/>
            <a:r>
              <a:rPr lang="en-US" altLang="zh-CN" sz="2800" dirty="0">
                <a:solidFill>
                  <a:srgbClr val="FF0000"/>
                </a:solidFill>
              </a:rPr>
              <a:t>Address=H(key)</a:t>
            </a:r>
            <a:endParaRPr lang="zh-CN" altLang="zh-CN" sz="2800" dirty="0">
              <a:solidFill>
                <a:srgbClr val="FF0000"/>
              </a:solidFill>
            </a:endParaRPr>
          </a:p>
          <a:p>
            <a:r>
              <a:rPr lang="zh-CN" altLang="zh-CN" sz="2800" dirty="0"/>
              <a:t>★注：按哈希表的存储范围来定义存储大小。哈希函数既是建存储表的函数也是哈希查找的函数。</a:t>
            </a:r>
          </a:p>
          <a:p>
            <a:endParaRPr lang="zh-CN" altLang="en-US" sz="2800" b="0" dirty="0"/>
          </a:p>
        </p:txBody>
      </p:sp>
      <p:sp>
        <p:nvSpPr>
          <p:cNvPr id="4" name="矩形 3"/>
          <p:cNvSpPr/>
          <p:nvPr/>
        </p:nvSpPr>
        <p:spPr>
          <a:xfrm>
            <a:off x="4716016" y="1124744"/>
            <a:ext cx="129614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986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85728"/>
            <a:ext cx="7520940" cy="548640"/>
          </a:xfrm>
        </p:spPr>
        <p:txBody>
          <a:bodyPr/>
          <a:lstStyle/>
          <a:p>
            <a:r>
              <a:rPr lang="zh-CN" altLang="en-US" b="1" dirty="0" smtClean="0"/>
              <a:t>二、</a:t>
            </a:r>
            <a:r>
              <a:rPr lang="zh-CN" altLang="zh-CN" b="1" dirty="0" smtClean="0"/>
              <a:t>哈</a:t>
            </a:r>
            <a:r>
              <a:rPr lang="zh-CN" altLang="en-US" b="1" dirty="0" smtClean="0"/>
              <a:t>希冲突</a:t>
            </a:r>
            <a:endParaRPr lang="zh-CN" altLang="en-US" dirty="0"/>
          </a:p>
        </p:txBody>
      </p:sp>
      <p:sp>
        <p:nvSpPr>
          <p:cNvPr id="3" name="内容占位符 2"/>
          <p:cNvSpPr>
            <a:spLocks noGrp="1"/>
          </p:cNvSpPr>
          <p:nvPr>
            <p:ph idx="1"/>
          </p:nvPr>
        </p:nvSpPr>
        <p:spPr>
          <a:xfrm>
            <a:off x="428596" y="1357298"/>
            <a:ext cx="8391876" cy="4303950"/>
          </a:xfrm>
        </p:spPr>
        <p:txBody>
          <a:bodyPr>
            <a:normAutofit/>
          </a:bodyPr>
          <a:lstStyle/>
          <a:p>
            <a:pPr>
              <a:spcBef>
                <a:spcPts val="1800"/>
              </a:spcBef>
            </a:pPr>
            <a:r>
              <a:rPr lang="zh-CN" altLang="en-US" sz="2800" dirty="0"/>
              <a:t> </a:t>
            </a:r>
            <a:r>
              <a:rPr lang="zh-CN" altLang="en-US" sz="3200" dirty="0"/>
              <a:t>对于两个关键字分别为</a:t>
            </a:r>
            <a:r>
              <a:rPr lang="en-US" altLang="zh-CN" sz="3200" dirty="0" err="1">
                <a:solidFill>
                  <a:srgbClr val="FF0000"/>
                </a:solidFill>
              </a:rPr>
              <a:t>ki</a:t>
            </a:r>
            <a:r>
              <a:rPr lang="zh-CN" altLang="en-US" sz="3200" dirty="0">
                <a:solidFill>
                  <a:srgbClr val="FF0000"/>
                </a:solidFill>
              </a:rPr>
              <a:t>和</a:t>
            </a:r>
            <a:r>
              <a:rPr lang="en-US" altLang="zh-CN" sz="3200" dirty="0" err="1">
                <a:solidFill>
                  <a:srgbClr val="FF0000"/>
                </a:solidFill>
              </a:rPr>
              <a:t>kj</a:t>
            </a:r>
            <a:r>
              <a:rPr lang="zh-CN" altLang="en-US" sz="3200" dirty="0">
                <a:solidFill>
                  <a:srgbClr val="FF0000"/>
                </a:solidFill>
              </a:rPr>
              <a:t>（</a:t>
            </a:r>
            <a:r>
              <a:rPr lang="en-US" altLang="zh-CN" sz="3200" dirty="0" err="1">
                <a:solidFill>
                  <a:srgbClr val="FF0000"/>
                </a:solidFill>
              </a:rPr>
              <a:t>i≠j</a:t>
            </a:r>
            <a:r>
              <a:rPr lang="zh-CN" altLang="en-US" sz="3200" dirty="0">
                <a:solidFill>
                  <a:srgbClr val="FF0000"/>
                </a:solidFill>
              </a:rPr>
              <a:t>）</a:t>
            </a:r>
            <a:r>
              <a:rPr lang="zh-CN" altLang="en-US" sz="3200" dirty="0"/>
              <a:t>的记录，有</a:t>
            </a:r>
            <a:r>
              <a:rPr lang="en-US" altLang="zh-CN" sz="3200" dirty="0" err="1">
                <a:solidFill>
                  <a:srgbClr val="FF0000"/>
                </a:solidFill>
              </a:rPr>
              <a:t>ki≠kj</a:t>
            </a:r>
            <a:r>
              <a:rPr lang="zh-CN" altLang="en-US" sz="3200" dirty="0">
                <a:solidFill>
                  <a:srgbClr val="FF0000"/>
                </a:solidFill>
              </a:rPr>
              <a:t>，但</a:t>
            </a:r>
            <a:r>
              <a:rPr lang="en-US" altLang="zh-CN" sz="3200" dirty="0">
                <a:solidFill>
                  <a:srgbClr val="FF0000"/>
                </a:solidFill>
              </a:rPr>
              <a:t>h(</a:t>
            </a:r>
            <a:r>
              <a:rPr lang="en-US" altLang="zh-CN" sz="3200" dirty="0" err="1">
                <a:solidFill>
                  <a:srgbClr val="FF0000"/>
                </a:solidFill>
              </a:rPr>
              <a:t>ki</a:t>
            </a:r>
            <a:r>
              <a:rPr lang="en-US" altLang="zh-CN" sz="3200" dirty="0">
                <a:solidFill>
                  <a:srgbClr val="FF0000"/>
                </a:solidFill>
              </a:rPr>
              <a:t>)=h(</a:t>
            </a:r>
            <a:r>
              <a:rPr lang="en-US" altLang="zh-CN" sz="3200" dirty="0" err="1">
                <a:solidFill>
                  <a:srgbClr val="FF0000"/>
                </a:solidFill>
              </a:rPr>
              <a:t>kj</a:t>
            </a:r>
            <a:r>
              <a:rPr lang="en-US" altLang="zh-CN" sz="3200" dirty="0">
                <a:solidFill>
                  <a:srgbClr val="FF0000"/>
                </a:solidFill>
              </a:rPr>
              <a:t>)</a:t>
            </a:r>
            <a:r>
              <a:rPr lang="zh-CN" altLang="en-US" sz="3200" dirty="0"/>
              <a:t>。把这种现象叫做哈希</a:t>
            </a:r>
            <a:r>
              <a:rPr lang="zh-CN" altLang="en-US" sz="3200" dirty="0" smtClean="0"/>
              <a:t>冲突。</a:t>
            </a:r>
            <a:endParaRPr lang="zh-CN" altLang="en-US" sz="3200" dirty="0"/>
          </a:p>
          <a:p>
            <a:pPr>
              <a:spcBef>
                <a:spcPts val="1800"/>
              </a:spcBef>
            </a:pPr>
            <a:r>
              <a:rPr lang="zh-CN" altLang="en-US" sz="3200" dirty="0" smtClean="0"/>
              <a:t>在</a:t>
            </a:r>
            <a:r>
              <a:rPr lang="zh-CN" altLang="en-US" sz="3200" dirty="0"/>
              <a:t>哈希表存储结构的存储中，哈希冲突是</a:t>
            </a:r>
            <a:r>
              <a:rPr lang="zh-CN" altLang="en-US" sz="3200" dirty="0">
                <a:solidFill>
                  <a:srgbClr val="FF0000"/>
                </a:solidFill>
              </a:rPr>
              <a:t>很难避免</a:t>
            </a:r>
            <a:r>
              <a:rPr lang="zh-CN" altLang="en-US" sz="3200" dirty="0"/>
              <a:t>的</a:t>
            </a:r>
            <a:r>
              <a:rPr lang="zh-CN" altLang="en-US" sz="3200" dirty="0" smtClean="0"/>
              <a:t>！</a:t>
            </a:r>
            <a:endParaRPr lang="en-US" altLang="zh-CN" sz="3200" dirty="0" smtClean="0"/>
          </a:p>
          <a:p>
            <a:pPr>
              <a:spcBef>
                <a:spcPts val="1800"/>
              </a:spcBef>
            </a:pPr>
            <a:r>
              <a:rPr lang="zh-CN" altLang="en-US" sz="3200" dirty="0"/>
              <a:t>要</a:t>
            </a:r>
            <a:r>
              <a:rPr lang="zh-CN" altLang="en-US" sz="3200" dirty="0" smtClean="0"/>
              <a:t>有</a:t>
            </a:r>
            <a:r>
              <a:rPr lang="zh-CN" altLang="en-US" sz="3200" dirty="0" smtClean="0">
                <a:solidFill>
                  <a:srgbClr val="FF0000"/>
                </a:solidFill>
              </a:rPr>
              <a:t>应对办法</a:t>
            </a:r>
            <a:r>
              <a:rPr lang="zh-CN" altLang="en-US" sz="3200" dirty="0" smtClean="0"/>
              <a:t>，仍能正确查找！</a:t>
            </a:r>
            <a:endParaRPr lang="zh-CN" altLang="en-US" sz="3200" dirty="0"/>
          </a:p>
        </p:txBody>
      </p:sp>
    </p:spTree>
    <p:extLst>
      <p:ext uri="{BB962C8B-B14F-4D97-AF65-F5344CB8AC3E}">
        <p14:creationId xmlns:p14="http://schemas.microsoft.com/office/powerpoint/2010/main" val="10856442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85728"/>
            <a:ext cx="7520940" cy="548640"/>
          </a:xfrm>
        </p:spPr>
        <p:txBody>
          <a:bodyPr/>
          <a:lstStyle/>
          <a:p>
            <a:r>
              <a:rPr lang="zh-CN" altLang="en-US" b="1" dirty="0" smtClean="0"/>
              <a:t>三、</a:t>
            </a:r>
            <a:r>
              <a:rPr lang="zh-CN" altLang="zh-CN" b="1" dirty="0" smtClean="0"/>
              <a:t>哈希</a:t>
            </a:r>
            <a:r>
              <a:rPr lang="zh-CN" altLang="zh-CN" b="1" dirty="0"/>
              <a:t>函数的常用构建</a:t>
            </a:r>
            <a:r>
              <a:rPr lang="zh-CN" altLang="zh-CN" b="1" dirty="0" smtClean="0"/>
              <a:t>方法</a:t>
            </a:r>
            <a:endParaRPr lang="zh-CN" altLang="en-US" dirty="0"/>
          </a:p>
        </p:txBody>
      </p:sp>
      <p:sp>
        <p:nvSpPr>
          <p:cNvPr id="3" name="内容占位符 2"/>
          <p:cNvSpPr>
            <a:spLocks noGrp="1"/>
          </p:cNvSpPr>
          <p:nvPr>
            <p:ph idx="1"/>
          </p:nvPr>
        </p:nvSpPr>
        <p:spPr>
          <a:xfrm>
            <a:off x="428596" y="1357298"/>
            <a:ext cx="8391876" cy="4303950"/>
          </a:xfrm>
        </p:spPr>
        <p:txBody>
          <a:bodyPr>
            <a:normAutofit/>
          </a:bodyPr>
          <a:lstStyle/>
          <a:p>
            <a:r>
              <a:rPr lang="zh-CN" altLang="zh-CN" sz="2800" dirty="0"/>
              <a:t>构造哈希函数需要注意的</a:t>
            </a:r>
            <a:r>
              <a:rPr lang="zh-CN" altLang="zh-CN" sz="2800" dirty="0">
                <a:solidFill>
                  <a:srgbClr val="FF0000"/>
                </a:solidFill>
              </a:rPr>
              <a:t>几点要求：</a:t>
            </a:r>
          </a:p>
          <a:p>
            <a:r>
              <a:rPr lang="zh-CN" altLang="zh-CN" sz="2800" b="0" dirty="0"/>
              <a:t>（</a:t>
            </a:r>
            <a:r>
              <a:rPr lang="en-US" altLang="zh-CN" sz="2800" b="0" dirty="0"/>
              <a:t>1</a:t>
            </a:r>
            <a:r>
              <a:rPr lang="zh-CN" altLang="zh-CN" sz="2800" b="0" dirty="0"/>
              <a:t>）</a:t>
            </a:r>
            <a:r>
              <a:rPr lang="zh-CN" altLang="zh-CN" sz="2800" dirty="0">
                <a:solidFill>
                  <a:srgbClr val="FF0000"/>
                </a:solidFill>
              </a:rPr>
              <a:t>哈希函数</a:t>
            </a:r>
            <a:r>
              <a:rPr lang="zh-CN" altLang="zh-CN" sz="2800" b="0" dirty="0"/>
              <a:t>计算一定要</a:t>
            </a:r>
            <a:r>
              <a:rPr lang="zh-CN" altLang="zh-CN" sz="2800" dirty="0">
                <a:solidFill>
                  <a:srgbClr val="FF0000"/>
                </a:solidFill>
              </a:rPr>
              <a:t>简单且快速</a:t>
            </a:r>
            <a:r>
              <a:rPr lang="zh-CN" altLang="zh-CN" sz="2800" b="0" dirty="0"/>
              <a:t>；</a:t>
            </a:r>
          </a:p>
          <a:p>
            <a:r>
              <a:rPr lang="zh-CN" altLang="zh-CN" sz="2800" b="0" dirty="0" smtClean="0"/>
              <a:t>（</a:t>
            </a:r>
            <a:r>
              <a:rPr lang="en-US" altLang="zh-CN" sz="2800" b="0" dirty="0"/>
              <a:t>2</a:t>
            </a:r>
            <a:r>
              <a:rPr lang="zh-CN" altLang="zh-CN" sz="2800" b="0" dirty="0"/>
              <a:t>）让哈希地址在哈希表中尽可能的</a:t>
            </a:r>
            <a:r>
              <a:rPr lang="zh-CN" altLang="zh-CN" sz="2800" dirty="0">
                <a:solidFill>
                  <a:srgbClr val="FF0000"/>
                </a:solidFill>
              </a:rPr>
              <a:t>分布均匀</a:t>
            </a:r>
            <a:r>
              <a:rPr lang="zh-CN" altLang="zh-CN" sz="2800" b="0" dirty="0"/>
              <a:t>，即减少冲突；</a:t>
            </a:r>
          </a:p>
          <a:p>
            <a:r>
              <a:rPr lang="zh-CN" altLang="zh-CN" sz="2800" b="0" dirty="0" smtClean="0"/>
              <a:t>（</a:t>
            </a:r>
            <a:r>
              <a:rPr lang="en-US" altLang="zh-CN" sz="2800" b="0" dirty="0"/>
              <a:t>3</a:t>
            </a:r>
            <a:r>
              <a:rPr lang="zh-CN" altLang="zh-CN" sz="2800" b="0" dirty="0"/>
              <a:t>）哈希函数的</a:t>
            </a:r>
            <a:r>
              <a:rPr lang="zh-CN" altLang="zh-CN" sz="2800" dirty="0">
                <a:solidFill>
                  <a:srgbClr val="FF0000"/>
                </a:solidFill>
              </a:rPr>
              <a:t>定义域</a:t>
            </a:r>
            <a:r>
              <a:rPr lang="zh-CN" altLang="zh-CN" sz="2800" dirty="0"/>
              <a:t>必须包括需要存储的全部关键字</a:t>
            </a:r>
            <a:r>
              <a:rPr lang="zh-CN" altLang="zh-CN" sz="2800" b="0" dirty="0"/>
              <a:t>，如果哈希表允许有</a:t>
            </a:r>
            <a:r>
              <a:rPr lang="en-US" altLang="zh-CN" sz="2800" b="0" dirty="0"/>
              <a:t>m</a:t>
            </a:r>
            <a:r>
              <a:rPr lang="zh-CN" altLang="zh-CN" sz="2800" b="0" dirty="0"/>
              <a:t>个地址时，</a:t>
            </a:r>
            <a:r>
              <a:rPr lang="zh-CN" altLang="zh-CN" sz="2800" dirty="0">
                <a:solidFill>
                  <a:srgbClr val="FF0000"/>
                </a:solidFill>
              </a:rPr>
              <a:t>其值域</a:t>
            </a:r>
            <a:r>
              <a:rPr lang="zh-CN" altLang="zh-CN" sz="2800" dirty="0"/>
              <a:t>必须在</a:t>
            </a:r>
            <a:r>
              <a:rPr lang="en-US" altLang="zh-CN" sz="2800" dirty="0">
                <a:solidFill>
                  <a:srgbClr val="FF0000"/>
                </a:solidFill>
              </a:rPr>
              <a:t>[0..m-1]</a:t>
            </a:r>
            <a:r>
              <a:rPr lang="zh-CN" altLang="zh-CN" sz="2800" dirty="0"/>
              <a:t>之间</a:t>
            </a:r>
            <a:r>
              <a:rPr lang="zh-CN" altLang="zh-CN" sz="2800" b="0" dirty="0"/>
              <a:t>。</a:t>
            </a:r>
            <a:endParaRPr lang="zh-CN" altLang="en-US" sz="2800" b="0" dirty="0"/>
          </a:p>
        </p:txBody>
      </p:sp>
    </p:spTree>
    <p:extLst>
      <p:ext uri="{BB962C8B-B14F-4D97-AF65-F5344CB8AC3E}">
        <p14:creationId xmlns:p14="http://schemas.microsoft.com/office/powerpoint/2010/main" val="32363817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428604"/>
            <a:ext cx="8143932" cy="5736700"/>
          </a:xfrm>
        </p:spPr>
        <p:txBody>
          <a:bodyPr>
            <a:normAutofit/>
          </a:bodyPr>
          <a:lstStyle/>
          <a:p>
            <a:pPr marL="457200" indent="-457200"/>
            <a:r>
              <a:rPr lang="zh-CN" altLang="en-US" dirty="0" smtClean="0">
                <a:solidFill>
                  <a:srgbClr val="FF0000"/>
                </a:solidFill>
              </a:rPr>
              <a:t>（</a:t>
            </a:r>
            <a:r>
              <a:rPr lang="en-US" altLang="zh-CN" dirty="0" smtClean="0">
                <a:solidFill>
                  <a:srgbClr val="FF0000"/>
                </a:solidFill>
              </a:rPr>
              <a:t>1</a:t>
            </a:r>
            <a:r>
              <a:rPr lang="zh-CN" altLang="en-US" dirty="0" smtClean="0">
                <a:solidFill>
                  <a:srgbClr val="FF0000"/>
                </a:solidFill>
              </a:rPr>
              <a:t>）</a:t>
            </a:r>
            <a:r>
              <a:rPr lang="zh-CN" altLang="zh-CN" dirty="0" smtClean="0">
                <a:solidFill>
                  <a:srgbClr val="FF0000"/>
                </a:solidFill>
              </a:rPr>
              <a:t>直接</a:t>
            </a:r>
            <a:r>
              <a:rPr lang="zh-CN" altLang="zh-CN" dirty="0">
                <a:solidFill>
                  <a:srgbClr val="FF0000"/>
                </a:solidFill>
              </a:rPr>
              <a:t>定址</a:t>
            </a:r>
            <a:r>
              <a:rPr lang="zh-CN" altLang="zh-CN" dirty="0" smtClean="0">
                <a:solidFill>
                  <a:srgbClr val="FF0000"/>
                </a:solidFill>
              </a:rPr>
              <a:t>法</a:t>
            </a:r>
            <a:endParaRPr lang="zh-CN" altLang="zh-CN" dirty="0">
              <a:solidFill>
                <a:srgbClr val="FF0000"/>
              </a:solidFill>
            </a:endParaRPr>
          </a:p>
          <a:p>
            <a:pPr>
              <a:buFont typeface="Wingdings" panose="05000000000000000000" pitchFamily="2" charset="2"/>
              <a:buChar char="l"/>
            </a:pPr>
            <a:r>
              <a:rPr lang="zh-CN" altLang="zh-CN" b="0" dirty="0"/>
              <a:t>哈希函数</a:t>
            </a:r>
            <a:r>
              <a:rPr lang="en-US" altLang="zh-CN" dirty="0">
                <a:solidFill>
                  <a:srgbClr val="FF0000"/>
                </a:solidFill>
              </a:rPr>
              <a:t>Hash(key)=a*</a:t>
            </a:r>
            <a:r>
              <a:rPr lang="en-US" altLang="zh-CN" dirty="0" err="1">
                <a:solidFill>
                  <a:srgbClr val="FF0000"/>
                </a:solidFill>
              </a:rPr>
              <a:t>key+b</a:t>
            </a:r>
            <a:r>
              <a:rPr lang="zh-CN" altLang="zh-CN" b="0" dirty="0"/>
              <a:t>，其中</a:t>
            </a:r>
            <a:r>
              <a:rPr lang="en-US" altLang="zh-CN" b="0" dirty="0"/>
              <a:t>a</a:t>
            </a:r>
            <a:r>
              <a:rPr lang="zh-CN" altLang="zh-CN" b="0" dirty="0"/>
              <a:t>和</a:t>
            </a:r>
            <a:r>
              <a:rPr lang="en-US" altLang="zh-CN" b="0" dirty="0"/>
              <a:t>b</a:t>
            </a:r>
            <a:r>
              <a:rPr lang="zh-CN" altLang="zh-CN" b="0" dirty="0"/>
              <a:t>都为常数</a:t>
            </a:r>
            <a:r>
              <a:rPr lang="zh-CN" altLang="zh-CN" b="0" dirty="0" smtClean="0"/>
              <a:t>。</a:t>
            </a:r>
            <a:endParaRPr lang="en-US" altLang="zh-CN" b="0" dirty="0" smtClean="0"/>
          </a:p>
          <a:p>
            <a:pPr>
              <a:buFont typeface="Wingdings" panose="05000000000000000000" pitchFamily="2" charset="2"/>
              <a:buChar char="l"/>
            </a:pPr>
            <a:r>
              <a:rPr lang="zh-CN" altLang="zh-CN" b="0" dirty="0" smtClean="0"/>
              <a:t>直接</a:t>
            </a:r>
            <a:r>
              <a:rPr lang="zh-CN" altLang="zh-CN" b="0" dirty="0"/>
              <a:t>定址法取关键字的</a:t>
            </a:r>
            <a:r>
              <a:rPr lang="zh-CN" altLang="zh-CN" dirty="0"/>
              <a:t>某个</a:t>
            </a:r>
            <a:r>
              <a:rPr lang="zh-CN" altLang="zh-CN" dirty="0">
                <a:solidFill>
                  <a:srgbClr val="FF0000"/>
                </a:solidFill>
              </a:rPr>
              <a:t>线性函数</a:t>
            </a:r>
            <a:r>
              <a:rPr lang="zh-CN" altLang="zh-CN" b="0" dirty="0"/>
              <a:t>值为哈希地址</a:t>
            </a:r>
            <a:r>
              <a:rPr lang="zh-CN" altLang="zh-CN" b="0" dirty="0" smtClean="0"/>
              <a:t>。</a:t>
            </a:r>
            <a:endParaRPr lang="en-US" altLang="zh-CN" b="0" dirty="0" smtClean="0"/>
          </a:p>
          <a:p>
            <a:pPr>
              <a:buFont typeface="Wingdings" panose="05000000000000000000" pitchFamily="2" charset="2"/>
              <a:buChar char="l"/>
            </a:pPr>
            <a:r>
              <a:rPr lang="zh-CN" altLang="en-US" dirty="0" smtClean="0"/>
              <a:t>好处：</a:t>
            </a:r>
            <a:r>
              <a:rPr lang="zh-CN" altLang="zh-CN" dirty="0" smtClean="0"/>
              <a:t>此</a:t>
            </a:r>
            <a:r>
              <a:rPr lang="zh-CN" altLang="zh-CN" dirty="0"/>
              <a:t>类哈希函数计算方法最</a:t>
            </a:r>
            <a:r>
              <a:rPr lang="zh-CN" altLang="zh-CN" dirty="0">
                <a:solidFill>
                  <a:srgbClr val="FF0000"/>
                </a:solidFill>
              </a:rPr>
              <a:t>简单</a:t>
            </a:r>
            <a:r>
              <a:rPr lang="zh-CN" altLang="zh-CN" dirty="0"/>
              <a:t>，是</a:t>
            </a:r>
            <a:r>
              <a:rPr lang="zh-CN" altLang="zh-CN" sz="2600" dirty="0">
                <a:solidFill>
                  <a:srgbClr val="FF0000"/>
                </a:solidFill>
              </a:rPr>
              <a:t>一对一的映射</a:t>
            </a:r>
            <a:r>
              <a:rPr lang="zh-CN" altLang="zh-CN" dirty="0"/>
              <a:t>，一般</a:t>
            </a:r>
            <a:r>
              <a:rPr lang="zh-CN" altLang="zh-CN" dirty="0">
                <a:solidFill>
                  <a:srgbClr val="FF0000"/>
                </a:solidFill>
              </a:rPr>
              <a:t>不会产生冲突</a:t>
            </a:r>
            <a:r>
              <a:rPr lang="zh-CN" altLang="zh-CN" dirty="0" smtClean="0"/>
              <a:t>。</a:t>
            </a:r>
            <a:endParaRPr lang="en-US" altLang="zh-CN" dirty="0" smtClean="0"/>
          </a:p>
          <a:p>
            <a:pPr>
              <a:buFont typeface="Wingdings" panose="05000000000000000000" pitchFamily="2" charset="2"/>
              <a:buChar char="l"/>
            </a:pPr>
            <a:r>
              <a:rPr lang="zh-CN" altLang="zh-CN" b="0" dirty="0" smtClean="0"/>
              <a:t>但是</a:t>
            </a:r>
            <a:r>
              <a:rPr lang="zh-CN" altLang="zh-CN" b="0" dirty="0"/>
              <a:t>，直接定址法要求所得的</a:t>
            </a:r>
            <a:r>
              <a:rPr lang="zh-CN" altLang="zh-CN" dirty="0">
                <a:solidFill>
                  <a:srgbClr val="FF0000"/>
                </a:solidFill>
              </a:rPr>
              <a:t>哈希</a:t>
            </a:r>
            <a:r>
              <a:rPr lang="zh-CN" altLang="zh-CN" dirty="0" smtClean="0">
                <a:solidFill>
                  <a:srgbClr val="FF0000"/>
                </a:solidFill>
              </a:rPr>
              <a:t>地址空间</a:t>
            </a:r>
            <a:r>
              <a:rPr lang="zh-CN" altLang="en-US" dirty="0" smtClean="0">
                <a:solidFill>
                  <a:srgbClr val="FF0000"/>
                </a:solidFill>
              </a:rPr>
              <a:t>（值域）</a:t>
            </a:r>
            <a:r>
              <a:rPr lang="zh-CN" altLang="zh-CN" dirty="0" smtClean="0">
                <a:solidFill>
                  <a:srgbClr val="FF0000"/>
                </a:solidFill>
              </a:rPr>
              <a:t>的</a:t>
            </a:r>
            <a:r>
              <a:rPr lang="zh-CN" altLang="zh-CN" dirty="0">
                <a:solidFill>
                  <a:srgbClr val="FF0000"/>
                </a:solidFill>
              </a:rPr>
              <a:t>大小与关键字集合的大小相同</a:t>
            </a:r>
            <a:r>
              <a:rPr lang="zh-CN" altLang="zh-CN" b="0" dirty="0"/>
              <a:t>。如果关键字的集合很大时，哈希地址空间不可能取到那么大。</a:t>
            </a:r>
          </a:p>
          <a:p>
            <a:pPr>
              <a:buFont typeface="Wingdings" panose="05000000000000000000" pitchFamily="2" charset="2"/>
              <a:buChar char="l"/>
            </a:pPr>
            <a:r>
              <a:rPr lang="zh-CN" altLang="zh-CN" dirty="0"/>
              <a:t>直接定址法适用于</a:t>
            </a:r>
            <a:r>
              <a:rPr lang="zh-CN" altLang="zh-CN" dirty="0">
                <a:solidFill>
                  <a:srgbClr val="FF0000"/>
                </a:solidFill>
              </a:rPr>
              <a:t>关键字分布基本连续</a:t>
            </a:r>
            <a:r>
              <a:rPr lang="zh-CN" altLang="zh-CN" dirty="0"/>
              <a:t>的情况</a:t>
            </a:r>
            <a:r>
              <a:rPr lang="zh-CN" altLang="zh-CN" b="0" dirty="0"/>
              <a:t>，如果关键字分布不连续，空位较多，就会造成存储空间的浪费。</a:t>
            </a:r>
            <a:r>
              <a:rPr lang="zh-CN" altLang="zh-CN" dirty="0">
                <a:solidFill>
                  <a:srgbClr val="FF0000"/>
                </a:solidFill>
              </a:rPr>
              <a:t>实际中很少使用直接定址法</a:t>
            </a:r>
            <a:r>
              <a:rPr lang="zh-CN" altLang="zh-CN" b="0" dirty="0"/>
              <a:t>。</a:t>
            </a:r>
          </a:p>
          <a:p>
            <a:endParaRPr lang="zh-CN" altLang="en-US" dirty="0"/>
          </a:p>
        </p:txBody>
      </p:sp>
    </p:spTree>
    <p:extLst>
      <p:ext uri="{BB962C8B-B14F-4D97-AF65-F5344CB8AC3E}">
        <p14:creationId xmlns:p14="http://schemas.microsoft.com/office/powerpoint/2010/main" val="185309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428604"/>
            <a:ext cx="8248430" cy="4780045"/>
          </a:xfrm>
        </p:spPr>
        <p:txBody>
          <a:bodyPr/>
          <a:lstStyle/>
          <a:p>
            <a:r>
              <a:rPr lang="zh-CN" altLang="zh-CN" sz="2800" b="0" dirty="0"/>
              <a:t>【例</a:t>
            </a:r>
            <a:r>
              <a:rPr lang="en-US" altLang="zh-CN" sz="2800" b="0" dirty="0"/>
              <a:t>8.2</a:t>
            </a:r>
            <a:r>
              <a:rPr lang="zh-CN" altLang="zh-CN" sz="2800" b="0" dirty="0"/>
              <a:t>】有一组记录元素的关键字集合</a:t>
            </a:r>
            <a:r>
              <a:rPr lang="en-US" altLang="zh-CN" sz="2800" b="0" dirty="0"/>
              <a:t>{100</a:t>
            </a:r>
            <a:r>
              <a:rPr lang="zh-CN" altLang="zh-CN" sz="2800" b="0" dirty="0"/>
              <a:t>，</a:t>
            </a:r>
            <a:r>
              <a:rPr lang="en-US" altLang="zh-CN" sz="2800" b="0" dirty="0"/>
              <a:t>300</a:t>
            </a:r>
            <a:r>
              <a:rPr lang="zh-CN" altLang="zh-CN" sz="2800" b="0" dirty="0"/>
              <a:t>，</a:t>
            </a:r>
            <a:r>
              <a:rPr lang="en-US" altLang="zh-CN" sz="2800" b="0" dirty="0"/>
              <a:t>500</a:t>
            </a:r>
            <a:r>
              <a:rPr lang="zh-CN" altLang="zh-CN" sz="2800" b="0" dirty="0"/>
              <a:t>，</a:t>
            </a:r>
            <a:r>
              <a:rPr lang="en-US" altLang="zh-CN" sz="2800" b="0" dirty="0"/>
              <a:t>700</a:t>
            </a:r>
            <a:r>
              <a:rPr lang="zh-CN" altLang="zh-CN" sz="2800" b="0" dirty="0"/>
              <a:t>，</a:t>
            </a:r>
            <a:r>
              <a:rPr lang="en-US" altLang="zh-CN" sz="2800" b="0" dirty="0"/>
              <a:t>800</a:t>
            </a:r>
            <a:r>
              <a:rPr lang="zh-CN" altLang="zh-CN" sz="2800" b="0" dirty="0"/>
              <a:t>，</a:t>
            </a:r>
            <a:r>
              <a:rPr lang="en-US" altLang="zh-CN" sz="2800" b="0" dirty="0"/>
              <a:t>900}</a:t>
            </a:r>
            <a:r>
              <a:rPr lang="zh-CN" altLang="zh-CN" sz="2800" b="0" dirty="0"/>
              <a:t>，选取的哈希函数为</a:t>
            </a:r>
            <a:r>
              <a:rPr lang="en-US" altLang="zh-CN" sz="2800" b="0" dirty="0"/>
              <a:t>Hash(key)=key/100</a:t>
            </a:r>
            <a:r>
              <a:rPr lang="zh-CN" altLang="zh-CN" sz="2800" b="0" dirty="0"/>
              <a:t>，采用直接定址法后的存放如下所示：</a:t>
            </a:r>
          </a:p>
          <a:p>
            <a:endParaRPr lang="zh-CN" altLang="en-US" dirty="0"/>
          </a:p>
        </p:txBody>
      </p:sp>
      <p:pic>
        <p:nvPicPr>
          <p:cNvPr id="4" name="图片 3" descr="C:\Users\xhb\Pictures\第9章\例9.2.tif"/>
          <p:cNvPicPr/>
          <p:nvPr/>
        </p:nvPicPr>
        <p:blipFill>
          <a:blip r:embed="rId3" cstate="print"/>
          <a:srcRect/>
          <a:stretch>
            <a:fillRect/>
          </a:stretch>
        </p:blipFill>
        <p:spPr bwMode="auto">
          <a:xfrm>
            <a:off x="642910" y="3071810"/>
            <a:ext cx="8168948" cy="1071570"/>
          </a:xfrm>
          <a:prstGeom prst="rect">
            <a:avLst/>
          </a:prstGeom>
          <a:noFill/>
          <a:ln w="9525">
            <a:noFill/>
            <a:miter lim="800000"/>
            <a:headEnd/>
            <a:tailEnd/>
          </a:ln>
        </p:spPr>
      </p:pic>
    </p:spTree>
    <p:extLst>
      <p:ext uri="{BB962C8B-B14F-4D97-AF65-F5344CB8AC3E}">
        <p14:creationId xmlns:p14="http://schemas.microsoft.com/office/powerpoint/2010/main" val="1361787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500042"/>
            <a:ext cx="8319298" cy="5737270"/>
          </a:xfrm>
        </p:spPr>
        <p:txBody>
          <a:bodyPr>
            <a:normAutofit/>
          </a:bodyPr>
          <a:lstStyle/>
          <a:p>
            <a:r>
              <a:rPr lang="zh-CN" altLang="en-US" sz="2800" dirty="0" smtClean="0">
                <a:solidFill>
                  <a:srgbClr val="FF0000"/>
                </a:solidFill>
              </a:rPr>
              <a:t>（</a:t>
            </a:r>
            <a:r>
              <a:rPr lang="en-US" altLang="zh-CN" sz="2800" dirty="0" smtClean="0">
                <a:solidFill>
                  <a:srgbClr val="FF0000"/>
                </a:solidFill>
              </a:rPr>
              <a:t>2</a:t>
            </a:r>
            <a:r>
              <a:rPr lang="zh-CN" altLang="en-US" sz="2800" dirty="0" smtClean="0">
                <a:solidFill>
                  <a:srgbClr val="FF0000"/>
                </a:solidFill>
              </a:rPr>
              <a:t>）</a:t>
            </a:r>
            <a:r>
              <a:rPr lang="zh-CN" altLang="zh-CN" sz="2800" dirty="0" smtClean="0">
                <a:solidFill>
                  <a:srgbClr val="FF0000"/>
                </a:solidFill>
              </a:rPr>
              <a:t>除</a:t>
            </a:r>
            <a:r>
              <a:rPr lang="zh-CN" altLang="zh-CN" sz="2800" dirty="0">
                <a:solidFill>
                  <a:srgbClr val="FF0000"/>
                </a:solidFill>
              </a:rPr>
              <a:t>留余数法</a:t>
            </a:r>
          </a:p>
          <a:p>
            <a:pPr>
              <a:buFont typeface="Wingdings" panose="05000000000000000000" pitchFamily="2" charset="2"/>
              <a:buChar char="l"/>
            </a:pPr>
            <a:r>
              <a:rPr lang="zh-CN" altLang="zh-CN" sz="2800" b="0" dirty="0"/>
              <a:t>哈希函数</a:t>
            </a:r>
            <a:r>
              <a:rPr lang="en-US" altLang="zh-CN" sz="2800" dirty="0">
                <a:solidFill>
                  <a:srgbClr val="FF0000"/>
                </a:solidFill>
              </a:rPr>
              <a:t>Hash(key)=key </a:t>
            </a:r>
            <a:r>
              <a:rPr lang="en-US" altLang="zh-CN" sz="2800" dirty="0" smtClean="0">
                <a:solidFill>
                  <a:srgbClr val="FF0000"/>
                </a:solidFill>
              </a:rPr>
              <a:t>% </a:t>
            </a:r>
            <a:r>
              <a:rPr lang="en-US" altLang="zh-CN" sz="2800" dirty="0">
                <a:solidFill>
                  <a:srgbClr val="FF0000"/>
                </a:solidFill>
              </a:rPr>
              <a:t>p</a:t>
            </a:r>
            <a:r>
              <a:rPr lang="zh-CN" altLang="zh-CN" sz="2800" b="0" dirty="0"/>
              <a:t>，如果哈希表中允许的地址数为</a:t>
            </a:r>
            <a:r>
              <a:rPr lang="en-US" altLang="zh-CN" sz="2800" b="0" dirty="0"/>
              <a:t>m</a:t>
            </a:r>
            <a:r>
              <a:rPr lang="zh-CN" altLang="zh-CN" sz="2800" b="0" dirty="0"/>
              <a:t>，</a:t>
            </a:r>
            <a:r>
              <a:rPr lang="en-US" altLang="zh-CN" sz="2800" b="0" dirty="0"/>
              <a:t>p</a:t>
            </a:r>
            <a:r>
              <a:rPr lang="zh-CN" altLang="zh-CN" sz="2800" b="0" dirty="0"/>
              <a:t>为不大于</a:t>
            </a:r>
            <a:r>
              <a:rPr lang="en-US" altLang="zh-CN" sz="2800" b="0" dirty="0"/>
              <a:t>m</a:t>
            </a:r>
            <a:r>
              <a:rPr lang="zh-CN" altLang="zh-CN" sz="2800" b="0" dirty="0"/>
              <a:t>的最大质数</a:t>
            </a:r>
            <a:r>
              <a:rPr lang="zh-CN" altLang="zh-CN" sz="2800" b="0" dirty="0" smtClean="0"/>
              <a:t>。</a:t>
            </a:r>
            <a:endParaRPr lang="en-US" altLang="zh-CN" sz="2800" b="0" dirty="0" smtClean="0"/>
          </a:p>
          <a:p>
            <a:pPr>
              <a:buFont typeface="Wingdings" panose="05000000000000000000" pitchFamily="2" charset="2"/>
              <a:buChar char="l"/>
            </a:pPr>
            <a:r>
              <a:rPr lang="zh-CN" altLang="zh-CN" sz="2800" dirty="0" smtClean="0"/>
              <a:t>除</a:t>
            </a:r>
            <a:r>
              <a:rPr lang="zh-CN" altLang="zh-CN" sz="2800" dirty="0"/>
              <a:t>留余数法是通过取关键字除以</a:t>
            </a:r>
            <a:r>
              <a:rPr lang="en-US" altLang="zh-CN" sz="2800" dirty="0"/>
              <a:t>p</a:t>
            </a:r>
            <a:r>
              <a:rPr lang="zh-CN" altLang="zh-CN" sz="2800" dirty="0"/>
              <a:t>的余数作为哈希地址。</a:t>
            </a:r>
            <a:r>
              <a:rPr lang="zh-CN" altLang="zh-CN" sz="2800" b="0" dirty="0"/>
              <a:t>为了减少冲突，在一般情况下，</a:t>
            </a:r>
            <a:r>
              <a:rPr lang="en-US" altLang="zh-CN" sz="2800" dirty="0">
                <a:solidFill>
                  <a:srgbClr val="FF0000"/>
                </a:solidFill>
              </a:rPr>
              <a:t>p</a:t>
            </a:r>
            <a:r>
              <a:rPr lang="zh-CN" altLang="zh-CN" sz="2800" dirty="0">
                <a:solidFill>
                  <a:srgbClr val="FF0000"/>
                </a:solidFill>
              </a:rPr>
              <a:t>最好为素数</a:t>
            </a:r>
            <a:r>
              <a:rPr lang="zh-CN" altLang="zh-CN" sz="2800" b="0" dirty="0"/>
              <a:t>或不包含小于</a:t>
            </a:r>
            <a:r>
              <a:rPr lang="en-US" altLang="zh-CN" sz="2800" b="0" dirty="0"/>
              <a:t>20</a:t>
            </a:r>
            <a:r>
              <a:rPr lang="zh-CN" altLang="zh-CN" sz="2800" b="0" dirty="0"/>
              <a:t>的素数因子的合数。</a:t>
            </a:r>
          </a:p>
          <a:p>
            <a:pPr>
              <a:buFont typeface="Wingdings" panose="05000000000000000000" pitchFamily="2" charset="2"/>
              <a:buChar char="l"/>
            </a:pPr>
            <a:r>
              <a:rPr lang="zh-CN" altLang="zh-CN" sz="2800" b="0" dirty="0"/>
              <a:t>如有一个关键字</a:t>
            </a:r>
            <a:r>
              <a:rPr lang="en-US" altLang="zh-CN" sz="2800" b="0" dirty="0"/>
              <a:t>key=11516287</a:t>
            </a:r>
            <a:r>
              <a:rPr lang="zh-CN" altLang="zh-CN" sz="2800" b="0" dirty="0"/>
              <a:t>，哈希表大小</a:t>
            </a:r>
            <a:r>
              <a:rPr lang="en-US" altLang="zh-CN" sz="2800" b="0" dirty="0">
                <a:solidFill>
                  <a:srgbClr val="FF0000"/>
                </a:solidFill>
              </a:rPr>
              <a:t>m=100</a:t>
            </a:r>
            <a:r>
              <a:rPr lang="zh-CN" altLang="zh-CN" sz="2800" b="0" dirty="0"/>
              <a:t>，取质数</a:t>
            </a:r>
            <a:r>
              <a:rPr lang="en-US" altLang="zh-CN" sz="2800" b="0" dirty="0">
                <a:solidFill>
                  <a:srgbClr val="FF0000"/>
                </a:solidFill>
              </a:rPr>
              <a:t>p=97</a:t>
            </a:r>
            <a:r>
              <a:rPr lang="zh-CN" altLang="zh-CN" sz="2800" b="0" dirty="0"/>
              <a:t>，哈希函数</a:t>
            </a:r>
            <a:r>
              <a:rPr lang="en-US" altLang="zh-CN" sz="2800" b="0" dirty="0"/>
              <a:t>Hash(key)=key % p</a:t>
            </a:r>
            <a:r>
              <a:rPr lang="zh-CN" altLang="zh-CN" sz="2800" b="0" dirty="0"/>
              <a:t>，则哈希地址为</a:t>
            </a:r>
            <a:r>
              <a:rPr lang="en-US" altLang="zh-CN" sz="2800" b="0" dirty="0"/>
              <a:t>Hash(11516287)=11516287 % 97=59</a:t>
            </a:r>
            <a:r>
              <a:rPr lang="zh-CN" altLang="zh-CN" sz="2800" b="0" dirty="0" smtClean="0"/>
              <a:t>。</a:t>
            </a:r>
            <a:endParaRPr lang="en-US" altLang="zh-CN" sz="2800" b="0" dirty="0" smtClean="0"/>
          </a:p>
          <a:p>
            <a:pPr>
              <a:buFont typeface="Wingdings" panose="05000000000000000000" pitchFamily="2" charset="2"/>
              <a:buChar char="l"/>
            </a:pPr>
            <a:r>
              <a:rPr lang="zh-CN" altLang="en-US" sz="2800" b="0" dirty="0" smtClean="0"/>
              <a:t>显然关键字域大于</a:t>
            </a:r>
            <a:r>
              <a:rPr lang="zh-CN" altLang="zh-CN" sz="2800" b="0" dirty="0"/>
              <a:t>哈希函数</a:t>
            </a:r>
            <a:r>
              <a:rPr lang="zh-CN" altLang="en-US" sz="2800" b="0" dirty="0" smtClean="0"/>
              <a:t>值域，有冲突。</a:t>
            </a:r>
            <a:endParaRPr lang="zh-CN" altLang="zh-CN" sz="2800" b="0" dirty="0"/>
          </a:p>
          <a:p>
            <a:endParaRPr lang="zh-CN" altLang="en-US" dirty="0"/>
          </a:p>
        </p:txBody>
      </p:sp>
    </p:spTree>
    <p:extLst>
      <p:ext uri="{BB962C8B-B14F-4D97-AF65-F5344CB8AC3E}">
        <p14:creationId xmlns:p14="http://schemas.microsoft.com/office/powerpoint/2010/main" val="131127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14290"/>
            <a:ext cx="8572560" cy="6167038"/>
          </a:xfrm>
        </p:spPr>
        <p:txBody>
          <a:bodyPr>
            <a:normAutofit/>
          </a:bodyPr>
          <a:lstStyle/>
          <a:p>
            <a:r>
              <a:rPr lang="zh-CN" altLang="en-US" dirty="0" smtClean="0"/>
              <a:t>（</a:t>
            </a:r>
            <a:r>
              <a:rPr lang="en-US" altLang="zh-CN" dirty="0" smtClean="0"/>
              <a:t>3</a:t>
            </a:r>
            <a:r>
              <a:rPr lang="zh-CN" altLang="en-US" dirty="0" smtClean="0"/>
              <a:t>）</a:t>
            </a:r>
            <a:r>
              <a:rPr lang="zh-CN" altLang="zh-CN" dirty="0" smtClean="0">
                <a:solidFill>
                  <a:srgbClr val="FF0000"/>
                </a:solidFill>
              </a:rPr>
              <a:t>平方</a:t>
            </a:r>
            <a:r>
              <a:rPr lang="zh-CN" altLang="zh-CN" dirty="0">
                <a:solidFill>
                  <a:srgbClr val="FF0000"/>
                </a:solidFill>
              </a:rPr>
              <a:t>取中法</a:t>
            </a:r>
          </a:p>
          <a:p>
            <a:pPr>
              <a:buFont typeface="Wingdings" panose="05000000000000000000" pitchFamily="2" charset="2"/>
              <a:buChar char="l"/>
            </a:pPr>
            <a:r>
              <a:rPr lang="zh-CN" altLang="zh-CN" dirty="0">
                <a:solidFill>
                  <a:srgbClr val="FF0000"/>
                </a:solidFill>
              </a:rPr>
              <a:t>平方取中法</a:t>
            </a:r>
            <a:r>
              <a:rPr lang="zh-CN" altLang="zh-CN" b="0" dirty="0"/>
              <a:t>首先通过计算关键字的平方值来扩大相近数之间的差别，然后按照哈希表的大小</a:t>
            </a:r>
            <a:r>
              <a:rPr lang="zh-CN" altLang="zh-CN" dirty="0">
                <a:solidFill>
                  <a:srgbClr val="FF0000"/>
                </a:solidFill>
              </a:rPr>
              <a:t>取中间的几位数</a:t>
            </a:r>
            <a:r>
              <a:rPr lang="zh-CN" altLang="zh-CN" b="0" dirty="0"/>
              <a:t>作为哈希地址</a:t>
            </a:r>
            <a:r>
              <a:rPr lang="zh-CN" altLang="zh-CN" b="0" dirty="0" smtClean="0"/>
              <a:t>。</a:t>
            </a:r>
            <a:endParaRPr lang="en-US" altLang="zh-CN" b="0" dirty="0" smtClean="0"/>
          </a:p>
          <a:p>
            <a:pPr>
              <a:buFont typeface="Wingdings" panose="05000000000000000000" pitchFamily="2" charset="2"/>
              <a:buChar char="l"/>
            </a:pPr>
            <a:r>
              <a:rPr lang="zh-CN" altLang="zh-CN" b="0" dirty="0" smtClean="0"/>
              <a:t>由于</a:t>
            </a:r>
            <a:r>
              <a:rPr lang="zh-CN" altLang="zh-CN" dirty="0"/>
              <a:t>一个乘积的中间几位数与乘数的每一位都相关</a:t>
            </a:r>
            <a:r>
              <a:rPr lang="zh-CN" altLang="zh-CN" b="0" dirty="0"/>
              <a:t>，从而由此产生的哈希地址比较均匀</a:t>
            </a:r>
            <a:r>
              <a:rPr lang="zh-CN" altLang="zh-CN" b="0" dirty="0" smtClean="0"/>
              <a:t>。</a:t>
            </a:r>
            <a:endParaRPr lang="en-US" altLang="zh-CN" b="0" dirty="0" smtClean="0"/>
          </a:p>
          <a:p>
            <a:pPr>
              <a:buFont typeface="Wingdings" panose="05000000000000000000" pitchFamily="2" charset="2"/>
              <a:buChar char="l"/>
            </a:pPr>
            <a:r>
              <a:rPr lang="zh-CN" altLang="zh-CN" b="0" dirty="0" smtClean="0"/>
              <a:t>这种</a:t>
            </a:r>
            <a:r>
              <a:rPr lang="zh-CN" altLang="zh-CN" b="0" dirty="0"/>
              <a:t>方法在词典处理中应用十分广泛。</a:t>
            </a:r>
          </a:p>
          <a:p>
            <a:r>
              <a:rPr lang="zh-CN" altLang="zh-CN" b="0" dirty="0"/>
              <a:t>【例</a:t>
            </a:r>
            <a:r>
              <a:rPr lang="en-US" altLang="zh-CN" b="0" dirty="0"/>
              <a:t>8.3</a:t>
            </a:r>
            <a:r>
              <a:rPr lang="zh-CN" altLang="zh-CN" b="0" dirty="0"/>
              <a:t>】有一组记录元素的关键字集合</a:t>
            </a:r>
            <a:r>
              <a:rPr lang="en-US" altLang="zh-CN" b="0" dirty="0"/>
              <a:t>{0100</a:t>
            </a:r>
            <a:r>
              <a:rPr lang="zh-CN" altLang="zh-CN" b="0" dirty="0"/>
              <a:t>，</a:t>
            </a:r>
            <a:r>
              <a:rPr lang="en-US" altLang="zh-CN" b="0" dirty="0"/>
              <a:t>0110</a:t>
            </a:r>
            <a:r>
              <a:rPr lang="zh-CN" altLang="zh-CN" b="0" dirty="0"/>
              <a:t>，</a:t>
            </a:r>
            <a:r>
              <a:rPr lang="en-US" altLang="zh-CN" b="0" dirty="0"/>
              <a:t>1010</a:t>
            </a:r>
            <a:r>
              <a:rPr lang="zh-CN" altLang="zh-CN" b="0" dirty="0"/>
              <a:t>，</a:t>
            </a:r>
            <a:r>
              <a:rPr lang="en-US" altLang="zh-CN" b="0" dirty="0"/>
              <a:t>1001</a:t>
            </a:r>
            <a:r>
              <a:rPr lang="zh-CN" altLang="zh-CN" b="0" dirty="0"/>
              <a:t>，</a:t>
            </a:r>
            <a:r>
              <a:rPr lang="en-US" altLang="zh-CN" b="0" dirty="0"/>
              <a:t>0111}</a:t>
            </a:r>
            <a:r>
              <a:rPr lang="zh-CN" altLang="zh-CN" b="0" dirty="0"/>
              <a:t>，将每个关键字</a:t>
            </a:r>
            <a:r>
              <a:rPr lang="zh-CN" altLang="zh-CN" dirty="0">
                <a:solidFill>
                  <a:srgbClr val="FF0000"/>
                </a:solidFill>
              </a:rPr>
              <a:t>平方</a:t>
            </a:r>
            <a:r>
              <a:rPr lang="zh-CN" altLang="zh-CN" b="0" dirty="0"/>
              <a:t>后得到集合</a:t>
            </a:r>
            <a:r>
              <a:rPr lang="en-US" altLang="zh-CN" b="0" dirty="0"/>
              <a:t>{0010000</a:t>
            </a:r>
            <a:r>
              <a:rPr lang="zh-CN" altLang="zh-CN" b="0" dirty="0"/>
              <a:t>，</a:t>
            </a:r>
            <a:r>
              <a:rPr lang="en-US" altLang="zh-CN" b="0" dirty="0"/>
              <a:t>0012100</a:t>
            </a:r>
            <a:r>
              <a:rPr lang="zh-CN" altLang="zh-CN" b="0" dirty="0"/>
              <a:t>，</a:t>
            </a:r>
            <a:r>
              <a:rPr lang="en-US" altLang="zh-CN" b="0" dirty="0"/>
              <a:t>1020100</a:t>
            </a:r>
            <a:r>
              <a:rPr lang="zh-CN" altLang="zh-CN" b="0" dirty="0"/>
              <a:t>，</a:t>
            </a:r>
            <a:r>
              <a:rPr lang="en-US" altLang="zh-CN" b="0" dirty="0"/>
              <a:t>1002001</a:t>
            </a:r>
            <a:r>
              <a:rPr lang="zh-CN" altLang="zh-CN" b="0" dirty="0"/>
              <a:t>，</a:t>
            </a:r>
            <a:r>
              <a:rPr lang="en-US" altLang="zh-CN" b="0" dirty="0"/>
              <a:t>0012321}</a:t>
            </a:r>
            <a:r>
              <a:rPr lang="zh-CN" altLang="zh-CN" b="0" dirty="0"/>
              <a:t>，如果哈希表的长度为</a:t>
            </a:r>
            <a:r>
              <a:rPr lang="en-US" altLang="zh-CN" b="0" dirty="0"/>
              <a:t>1000</a:t>
            </a:r>
            <a:r>
              <a:rPr lang="zh-CN" altLang="zh-CN" b="0" dirty="0"/>
              <a:t>，则可以</a:t>
            </a:r>
            <a:r>
              <a:rPr lang="zh-CN" altLang="zh-CN" dirty="0">
                <a:solidFill>
                  <a:srgbClr val="FF0000"/>
                </a:solidFill>
              </a:rPr>
              <a:t>取第</a:t>
            </a:r>
            <a:r>
              <a:rPr lang="en-US" altLang="zh-CN" dirty="0">
                <a:solidFill>
                  <a:srgbClr val="FF0000"/>
                </a:solidFill>
              </a:rPr>
              <a:t>3</a:t>
            </a:r>
            <a:r>
              <a:rPr lang="zh-CN" altLang="zh-CN" dirty="0">
                <a:solidFill>
                  <a:srgbClr val="FF0000"/>
                </a:solidFill>
              </a:rPr>
              <a:t>，</a:t>
            </a:r>
            <a:r>
              <a:rPr lang="en-US" altLang="zh-CN" dirty="0">
                <a:solidFill>
                  <a:srgbClr val="FF0000"/>
                </a:solidFill>
              </a:rPr>
              <a:t>4</a:t>
            </a:r>
            <a:r>
              <a:rPr lang="zh-CN" altLang="zh-CN" dirty="0">
                <a:solidFill>
                  <a:srgbClr val="FF0000"/>
                </a:solidFill>
              </a:rPr>
              <a:t>，</a:t>
            </a:r>
            <a:r>
              <a:rPr lang="en-US" altLang="zh-CN" dirty="0">
                <a:solidFill>
                  <a:srgbClr val="FF0000"/>
                </a:solidFill>
              </a:rPr>
              <a:t>5</a:t>
            </a:r>
            <a:r>
              <a:rPr lang="zh-CN" altLang="zh-CN" dirty="0">
                <a:solidFill>
                  <a:srgbClr val="FF0000"/>
                </a:solidFill>
              </a:rPr>
              <a:t>位</a:t>
            </a:r>
            <a:r>
              <a:rPr lang="zh-CN" altLang="zh-CN" b="0" dirty="0"/>
              <a:t>作为哈希地址，分别为</a:t>
            </a:r>
            <a:r>
              <a:rPr lang="en-US" altLang="zh-CN" b="0" dirty="0"/>
              <a:t>{100</a:t>
            </a:r>
            <a:r>
              <a:rPr lang="zh-CN" altLang="zh-CN" b="0" dirty="0"/>
              <a:t>，</a:t>
            </a:r>
            <a:r>
              <a:rPr lang="en-US" altLang="zh-CN" b="0" dirty="0"/>
              <a:t>121</a:t>
            </a:r>
            <a:r>
              <a:rPr lang="zh-CN" altLang="zh-CN" b="0" dirty="0"/>
              <a:t>，</a:t>
            </a:r>
            <a:r>
              <a:rPr lang="en-US" altLang="zh-CN" b="0" dirty="0"/>
              <a:t>201</a:t>
            </a:r>
            <a:r>
              <a:rPr lang="zh-CN" altLang="zh-CN" b="0" dirty="0"/>
              <a:t>，</a:t>
            </a:r>
            <a:r>
              <a:rPr lang="en-US" altLang="zh-CN" b="0" dirty="0"/>
              <a:t>020</a:t>
            </a:r>
            <a:r>
              <a:rPr lang="zh-CN" altLang="zh-CN" b="0" dirty="0"/>
              <a:t>，</a:t>
            </a:r>
            <a:r>
              <a:rPr lang="en-US" altLang="zh-CN" b="0" dirty="0"/>
              <a:t>123}</a:t>
            </a:r>
            <a:r>
              <a:rPr lang="zh-CN" altLang="zh-CN" b="0" dirty="0"/>
              <a:t>。</a:t>
            </a:r>
          </a:p>
          <a:p>
            <a:endParaRPr lang="zh-CN" altLang="en-US" dirty="0"/>
          </a:p>
        </p:txBody>
      </p:sp>
    </p:spTree>
    <p:extLst>
      <p:ext uri="{BB962C8B-B14F-4D97-AF65-F5344CB8AC3E}">
        <p14:creationId xmlns:p14="http://schemas.microsoft.com/office/powerpoint/2010/main" val="33822881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85728"/>
            <a:ext cx="8463314" cy="6167608"/>
          </a:xfrm>
        </p:spPr>
        <p:txBody>
          <a:bodyPr>
            <a:normAutofit/>
          </a:bodyPr>
          <a:lstStyle/>
          <a:p>
            <a:r>
              <a:rPr lang="zh-CN" altLang="en-US" sz="2800" dirty="0" smtClean="0"/>
              <a:t>（</a:t>
            </a:r>
            <a:r>
              <a:rPr lang="en-US" altLang="zh-CN" sz="2800" dirty="0" smtClean="0"/>
              <a:t>4</a:t>
            </a:r>
            <a:r>
              <a:rPr lang="zh-CN" altLang="en-US" sz="2800" dirty="0" smtClean="0"/>
              <a:t>）</a:t>
            </a:r>
            <a:r>
              <a:rPr lang="zh-CN" altLang="zh-CN" sz="2800" dirty="0" smtClean="0">
                <a:solidFill>
                  <a:srgbClr val="FF0000"/>
                </a:solidFill>
              </a:rPr>
              <a:t>随机数</a:t>
            </a:r>
            <a:r>
              <a:rPr lang="zh-CN" altLang="zh-CN" sz="2800" dirty="0">
                <a:solidFill>
                  <a:srgbClr val="FF0000"/>
                </a:solidFill>
              </a:rPr>
              <a:t>法</a:t>
            </a:r>
          </a:p>
          <a:p>
            <a:pPr>
              <a:buFont typeface="Wingdings" panose="05000000000000000000" pitchFamily="2" charset="2"/>
              <a:buChar char="l"/>
            </a:pPr>
            <a:r>
              <a:rPr lang="zh-CN" altLang="zh-CN" sz="2800" b="0" dirty="0"/>
              <a:t>哈希函数</a:t>
            </a:r>
            <a:r>
              <a:rPr lang="en-US" altLang="zh-CN" sz="2800" dirty="0">
                <a:solidFill>
                  <a:srgbClr val="FF0000"/>
                </a:solidFill>
              </a:rPr>
              <a:t>Hash(key)=Random(key</a:t>
            </a:r>
            <a:r>
              <a:rPr lang="en-US" altLang="zh-CN" sz="2800" dirty="0" smtClean="0">
                <a:solidFill>
                  <a:srgbClr val="FF0000"/>
                </a:solidFill>
              </a:rPr>
              <a:t>)</a:t>
            </a:r>
            <a:r>
              <a:rPr lang="zh-CN" altLang="zh-CN" sz="2800" b="0" dirty="0" smtClean="0"/>
              <a:t>，</a:t>
            </a:r>
            <a:r>
              <a:rPr lang="zh-CN" altLang="zh-CN" sz="2800" b="0" dirty="0"/>
              <a:t>即取关键字的随机函数值作为关键字的哈希地址。其中</a:t>
            </a:r>
            <a:r>
              <a:rPr lang="en-US" altLang="zh-CN" sz="2800" b="0" dirty="0">
                <a:solidFill>
                  <a:srgbClr val="FF0000"/>
                </a:solidFill>
              </a:rPr>
              <a:t>Random</a:t>
            </a:r>
            <a:r>
              <a:rPr lang="zh-CN" altLang="zh-CN" sz="2800" b="0" dirty="0">
                <a:solidFill>
                  <a:srgbClr val="FF0000"/>
                </a:solidFill>
              </a:rPr>
              <a:t>为</a:t>
            </a:r>
            <a:r>
              <a:rPr lang="zh-CN" altLang="zh-CN" sz="2800" dirty="0">
                <a:solidFill>
                  <a:srgbClr val="FF0000"/>
                </a:solidFill>
              </a:rPr>
              <a:t>伪随机</a:t>
            </a:r>
            <a:r>
              <a:rPr lang="zh-CN" altLang="zh-CN" sz="2800" b="0" dirty="0">
                <a:solidFill>
                  <a:srgbClr val="FF0000"/>
                </a:solidFill>
              </a:rPr>
              <a:t>函数</a:t>
            </a:r>
            <a:r>
              <a:rPr lang="zh-CN" altLang="zh-CN" sz="2800" b="0" dirty="0"/>
              <a:t>，其取值在</a:t>
            </a:r>
            <a:r>
              <a:rPr lang="en-US" altLang="zh-CN" sz="2800" b="0" dirty="0"/>
              <a:t>0</a:t>
            </a:r>
            <a:r>
              <a:rPr lang="zh-CN" altLang="zh-CN" sz="2800" b="0" dirty="0"/>
              <a:t>到</a:t>
            </a:r>
            <a:r>
              <a:rPr lang="en-US" altLang="zh-CN" sz="2800" b="0" dirty="0"/>
              <a:t>m-1</a:t>
            </a:r>
            <a:r>
              <a:rPr lang="zh-CN" altLang="zh-CN" sz="2800" b="0" dirty="0"/>
              <a:t>之间。</a:t>
            </a:r>
          </a:p>
          <a:p>
            <a:r>
              <a:rPr lang="zh-CN" altLang="en-US" sz="2800" dirty="0" smtClean="0"/>
              <a:t>（</a:t>
            </a:r>
            <a:r>
              <a:rPr lang="en-US" altLang="zh-CN" sz="2800" dirty="0" smtClean="0"/>
              <a:t>5</a:t>
            </a:r>
            <a:r>
              <a:rPr lang="zh-CN" altLang="en-US" sz="2800" dirty="0" smtClean="0"/>
              <a:t>）</a:t>
            </a:r>
            <a:r>
              <a:rPr lang="zh-CN" altLang="zh-CN" sz="2800" dirty="0" smtClean="0">
                <a:solidFill>
                  <a:srgbClr val="FF0000"/>
                </a:solidFill>
              </a:rPr>
              <a:t>截断</a:t>
            </a:r>
            <a:r>
              <a:rPr lang="zh-CN" altLang="zh-CN" sz="2800" dirty="0">
                <a:solidFill>
                  <a:srgbClr val="FF0000"/>
                </a:solidFill>
              </a:rPr>
              <a:t>法</a:t>
            </a:r>
          </a:p>
          <a:p>
            <a:pPr>
              <a:buFont typeface="Wingdings" panose="05000000000000000000" pitchFamily="2" charset="2"/>
              <a:buChar char="l"/>
            </a:pPr>
            <a:r>
              <a:rPr lang="zh-CN" altLang="zh-CN" sz="2800" b="0" dirty="0"/>
              <a:t>忽略关键字中的一部分</a:t>
            </a:r>
            <a:r>
              <a:rPr lang="zh-CN" altLang="zh-CN" sz="2800" b="0" dirty="0" smtClean="0"/>
              <a:t>，</a:t>
            </a:r>
            <a:r>
              <a:rPr lang="zh-CN" altLang="en-US" sz="2800" dirty="0">
                <a:solidFill>
                  <a:srgbClr val="FF0000"/>
                </a:solidFill>
              </a:rPr>
              <a:t>选取</a:t>
            </a:r>
            <a:r>
              <a:rPr lang="zh-CN" altLang="zh-CN" sz="2800" dirty="0" smtClean="0">
                <a:solidFill>
                  <a:srgbClr val="FF0000"/>
                </a:solidFill>
              </a:rPr>
              <a:t>剩余</a:t>
            </a:r>
            <a:r>
              <a:rPr lang="zh-CN" altLang="zh-CN" sz="2800" dirty="0">
                <a:solidFill>
                  <a:srgbClr val="FF0000"/>
                </a:solidFill>
              </a:rPr>
              <a:t>部分</a:t>
            </a:r>
            <a:r>
              <a:rPr lang="zh-CN" altLang="zh-CN" sz="2800" b="0" dirty="0">
                <a:solidFill>
                  <a:srgbClr val="FF0000"/>
                </a:solidFill>
              </a:rPr>
              <a:t>作为表</a:t>
            </a:r>
            <a:r>
              <a:rPr lang="zh-CN" altLang="zh-CN" sz="2800" b="0" dirty="0" smtClean="0">
                <a:solidFill>
                  <a:srgbClr val="FF0000"/>
                </a:solidFill>
              </a:rPr>
              <a:t>的</a:t>
            </a:r>
            <a:r>
              <a:rPr lang="zh-CN" altLang="en-US" sz="2800" b="0" dirty="0" smtClean="0">
                <a:solidFill>
                  <a:srgbClr val="FF0000"/>
                </a:solidFill>
              </a:rPr>
              <a:t>哈希</a:t>
            </a:r>
            <a:r>
              <a:rPr lang="zh-CN" altLang="zh-CN" sz="2800" b="0" dirty="0" smtClean="0">
                <a:solidFill>
                  <a:srgbClr val="FF0000"/>
                </a:solidFill>
              </a:rPr>
              <a:t>值</a:t>
            </a:r>
            <a:r>
              <a:rPr lang="zh-CN" altLang="zh-CN" sz="2800" b="0" dirty="0"/>
              <a:t>。如</a:t>
            </a:r>
            <a:r>
              <a:rPr lang="en-US" altLang="zh-CN" sz="2800" b="0" dirty="0"/>
              <a:t>key=11516287</a:t>
            </a:r>
            <a:r>
              <a:rPr lang="zh-CN" altLang="zh-CN" sz="2800" b="0" dirty="0"/>
              <a:t>保留第</a:t>
            </a:r>
            <a:r>
              <a:rPr lang="en-US" altLang="zh-CN" sz="2800" b="0" dirty="0"/>
              <a:t>3</a:t>
            </a:r>
            <a:r>
              <a:rPr lang="zh-CN" altLang="zh-CN" sz="2800" b="0" dirty="0"/>
              <a:t>，</a:t>
            </a:r>
            <a:r>
              <a:rPr lang="en-US" altLang="zh-CN" sz="2800" b="0" dirty="0"/>
              <a:t>4</a:t>
            </a:r>
            <a:r>
              <a:rPr lang="zh-CN" altLang="zh-CN" sz="2800" b="0" dirty="0"/>
              <a:t>，</a:t>
            </a:r>
            <a:r>
              <a:rPr lang="en-US" altLang="zh-CN" sz="2800" b="0" dirty="0"/>
              <a:t>8</a:t>
            </a:r>
            <a:r>
              <a:rPr lang="zh-CN" altLang="zh-CN" sz="2800" b="0" dirty="0"/>
              <a:t>位，则哈希地址为</a:t>
            </a:r>
            <a:r>
              <a:rPr lang="en-US" altLang="zh-CN" sz="2800" b="0" dirty="0"/>
              <a:t>517</a:t>
            </a:r>
            <a:r>
              <a:rPr lang="zh-CN" altLang="zh-CN" sz="2800" b="0" dirty="0"/>
              <a:t>。再如学号，采用学号的后三位。即寻找区分性好的段作为哈希地址</a:t>
            </a:r>
            <a:r>
              <a:rPr lang="zh-CN" altLang="zh-CN" sz="2800" b="0" dirty="0" smtClean="0"/>
              <a:t>。</a:t>
            </a:r>
            <a:endParaRPr lang="zh-CN" altLang="en-US" sz="2800" dirty="0"/>
          </a:p>
        </p:txBody>
      </p:sp>
    </p:spTree>
    <p:extLst>
      <p:ext uri="{BB962C8B-B14F-4D97-AF65-F5344CB8AC3E}">
        <p14:creationId xmlns:p14="http://schemas.microsoft.com/office/powerpoint/2010/main" val="42370020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357166"/>
            <a:ext cx="8358246" cy="6143668"/>
          </a:xfrm>
        </p:spPr>
        <p:txBody>
          <a:bodyPr>
            <a:normAutofit/>
          </a:bodyPr>
          <a:lstStyle/>
          <a:p>
            <a:r>
              <a:rPr lang="zh-CN" altLang="en-US" sz="2800" dirty="0" smtClean="0"/>
              <a:t>（</a:t>
            </a:r>
            <a:r>
              <a:rPr lang="en-US" altLang="zh-CN" sz="2800" dirty="0" smtClean="0"/>
              <a:t>6</a:t>
            </a:r>
            <a:r>
              <a:rPr lang="zh-CN" altLang="en-US" sz="2800" dirty="0" smtClean="0"/>
              <a:t>）</a:t>
            </a:r>
            <a:r>
              <a:rPr lang="zh-CN" altLang="zh-CN" sz="2800" dirty="0" smtClean="0">
                <a:solidFill>
                  <a:srgbClr val="FF0000"/>
                </a:solidFill>
              </a:rPr>
              <a:t>折叠</a:t>
            </a:r>
            <a:r>
              <a:rPr lang="zh-CN" altLang="zh-CN" sz="2800" dirty="0">
                <a:solidFill>
                  <a:srgbClr val="FF0000"/>
                </a:solidFill>
              </a:rPr>
              <a:t>法</a:t>
            </a:r>
          </a:p>
          <a:p>
            <a:pPr>
              <a:buFont typeface="Wingdings" panose="05000000000000000000" pitchFamily="2" charset="2"/>
              <a:buChar char="l"/>
            </a:pPr>
            <a:r>
              <a:rPr lang="zh-CN" altLang="zh-CN" sz="2800" dirty="0"/>
              <a:t>把关键字自左到右分成位数相等的几部分</a:t>
            </a:r>
            <a:r>
              <a:rPr lang="zh-CN" altLang="zh-CN" sz="2800" b="0" dirty="0"/>
              <a:t>，每一部分的位数应与哈希表地址位数相同，当关键字位数不能被哈希地址位数整除时，最后一部分的位数短一些。</a:t>
            </a:r>
            <a:r>
              <a:rPr lang="zh-CN" altLang="zh-CN" sz="2800" dirty="0"/>
              <a:t>把这些部分的数据叠加起来</a:t>
            </a:r>
            <a:r>
              <a:rPr lang="zh-CN" altLang="zh-CN" sz="2800" b="0" dirty="0"/>
              <a:t>，就可得到具有该关键字的记录的哈希地址</a:t>
            </a:r>
            <a:r>
              <a:rPr lang="zh-CN" altLang="zh-CN" sz="2800" b="0" dirty="0" smtClean="0"/>
              <a:t>。</a:t>
            </a:r>
            <a:endParaRPr lang="en-US" altLang="zh-CN" sz="2800" b="0" dirty="0" smtClean="0"/>
          </a:p>
          <a:p>
            <a:pPr>
              <a:buFont typeface="Wingdings" panose="05000000000000000000" pitchFamily="2" charset="2"/>
              <a:buChar char="l"/>
            </a:pPr>
            <a:r>
              <a:rPr lang="zh-CN" altLang="zh-CN" sz="2800" b="0" dirty="0" smtClean="0"/>
              <a:t>折叠</a:t>
            </a:r>
            <a:r>
              <a:rPr lang="zh-CN" altLang="zh-CN" sz="2800" b="0" dirty="0"/>
              <a:t>法有两种叠加方法：</a:t>
            </a:r>
          </a:p>
          <a:p>
            <a:r>
              <a:rPr lang="zh-CN" altLang="zh-CN" sz="2800" b="0" dirty="0"/>
              <a:t>①</a:t>
            </a:r>
            <a:r>
              <a:rPr lang="zh-CN" altLang="zh-CN" sz="2800" dirty="0">
                <a:solidFill>
                  <a:srgbClr val="FF0000"/>
                </a:solidFill>
              </a:rPr>
              <a:t>移位法</a:t>
            </a:r>
            <a:r>
              <a:rPr lang="zh-CN" altLang="zh-CN" sz="2800" b="0" dirty="0"/>
              <a:t>：</a:t>
            </a:r>
            <a:r>
              <a:rPr lang="zh-CN" altLang="zh-CN" sz="2800" dirty="0"/>
              <a:t>把各部分的最后一位对齐相加；</a:t>
            </a:r>
          </a:p>
          <a:p>
            <a:r>
              <a:rPr lang="zh-CN" altLang="zh-CN" sz="2800" b="0" dirty="0"/>
              <a:t>②</a:t>
            </a:r>
            <a:r>
              <a:rPr lang="zh-CN" altLang="zh-CN" sz="2800" dirty="0">
                <a:solidFill>
                  <a:srgbClr val="FF0000"/>
                </a:solidFill>
              </a:rPr>
              <a:t>分界法</a:t>
            </a:r>
            <a:r>
              <a:rPr lang="zh-CN" altLang="zh-CN" sz="2800" b="0" dirty="0"/>
              <a:t>：</a:t>
            </a:r>
            <a:r>
              <a:rPr lang="zh-CN" altLang="zh-CN" sz="2800" dirty="0"/>
              <a:t>各部分不折断，沿各部分的分界来回折叠，然后对齐相加</a:t>
            </a:r>
            <a:r>
              <a:rPr lang="zh-CN" altLang="zh-CN" sz="2800" b="0" dirty="0"/>
              <a:t>，将相加的结果作为哈希地址。</a:t>
            </a:r>
          </a:p>
          <a:p>
            <a:endParaRPr lang="zh-CN" altLang="en-US" dirty="0"/>
          </a:p>
        </p:txBody>
      </p:sp>
    </p:spTree>
    <p:extLst>
      <p:ext uri="{BB962C8B-B14F-4D97-AF65-F5344CB8AC3E}">
        <p14:creationId xmlns:p14="http://schemas.microsoft.com/office/powerpoint/2010/main" val="2840956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Rectangle 2"/>
          <p:cNvSpPr>
            <a:spLocks noGrp="1" noChangeArrowheads="1"/>
          </p:cNvSpPr>
          <p:nvPr>
            <p:ph type="title"/>
          </p:nvPr>
        </p:nvSpPr>
        <p:spPr>
          <a:xfrm>
            <a:off x="395536" y="357166"/>
            <a:ext cx="7200900" cy="6096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1440" tIns="45720" rIns="91440" bIns="45720" anchor="ctr">
            <a:normAutofit/>
          </a:bodyPr>
          <a:lstStyle/>
          <a:p>
            <a:r>
              <a:rPr lang="zh-CN" altLang="en-US" sz="3200" dirty="0" smtClean="0">
                <a:solidFill>
                  <a:schemeClr val="tx1"/>
                </a:solidFill>
                <a:effectLst/>
                <a:latin typeface="+mj-ea"/>
              </a:rPr>
              <a:t>二、要查找数据的存储组织</a:t>
            </a:r>
          </a:p>
        </p:txBody>
      </p:sp>
      <p:sp>
        <p:nvSpPr>
          <p:cNvPr id="7" name="内容占位符 2"/>
          <p:cNvSpPr>
            <a:spLocks noGrp="1"/>
          </p:cNvSpPr>
          <p:nvPr>
            <p:ph idx="1"/>
          </p:nvPr>
        </p:nvSpPr>
        <p:spPr>
          <a:xfrm>
            <a:off x="502920" y="1196752"/>
            <a:ext cx="8183880" cy="5232644"/>
          </a:xfrm>
          <a:prstGeom prst="rect">
            <a:avLst/>
          </a:prstGeom>
        </p:spPr>
        <p:txBody>
          <a:bodyPr>
            <a:normAutofit/>
          </a:bodyPr>
          <a:lstStyle/>
          <a:p>
            <a:pPr marL="0" indent="0">
              <a:spcBef>
                <a:spcPts val="1000"/>
              </a:spcBef>
              <a:buClrTx/>
              <a:buSzTx/>
              <a:buNone/>
            </a:pPr>
            <a:r>
              <a:rPr lang="en-US" altLang="zh-CN" sz="3600" b="1" kern="0" dirty="0" smtClean="0">
                <a:solidFill>
                  <a:srgbClr val="FF0000"/>
                </a:solidFill>
                <a:latin typeface="楷体" pitchFamily="49" charset="-122"/>
                <a:ea typeface="楷体" pitchFamily="49" charset="-122"/>
              </a:rPr>
              <a:t>1</a:t>
            </a:r>
            <a:r>
              <a:rPr lang="zh-CN" altLang="en-US" sz="3600" b="1" kern="0" dirty="0" smtClean="0">
                <a:solidFill>
                  <a:srgbClr val="FF0000"/>
                </a:solidFill>
                <a:latin typeface="楷体" pitchFamily="49" charset="-122"/>
                <a:ea typeface="楷体" pitchFamily="49" charset="-122"/>
              </a:rPr>
              <a:t>、查找表：</a:t>
            </a:r>
            <a:r>
              <a:rPr lang="zh-CN" altLang="en-US" sz="3600" kern="0" dirty="0" smtClean="0">
                <a:solidFill>
                  <a:sysClr val="windowText" lastClr="000000"/>
                </a:solidFill>
                <a:latin typeface="楷体" pitchFamily="49" charset="-122"/>
                <a:ea typeface="楷体" pitchFamily="49" charset="-122"/>
              </a:rPr>
              <a:t>指由具有同一类型（属性）的数据元素组成的</a:t>
            </a:r>
            <a:r>
              <a:rPr lang="zh-CN" altLang="en-US" sz="3600" kern="0" dirty="0" smtClean="0">
                <a:solidFill>
                  <a:sysClr val="windowText" lastClr="000000"/>
                </a:solidFill>
                <a:latin typeface="楷体" pitchFamily="49" charset="-122"/>
                <a:ea typeface="楷体" pitchFamily="49" charset="-122"/>
              </a:rPr>
              <a:t>集合</a:t>
            </a:r>
            <a:r>
              <a:rPr lang="en-US" altLang="zh-CN" sz="3600" kern="0" dirty="0" smtClean="0">
                <a:solidFill>
                  <a:sysClr val="windowText" lastClr="000000"/>
                </a:solidFill>
                <a:latin typeface="楷体" pitchFamily="49" charset="-122"/>
                <a:ea typeface="楷体" pitchFamily="49" charset="-122"/>
              </a:rPr>
              <a:t>——</a:t>
            </a:r>
            <a:r>
              <a:rPr lang="zh-CN" altLang="en-US" sz="3600" b="1" kern="0" dirty="0" smtClean="0">
                <a:solidFill>
                  <a:srgbClr val="FF0000"/>
                </a:solidFill>
                <a:latin typeface="楷体" pitchFamily="49" charset="-122"/>
                <a:ea typeface="楷体" pitchFamily="49" charset="-122"/>
              </a:rPr>
              <a:t>线性表</a:t>
            </a:r>
            <a:r>
              <a:rPr lang="zh-CN" altLang="en-US" sz="3600" kern="0" dirty="0" smtClean="0">
                <a:solidFill>
                  <a:sysClr val="windowText" lastClr="000000"/>
                </a:solidFill>
                <a:latin typeface="楷体" pitchFamily="49" charset="-122"/>
                <a:ea typeface="楷体" pitchFamily="49" charset="-122"/>
              </a:rPr>
              <a:t>。</a:t>
            </a:r>
            <a:endParaRPr lang="en-US" altLang="zh-CN" sz="3600" kern="0" dirty="0" smtClean="0">
              <a:solidFill>
                <a:sysClr val="windowText" lastClr="000000"/>
              </a:solidFill>
              <a:latin typeface="楷体" pitchFamily="49" charset="-122"/>
              <a:ea typeface="楷体" pitchFamily="49" charset="-122"/>
            </a:endParaRPr>
          </a:p>
          <a:p>
            <a:pPr marL="0" indent="0">
              <a:spcBef>
                <a:spcPts val="1000"/>
              </a:spcBef>
              <a:buClrTx/>
              <a:buSzTx/>
            </a:pPr>
            <a:r>
              <a:rPr lang="zh-CN" altLang="en-US" sz="3600" kern="0" dirty="0" smtClean="0">
                <a:solidFill>
                  <a:sysClr val="windowText" lastClr="000000"/>
                </a:solidFill>
                <a:latin typeface="楷体" pitchFamily="49" charset="-122"/>
                <a:ea typeface="楷体" pitchFamily="49" charset="-122"/>
              </a:rPr>
              <a:t>可以是顺序表、链表。</a:t>
            </a:r>
            <a:endParaRPr lang="en-US" altLang="zh-CN" sz="3600" kern="0" dirty="0" smtClean="0">
              <a:solidFill>
                <a:sysClr val="windowText" lastClr="000000"/>
              </a:solidFill>
              <a:latin typeface="楷体" pitchFamily="49" charset="-122"/>
              <a:ea typeface="楷体" pitchFamily="49" charset="-122"/>
            </a:endParaRPr>
          </a:p>
          <a:p>
            <a:pPr marL="0" indent="0">
              <a:spcBef>
                <a:spcPts val="1000"/>
              </a:spcBef>
              <a:buClrTx/>
              <a:buSzTx/>
            </a:pPr>
            <a:r>
              <a:rPr lang="zh-CN" altLang="en-US" sz="3600" kern="0" dirty="0" smtClean="0">
                <a:solidFill>
                  <a:sysClr val="windowText" lastClr="000000"/>
                </a:solidFill>
                <a:latin typeface="楷体" pitchFamily="49" charset="-122"/>
                <a:ea typeface="楷体" pitchFamily="49" charset="-122"/>
              </a:rPr>
              <a:t>根据是否修改：</a:t>
            </a:r>
          </a:p>
          <a:p>
            <a:pPr marL="0" indent="0">
              <a:spcBef>
                <a:spcPts val="1000"/>
              </a:spcBef>
              <a:buClrTx/>
              <a:buSzTx/>
              <a:buNone/>
            </a:pPr>
            <a:r>
              <a:rPr lang="zh-CN" altLang="en-US" sz="3600" b="1" kern="0" dirty="0" smtClean="0">
                <a:solidFill>
                  <a:srgbClr val="FF0000"/>
                </a:solidFill>
                <a:latin typeface="楷体" pitchFamily="49" charset="-122"/>
                <a:ea typeface="楷体" pitchFamily="49" charset="-122"/>
              </a:rPr>
              <a:t>  静态查找表</a:t>
            </a:r>
            <a:r>
              <a:rPr lang="zh-CN" altLang="en-US" sz="3600" kern="0" dirty="0" smtClean="0">
                <a:solidFill>
                  <a:sysClr val="windowText" lastClr="000000"/>
                </a:solidFill>
                <a:latin typeface="楷体" pitchFamily="49" charset="-122"/>
                <a:ea typeface="楷体" pitchFamily="49" charset="-122"/>
              </a:rPr>
              <a:t>只允许进行查找，</a:t>
            </a:r>
            <a:r>
              <a:rPr lang="zh-CN" altLang="en-US" sz="3600" b="1" kern="0" dirty="0" smtClean="0">
                <a:solidFill>
                  <a:srgbClr val="FF0000"/>
                </a:solidFill>
                <a:latin typeface="楷体" pitchFamily="49" charset="-122"/>
                <a:ea typeface="楷体" pitchFamily="49" charset="-122"/>
              </a:rPr>
              <a:t>不能改变</a:t>
            </a:r>
            <a:r>
              <a:rPr lang="zh-CN" altLang="en-US" sz="3600" kern="0" dirty="0" smtClean="0">
                <a:solidFill>
                  <a:sysClr val="windowText" lastClr="000000"/>
                </a:solidFill>
                <a:latin typeface="楷体" pitchFamily="49" charset="-122"/>
                <a:ea typeface="楷体" pitchFamily="49" charset="-122"/>
              </a:rPr>
              <a:t>表中的数据元素。</a:t>
            </a:r>
          </a:p>
          <a:p>
            <a:pPr marL="0" indent="0">
              <a:spcBef>
                <a:spcPts val="1000"/>
              </a:spcBef>
              <a:buClrTx/>
              <a:buSzTx/>
              <a:buNone/>
            </a:pPr>
            <a:r>
              <a:rPr lang="zh-CN" altLang="en-US" sz="3600" kern="0" dirty="0" smtClean="0">
                <a:solidFill>
                  <a:sysClr val="windowText" lastClr="000000"/>
                </a:solidFill>
                <a:latin typeface="楷体" pitchFamily="49" charset="-122"/>
                <a:ea typeface="楷体" pitchFamily="49" charset="-122"/>
              </a:rPr>
              <a:t>  </a:t>
            </a:r>
            <a:r>
              <a:rPr lang="zh-CN" altLang="en-US" sz="3600" b="1" kern="0" dirty="0" smtClean="0">
                <a:solidFill>
                  <a:srgbClr val="FF0000"/>
                </a:solidFill>
                <a:latin typeface="楷体" pitchFamily="49" charset="-122"/>
                <a:ea typeface="楷体" pitchFamily="49" charset="-122"/>
              </a:rPr>
              <a:t>动态查找表</a:t>
            </a:r>
            <a:r>
              <a:rPr lang="zh-CN" altLang="en-US" sz="3600" kern="0" dirty="0" smtClean="0">
                <a:solidFill>
                  <a:sysClr val="windowText" lastClr="000000"/>
                </a:solidFill>
                <a:latin typeface="楷体" pitchFamily="49" charset="-122"/>
                <a:ea typeface="楷体" pitchFamily="49" charset="-122"/>
              </a:rPr>
              <a:t>不仅可以实现查找，还</a:t>
            </a:r>
            <a:r>
              <a:rPr lang="zh-CN" altLang="en-US" sz="3600" b="1" kern="0" dirty="0" smtClean="0">
                <a:solidFill>
                  <a:srgbClr val="FF0000"/>
                </a:solidFill>
                <a:latin typeface="楷体" pitchFamily="49" charset="-122"/>
                <a:ea typeface="楷体" pitchFamily="49" charset="-122"/>
              </a:rPr>
              <a:t>允许</a:t>
            </a:r>
            <a:r>
              <a:rPr lang="zh-CN" altLang="en-US" sz="3600" kern="0" dirty="0" smtClean="0">
                <a:solidFill>
                  <a:sysClr val="windowText" lastClr="000000"/>
                </a:solidFill>
                <a:latin typeface="楷体" pitchFamily="49" charset="-122"/>
                <a:ea typeface="楷体" pitchFamily="49" charset="-122"/>
              </a:rPr>
              <a:t>向表中</a:t>
            </a:r>
            <a:r>
              <a:rPr lang="zh-CN" altLang="en-US" sz="3600" b="1" kern="0" dirty="0" smtClean="0">
                <a:solidFill>
                  <a:srgbClr val="FF0000"/>
                </a:solidFill>
                <a:latin typeface="楷体" pitchFamily="49" charset="-122"/>
                <a:ea typeface="楷体" pitchFamily="49" charset="-122"/>
              </a:rPr>
              <a:t>插入或删除</a:t>
            </a:r>
            <a:r>
              <a:rPr lang="zh-CN" altLang="en-US" sz="3600" kern="0" dirty="0" smtClean="0">
                <a:solidFill>
                  <a:sysClr val="windowText" lastClr="000000"/>
                </a:solidFill>
                <a:latin typeface="楷体" pitchFamily="49" charset="-122"/>
                <a:ea typeface="楷体" pitchFamily="49" charset="-122"/>
              </a:rPr>
              <a:t>数据元素。</a:t>
            </a:r>
          </a:p>
          <a:p>
            <a:pPr marL="0" indent="0">
              <a:spcBef>
                <a:spcPts val="1000"/>
              </a:spcBef>
              <a:buClrTx/>
              <a:buSzTx/>
            </a:pPr>
            <a:endParaRPr lang="en-US" altLang="zh-CN" sz="3600" kern="0" dirty="0" smtClean="0">
              <a:solidFill>
                <a:sysClr val="windowText" lastClr="000000"/>
              </a:solidFill>
              <a:latin typeface="楷体" pitchFamily="49" charset="-122"/>
              <a:ea typeface="楷体" pitchFamily="49" charset="-122"/>
            </a:endParaRPr>
          </a:p>
          <a:p>
            <a:pPr marL="0" indent="0">
              <a:spcBef>
                <a:spcPts val="1000"/>
              </a:spcBef>
              <a:buClrTx/>
              <a:buSzTx/>
            </a:pPr>
            <a:endParaRPr kumimoji="0" lang="zh-CN" altLang="en-US" sz="3600" b="0" i="0" u="none" strike="noStrike" kern="0" cap="none" spc="0" normalizeH="0" baseline="0" noProof="0" dirty="0">
              <a:ln>
                <a:noFill/>
              </a:ln>
              <a:solidFill>
                <a:sysClr val="windowText" lastClr="000000"/>
              </a:solidFill>
              <a:effectLst/>
              <a:uLnTx/>
              <a:uFillTx/>
              <a:latin typeface="楷体" pitchFamily="49" charset="-122"/>
              <a:ea typeface="楷体" pitchFamily="49" charset="-122"/>
            </a:endParaRPr>
          </a:p>
        </p:txBody>
      </p:sp>
      <p:sp>
        <p:nvSpPr>
          <p:cNvPr id="4" name="矩形 3"/>
          <p:cNvSpPr/>
          <p:nvPr/>
        </p:nvSpPr>
        <p:spPr>
          <a:xfrm>
            <a:off x="5220072" y="4509120"/>
            <a:ext cx="902811" cy="523220"/>
          </a:xfrm>
          <a:prstGeom prst="rect">
            <a:avLst/>
          </a:prstGeom>
        </p:spPr>
        <p:txBody>
          <a:bodyPr wrap="none">
            <a:spAutoFit/>
          </a:bodyPr>
          <a:lstStyle/>
          <a:p>
            <a:r>
              <a:rPr lang="zh-CN" altLang="en-US" sz="2800" dirty="0" smtClean="0"/>
              <a:t>重点</a:t>
            </a:r>
            <a:endParaRPr lang="zh-CN" altLang="en-US" sz="2800" dirty="0"/>
          </a:p>
        </p:txBody>
      </p:sp>
    </p:spTree>
    <p:extLst>
      <p:ext uri="{BB962C8B-B14F-4D97-AF65-F5344CB8AC3E}">
        <p14:creationId xmlns:p14="http://schemas.microsoft.com/office/powerpoint/2010/main" val="35343166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642918"/>
            <a:ext cx="7919928" cy="4565731"/>
          </a:xfrm>
        </p:spPr>
        <p:txBody>
          <a:bodyPr/>
          <a:lstStyle/>
          <a:p>
            <a:r>
              <a:rPr lang="en-US" altLang="zh-CN" b="0" dirty="0" smtClean="0"/>
              <a:t>	</a:t>
            </a:r>
            <a:r>
              <a:rPr lang="zh-CN" altLang="zh-CN" b="0" dirty="0" smtClean="0"/>
              <a:t>如</a:t>
            </a:r>
            <a:r>
              <a:rPr lang="en-US" altLang="zh-CN" b="0" dirty="0"/>
              <a:t>key=11516287</a:t>
            </a:r>
            <a:r>
              <a:rPr lang="zh-CN" altLang="zh-CN" b="0" dirty="0"/>
              <a:t>，若存储空间限定为</a:t>
            </a:r>
            <a:r>
              <a:rPr lang="en-US" altLang="zh-CN" b="0" dirty="0"/>
              <a:t>3</a:t>
            </a:r>
            <a:r>
              <a:rPr lang="zh-CN" altLang="zh-CN" b="0" dirty="0"/>
              <a:t>位，则划分结果为每段</a:t>
            </a:r>
            <a:r>
              <a:rPr lang="en-US" altLang="zh-CN" b="0" dirty="0"/>
              <a:t>3</a:t>
            </a:r>
            <a:r>
              <a:rPr lang="zh-CN" altLang="zh-CN" b="0" dirty="0"/>
              <a:t>位。将关键字划分为</a:t>
            </a:r>
            <a:r>
              <a:rPr lang="en-US" altLang="zh-CN" b="0" dirty="0"/>
              <a:t>3</a:t>
            </a:r>
            <a:r>
              <a:rPr lang="zh-CN" altLang="zh-CN" b="0" dirty="0"/>
              <a:t>段：</a:t>
            </a:r>
            <a:r>
              <a:rPr lang="en-US" altLang="zh-CN" b="0" dirty="0"/>
              <a:t>[1 1 5]</a:t>
            </a:r>
            <a:r>
              <a:rPr lang="zh-CN" altLang="zh-CN" b="0" dirty="0"/>
              <a:t>，</a:t>
            </a:r>
            <a:r>
              <a:rPr lang="en-US" altLang="zh-CN" b="0" dirty="0"/>
              <a:t>[1 6 2]</a:t>
            </a:r>
            <a:r>
              <a:rPr lang="zh-CN" altLang="zh-CN" b="0" dirty="0"/>
              <a:t>，</a:t>
            </a:r>
            <a:r>
              <a:rPr lang="en-US" altLang="zh-CN" b="0" dirty="0"/>
              <a:t>[8 7]</a:t>
            </a:r>
            <a:r>
              <a:rPr lang="zh-CN" altLang="zh-CN" b="0" dirty="0"/>
              <a:t>，累加结果如果超出地址位数的最高位则删除，仅保留最低的</a:t>
            </a:r>
            <a:r>
              <a:rPr lang="en-US" altLang="zh-CN" b="0" dirty="0"/>
              <a:t>3</a:t>
            </a:r>
            <a:r>
              <a:rPr lang="zh-CN" altLang="zh-CN" b="0" dirty="0"/>
              <a:t>位作为哈希地址，如图</a:t>
            </a:r>
            <a:r>
              <a:rPr lang="en-US" altLang="zh-CN" b="0" dirty="0"/>
              <a:t>8-3</a:t>
            </a:r>
            <a:r>
              <a:rPr lang="zh-CN" altLang="zh-CN" b="0" dirty="0"/>
              <a:t>所示。</a:t>
            </a:r>
          </a:p>
          <a:p>
            <a:r>
              <a:rPr lang="en-US" altLang="zh-CN" b="0" dirty="0" smtClean="0"/>
              <a:t>			[</a:t>
            </a:r>
            <a:r>
              <a:rPr lang="en-US" altLang="zh-CN" b="0" dirty="0"/>
              <a:t>1 1 5]</a:t>
            </a:r>
            <a:r>
              <a:rPr lang="zh-CN" altLang="zh-CN" b="0" dirty="0"/>
              <a:t>，</a:t>
            </a:r>
            <a:r>
              <a:rPr lang="en-US" altLang="zh-CN" b="0" dirty="0"/>
              <a:t>[1 6 2]</a:t>
            </a:r>
            <a:r>
              <a:rPr lang="zh-CN" altLang="zh-CN" b="0" dirty="0"/>
              <a:t>，</a:t>
            </a:r>
            <a:r>
              <a:rPr lang="en-US" altLang="zh-CN" b="0" dirty="0"/>
              <a:t>[8 7]</a:t>
            </a:r>
            <a:endParaRPr lang="zh-CN" altLang="zh-CN" b="0" dirty="0"/>
          </a:p>
          <a:p>
            <a:endParaRPr lang="zh-CN" alt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910" y="3643314"/>
            <a:ext cx="6760823" cy="2855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3914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500042"/>
            <a:ext cx="8464454" cy="5593254"/>
          </a:xfrm>
        </p:spPr>
        <p:txBody>
          <a:bodyPr>
            <a:normAutofit/>
          </a:bodyPr>
          <a:lstStyle/>
          <a:p>
            <a:r>
              <a:rPr lang="en-US" altLang="zh-CN" sz="2800" b="0" dirty="0" smtClean="0"/>
              <a:t>	</a:t>
            </a:r>
            <a:r>
              <a:rPr lang="zh-CN" altLang="zh-CN" sz="2800" b="0" dirty="0" smtClean="0"/>
              <a:t>在</a:t>
            </a:r>
            <a:r>
              <a:rPr lang="zh-CN" altLang="zh-CN" sz="2800" b="0" dirty="0"/>
              <a:t>实际工作中，需要根据不同的情况来采用不同的哈希函数。通常考虑的因素有：</a:t>
            </a:r>
          </a:p>
          <a:p>
            <a:pPr lvl="3"/>
            <a:r>
              <a:rPr lang="zh-CN" altLang="zh-CN" sz="2800" b="0" dirty="0" smtClean="0"/>
              <a:t>计算</a:t>
            </a:r>
            <a:r>
              <a:rPr lang="zh-CN" altLang="zh-CN" sz="2800" b="0" dirty="0"/>
              <a:t>哈希函数所需的时间；</a:t>
            </a:r>
          </a:p>
          <a:p>
            <a:pPr lvl="3"/>
            <a:r>
              <a:rPr lang="zh-CN" altLang="zh-CN" sz="2800" b="0" dirty="0" smtClean="0"/>
              <a:t>关键字</a:t>
            </a:r>
            <a:r>
              <a:rPr lang="zh-CN" altLang="zh-CN" sz="2800" b="0" dirty="0"/>
              <a:t>的长度；</a:t>
            </a:r>
          </a:p>
          <a:p>
            <a:pPr lvl="3"/>
            <a:r>
              <a:rPr lang="zh-CN" altLang="zh-CN" sz="2800" b="0" dirty="0" smtClean="0"/>
              <a:t>哈希</a:t>
            </a:r>
            <a:r>
              <a:rPr lang="zh-CN" altLang="zh-CN" sz="2800" b="0" dirty="0"/>
              <a:t>表空间的大小；</a:t>
            </a:r>
          </a:p>
          <a:p>
            <a:pPr lvl="3"/>
            <a:r>
              <a:rPr lang="zh-CN" altLang="zh-CN" sz="2800" b="0" dirty="0" smtClean="0"/>
              <a:t>关键字</a:t>
            </a:r>
            <a:r>
              <a:rPr lang="zh-CN" altLang="zh-CN" sz="2800" b="0" dirty="0"/>
              <a:t>的分布情况；</a:t>
            </a:r>
          </a:p>
          <a:p>
            <a:pPr lvl="3"/>
            <a:r>
              <a:rPr lang="zh-CN" altLang="zh-CN" sz="2800" b="0" dirty="0" smtClean="0"/>
              <a:t>记录</a:t>
            </a:r>
            <a:r>
              <a:rPr lang="zh-CN" altLang="zh-CN" sz="2800" b="0" dirty="0"/>
              <a:t>的查找频率。</a:t>
            </a:r>
          </a:p>
          <a:p>
            <a:endParaRPr lang="zh-CN" altLang="en-US" dirty="0"/>
          </a:p>
        </p:txBody>
      </p:sp>
      <p:sp>
        <p:nvSpPr>
          <p:cNvPr id="4" name="矩形 3"/>
          <p:cNvSpPr/>
          <p:nvPr/>
        </p:nvSpPr>
        <p:spPr>
          <a:xfrm>
            <a:off x="785786" y="4929199"/>
            <a:ext cx="7602638" cy="1384995"/>
          </a:xfrm>
          <a:prstGeom prst="rect">
            <a:avLst/>
          </a:prstGeom>
        </p:spPr>
        <p:txBody>
          <a:bodyPr wrap="square">
            <a:spAutoFit/>
          </a:bodyPr>
          <a:lstStyle/>
          <a:p>
            <a:r>
              <a:rPr lang="zh-CN" altLang="zh-CN" sz="2800" dirty="0"/>
              <a:t>★注：哈希函数不是一个完全的随机数，是与关键字的值相关的伪随机数。如此才能将存储与查找相对应。</a:t>
            </a:r>
          </a:p>
        </p:txBody>
      </p:sp>
    </p:spTree>
    <p:extLst>
      <p:ext uri="{BB962C8B-B14F-4D97-AF65-F5344CB8AC3E}">
        <p14:creationId xmlns:p14="http://schemas.microsoft.com/office/powerpoint/2010/main" val="29092555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285728"/>
            <a:ext cx="7520940" cy="548640"/>
          </a:xfrm>
        </p:spPr>
        <p:txBody>
          <a:bodyPr/>
          <a:lstStyle/>
          <a:p>
            <a:r>
              <a:rPr lang="zh-CN" altLang="en-US" b="1" dirty="0" smtClean="0"/>
              <a:t>四、</a:t>
            </a:r>
            <a:r>
              <a:rPr lang="en-US" altLang="zh-CN" b="1" dirty="0" smtClean="0"/>
              <a:t> </a:t>
            </a:r>
            <a:r>
              <a:rPr lang="zh-CN" altLang="zh-CN" b="1" dirty="0"/>
              <a:t>解决冲突的</a:t>
            </a:r>
            <a:r>
              <a:rPr lang="zh-CN" altLang="zh-CN" b="1" dirty="0" smtClean="0"/>
              <a:t>办法</a:t>
            </a:r>
            <a:endParaRPr lang="zh-CN" altLang="en-US" dirty="0"/>
          </a:p>
        </p:txBody>
      </p:sp>
      <p:sp>
        <p:nvSpPr>
          <p:cNvPr id="3" name="内容占位符 2"/>
          <p:cNvSpPr>
            <a:spLocks noGrp="1"/>
          </p:cNvSpPr>
          <p:nvPr>
            <p:ph idx="1"/>
          </p:nvPr>
        </p:nvSpPr>
        <p:spPr>
          <a:xfrm>
            <a:off x="642910" y="1357298"/>
            <a:ext cx="8249570" cy="3943910"/>
          </a:xfrm>
        </p:spPr>
        <p:txBody>
          <a:bodyPr>
            <a:noAutofit/>
          </a:bodyPr>
          <a:lstStyle/>
          <a:p>
            <a:pPr marL="0" indent="0">
              <a:spcBef>
                <a:spcPts val="1200"/>
              </a:spcBef>
            </a:pPr>
            <a:r>
              <a:rPr lang="zh-CN" altLang="zh-CN" sz="2800" dirty="0"/>
              <a:t>冲突解决技术可以分为两类：</a:t>
            </a:r>
            <a:r>
              <a:rPr lang="zh-CN" altLang="zh-CN" sz="2800" dirty="0">
                <a:solidFill>
                  <a:srgbClr val="FF0000"/>
                </a:solidFill>
              </a:rPr>
              <a:t>开放哈希</a:t>
            </a:r>
            <a:r>
              <a:rPr lang="zh-CN" altLang="zh-CN" sz="2800" dirty="0"/>
              <a:t>和</a:t>
            </a:r>
            <a:r>
              <a:rPr lang="zh-CN" altLang="zh-CN" sz="2800" dirty="0">
                <a:solidFill>
                  <a:srgbClr val="FF0000"/>
                </a:solidFill>
              </a:rPr>
              <a:t>封闭</a:t>
            </a:r>
            <a:r>
              <a:rPr lang="zh-CN" altLang="zh-CN" sz="2800" dirty="0" smtClean="0">
                <a:solidFill>
                  <a:srgbClr val="FF0000"/>
                </a:solidFill>
              </a:rPr>
              <a:t>哈希</a:t>
            </a:r>
            <a:endParaRPr lang="en-US" altLang="zh-CN" sz="2800" dirty="0" smtClean="0">
              <a:solidFill>
                <a:srgbClr val="FF0000"/>
              </a:solidFill>
            </a:endParaRPr>
          </a:p>
          <a:p>
            <a:pPr marL="0" indent="0">
              <a:spcBef>
                <a:spcPts val="1200"/>
              </a:spcBef>
            </a:pPr>
            <a:r>
              <a:rPr lang="zh-CN" altLang="zh-CN" sz="2800" dirty="0" smtClean="0"/>
              <a:t>两种</a:t>
            </a:r>
            <a:r>
              <a:rPr lang="zh-CN" altLang="zh-CN" sz="2800" dirty="0"/>
              <a:t>解决冲突的方法</a:t>
            </a:r>
            <a:r>
              <a:rPr lang="zh-CN" altLang="zh-CN" sz="2800" dirty="0" smtClean="0"/>
              <a:t>的</a:t>
            </a:r>
            <a:r>
              <a:rPr lang="zh-CN" altLang="en-US" sz="2800" dirty="0" smtClean="0">
                <a:solidFill>
                  <a:srgbClr val="FF0000"/>
                </a:solidFill>
              </a:rPr>
              <a:t>区别</a:t>
            </a:r>
            <a:r>
              <a:rPr lang="zh-CN" altLang="zh-CN" sz="2800" b="0" dirty="0" smtClean="0"/>
              <a:t>：</a:t>
            </a:r>
            <a:endParaRPr lang="en-US" altLang="zh-CN" sz="2800" b="0" dirty="0" smtClean="0"/>
          </a:p>
          <a:p>
            <a:pPr lvl="2" indent="-216000">
              <a:spcBef>
                <a:spcPts val="1200"/>
              </a:spcBef>
              <a:buFont typeface="Wingdings" panose="05000000000000000000" pitchFamily="2" charset="2"/>
              <a:buChar char="l"/>
            </a:pPr>
            <a:r>
              <a:rPr lang="zh-CN" altLang="en-US" sz="2800" b="1" dirty="0">
                <a:solidFill>
                  <a:srgbClr val="FF0000"/>
                </a:solidFill>
              </a:rPr>
              <a:t>链地址法（拉链法）：</a:t>
            </a:r>
            <a:r>
              <a:rPr lang="zh-CN" altLang="zh-CN" sz="2800" dirty="0">
                <a:solidFill>
                  <a:srgbClr val="FF0000"/>
                </a:solidFill>
              </a:rPr>
              <a:t>是</a:t>
            </a:r>
            <a:r>
              <a:rPr lang="zh-CN" altLang="zh-CN" sz="2800" b="1" dirty="0">
                <a:solidFill>
                  <a:srgbClr val="FF0000"/>
                </a:solidFill>
              </a:rPr>
              <a:t>冲突</a:t>
            </a:r>
            <a:r>
              <a:rPr lang="zh-CN" altLang="en-US" sz="2800" b="1" dirty="0">
                <a:solidFill>
                  <a:srgbClr val="FF0000"/>
                </a:solidFill>
              </a:rPr>
              <a:t>元素</a:t>
            </a:r>
            <a:r>
              <a:rPr lang="zh-CN" altLang="zh-CN" sz="2800" b="1" dirty="0">
                <a:solidFill>
                  <a:srgbClr val="FF0000"/>
                </a:solidFill>
              </a:rPr>
              <a:t>不占哈希表空间</a:t>
            </a:r>
            <a:r>
              <a:rPr lang="zh-CN" altLang="zh-CN" sz="2800" dirty="0"/>
              <a:t>，即不在哈希表中存放，而是存放到哈希表之外的空间中去；</a:t>
            </a:r>
            <a:endParaRPr lang="en-US" altLang="zh-CN" sz="2800" dirty="0"/>
          </a:p>
          <a:p>
            <a:pPr lvl="2" indent="-216000">
              <a:spcBef>
                <a:spcPts val="1200"/>
              </a:spcBef>
              <a:buFont typeface="Wingdings" panose="05000000000000000000" pitchFamily="2" charset="2"/>
              <a:buChar char="l"/>
            </a:pPr>
            <a:r>
              <a:rPr lang="zh-CN" altLang="en-US" sz="2800" b="1" dirty="0" smtClean="0">
                <a:solidFill>
                  <a:srgbClr val="FF0000"/>
                </a:solidFill>
              </a:rPr>
              <a:t>开放</a:t>
            </a:r>
            <a:r>
              <a:rPr lang="zh-CN" altLang="en-US" sz="2800" b="1" dirty="0">
                <a:solidFill>
                  <a:srgbClr val="FF0000"/>
                </a:solidFill>
              </a:rPr>
              <a:t>定址</a:t>
            </a:r>
            <a:r>
              <a:rPr lang="zh-CN" altLang="en-US" sz="2800" b="1" dirty="0" smtClean="0">
                <a:solidFill>
                  <a:srgbClr val="FF0000"/>
                </a:solidFill>
              </a:rPr>
              <a:t>法：</a:t>
            </a:r>
            <a:r>
              <a:rPr lang="zh-CN" altLang="zh-CN" sz="2800" b="1" dirty="0" smtClean="0">
                <a:solidFill>
                  <a:srgbClr val="FF0000"/>
                </a:solidFill>
              </a:rPr>
              <a:t>允许</a:t>
            </a:r>
            <a:r>
              <a:rPr lang="zh-CN" altLang="zh-CN" sz="2800" b="1" dirty="0">
                <a:solidFill>
                  <a:srgbClr val="FF0000"/>
                </a:solidFill>
              </a:rPr>
              <a:t>冲突元素存放到哈希表空间中</a:t>
            </a:r>
            <a:r>
              <a:rPr lang="zh-CN" altLang="zh-CN" sz="2800" dirty="0"/>
              <a:t>，即放到哈希表的空闲区域中</a:t>
            </a:r>
            <a:r>
              <a:rPr lang="zh-CN" altLang="zh-CN" sz="2800" dirty="0" smtClean="0"/>
              <a:t>。</a:t>
            </a:r>
            <a:endParaRPr lang="zh-CN" altLang="en-US" sz="2800" dirty="0"/>
          </a:p>
        </p:txBody>
      </p:sp>
    </p:spTree>
    <p:extLst>
      <p:ext uri="{BB962C8B-B14F-4D97-AF65-F5344CB8AC3E}">
        <p14:creationId xmlns:p14="http://schemas.microsoft.com/office/powerpoint/2010/main" val="40890001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357166"/>
            <a:ext cx="7960398" cy="5592114"/>
          </a:xfrm>
        </p:spPr>
        <p:txBody>
          <a:bodyPr>
            <a:normAutofit/>
          </a:bodyPr>
          <a:lstStyle/>
          <a:p>
            <a:r>
              <a:rPr lang="zh-CN" altLang="zh-CN" sz="2800" dirty="0">
                <a:solidFill>
                  <a:srgbClr val="FF0000"/>
                </a:solidFill>
              </a:rPr>
              <a:t>链地址法</a:t>
            </a:r>
          </a:p>
          <a:p>
            <a:pPr>
              <a:spcBef>
                <a:spcPts val="1800"/>
              </a:spcBef>
              <a:buFont typeface="Wingdings" panose="05000000000000000000" pitchFamily="2" charset="2"/>
              <a:buChar char="u"/>
            </a:pPr>
            <a:r>
              <a:rPr lang="zh-CN" altLang="zh-CN" sz="2800" b="0" dirty="0" smtClean="0"/>
              <a:t>假设</a:t>
            </a:r>
            <a:r>
              <a:rPr lang="zh-CN" altLang="zh-CN" sz="2800" b="0" dirty="0"/>
              <a:t>哈希表的地址空间是从</a:t>
            </a:r>
            <a:r>
              <a:rPr lang="en-US" altLang="zh-CN" sz="2800" b="0" dirty="0"/>
              <a:t>0</a:t>
            </a:r>
            <a:r>
              <a:rPr lang="zh-CN" altLang="zh-CN" sz="2800" b="0" dirty="0"/>
              <a:t>到</a:t>
            </a:r>
            <a:r>
              <a:rPr lang="en-US" altLang="zh-CN" sz="2800" b="0" dirty="0"/>
              <a:t>m-1</a:t>
            </a:r>
            <a:r>
              <a:rPr lang="zh-CN" altLang="zh-CN" sz="2800" b="0" dirty="0"/>
              <a:t>，则关键字集合中的所有关键字被划分为</a:t>
            </a:r>
            <a:r>
              <a:rPr lang="en-US" altLang="zh-CN" sz="2800" b="0" dirty="0"/>
              <a:t>m</a:t>
            </a:r>
            <a:r>
              <a:rPr lang="zh-CN" altLang="zh-CN" sz="2800" b="0" dirty="0"/>
              <a:t>个子集，具有相同地址的</a:t>
            </a:r>
            <a:r>
              <a:rPr lang="zh-CN" altLang="zh-CN" sz="2800" b="0" dirty="0" smtClean="0"/>
              <a:t>关键字</a:t>
            </a:r>
            <a:r>
              <a:rPr lang="zh-CN" altLang="en-US" sz="2800" b="0" dirty="0" smtClean="0"/>
              <a:t>（其哈希值相同）</a:t>
            </a:r>
            <a:r>
              <a:rPr lang="zh-CN" altLang="zh-CN" sz="2800" b="0" dirty="0" smtClean="0"/>
              <a:t>归于</a:t>
            </a:r>
            <a:r>
              <a:rPr lang="zh-CN" altLang="zh-CN" sz="2800" b="0" dirty="0"/>
              <a:t>同一子集</a:t>
            </a:r>
            <a:r>
              <a:rPr lang="zh-CN" altLang="zh-CN" sz="2800" b="0" dirty="0" smtClean="0"/>
              <a:t>。</a:t>
            </a:r>
            <a:endParaRPr lang="en-US" altLang="zh-CN" sz="2800" b="0" dirty="0" smtClean="0"/>
          </a:p>
          <a:p>
            <a:pPr>
              <a:buFont typeface="Wingdings" panose="05000000000000000000" pitchFamily="2" charset="2"/>
              <a:buChar char="u"/>
            </a:pPr>
            <a:r>
              <a:rPr lang="zh-CN" altLang="zh-CN" sz="2800" b="0" dirty="0" smtClean="0"/>
              <a:t>将</a:t>
            </a:r>
            <a:r>
              <a:rPr lang="zh-CN" altLang="zh-CN" sz="2800" b="0" dirty="0"/>
              <a:t>所有关键字为同一子集的记录存储在同</a:t>
            </a:r>
            <a:r>
              <a:rPr lang="zh-CN" altLang="zh-CN" sz="2800" b="0" dirty="0" smtClean="0"/>
              <a:t>一</a:t>
            </a:r>
            <a:r>
              <a:rPr lang="zh-CN" altLang="en-US" sz="2800" b="0" dirty="0" smtClean="0"/>
              <a:t>个</a:t>
            </a:r>
            <a:r>
              <a:rPr lang="zh-CN" altLang="zh-CN" sz="2800" b="0" dirty="0" smtClean="0"/>
              <a:t>线性</a:t>
            </a:r>
            <a:r>
              <a:rPr lang="zh-CN" altLang="zh-CN" sz="2800" b="0" dirty="0"/>
              <a:t>链表中，各个链表的表头结点组成一个向量。</a:t>
            </a:r>
          </a:p>
          <a:p>
            <a:endParaRPr lang="zh-CN" altLang="en-US" dirty="0"/>
          </a:p>
        </p:txBody>
      </p:sp>
    </p:spTree>
    <p:extLst>
      <p:ext uri="{BB962C8B-B14F-4D97-AF65-F5344CB8AC3E}">
        <p14:creationId xmlns:p14="http://schemas.microsoft.com/office/powerpoint/2010/main" val="16766860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500042"/>
            <a:ext cx="8358246" cy="6000792"/>
          </a:xfrm>
        </p:spPr>
        <p:txBody>
          <a:bodyPr>
            <a:normAutofit/>
          </a:bodyPr>
          <a:lstStyle/>
          <a:p>
            <a:r>
              <a:rPr lang="zh-CN" altLang="zh-CN" b="0" dirty="0"/>
              <a:t>【例</a:t>
            </a:r>
            <a:r>
              <a:rPr lang="en-US" altLang="zh-CN" b="0" dirty="0"/>
              <a:t>8.8</a:t>
            </a:r>
            <a:r>
              <a:rPr lang="zh-CN" altLang="zh-CN" b="0" dirty="0"/>
              <a:t>】将一组记录元素的关键字集合</a:t>
            </a:r>
            <a:r>
              <a:rPr lang="en-US" altLang="zh-CN" b="0" dirty="0"/>
              <a:t>{11</a:t>
            </a:r>
            <a:r>
              <a:rPr lang="zh-CN" altLang="zh-CN" b="0" dirty="0"/>
              <a:t>，</a:t>
            </a:r>
            <a:r>
              <a:rPr lang="en-US" altLang="zh-CN" b="0" dirty="0"/>
              <a:t>21</a:t>
            </a:r>
            <a:r>
              <a:rPr lang="zh-CN" altLang="zh-CN" b="0" dirty="0"/>
              <a:t>，</a:t>
            </a:r>
            <a:r>
              <a:rPr lang="en-US" altLang="zh-CN" b="0" dirty="0"/>
              <a:t>35</a:t>
            </a:r>
            <a:r>
              <a:rPr lang="zh-CN" altLang="zh-CN" b="0" dirty="0"/>
              <a:t>，</a:t>
            </a:r>
            <a:r>
              <a:rPr lang="en-US" altLang="zh-CN" b="0" dirty="0"/>
              <a:t>41</a:t>
            </a:r>
            <a:r>
              <a:rPr lang="zh-CN" altLang="zh-CN" b="0" dirty="0"/>
              <a:t>，</a:t>
            </a:r>
            <a:r>
              <a:rPr lang="en-US" altLang="zh-CN" b="0" dirty="0"/>
              <a:t>43</a:t>
            </a:r>
            <a:r>
              <a:rPr lang="zh-CN" altLang="zh-CN" b="0" dirty="0"/>
              <a:t>，</a:t>
            </a:r>
            <a:r>
              <a:rPr lang="en-US" altLang="zh-CN" b="0" dirty="0"/>
              <a:t>55</a:t>
            </a:r>
            <a:r>
              <a:rPr lang="zh-CN" altLang="zh-CN" b="0" dirty="0"/>
              <a:t>，</a:t>
            </a:r>
            <a:r>
              <a:rPr lang="en-US" altLang="zh-CN" b="0" dirty="0"/>
              <a:t>61</a:t>
            </a:r>
            <a:r>
              <a:rPr lang="zh-CN" altLang="zh-CN" b="0" dirty="0"/>
              <a:t>，</a:t>
            </a:r>
            <a:r>
              <a:rPr lang="en-US" altLang="zh-CN" b="0" dirty="0"/>
              <a:t>66</a:t>
            </a:r>
            <a:r>
              <a:rPr lang="zh-CN" altLang="zh-CN" b="0" dirty="0"/>
              <a:t>，</a:t>
            </a:r>
            <a:r>
              <a:rPr lang="en-US" altLang="zh-CN" b="0" dirty="0"/>
              <a:t>75}</a:t>
            </a:r>
            <a:r>
              <a:rPr lang="zh-CN" altLang="zh-CN" b="0" dirty="0"/>
              <a:t>，按照哈希函数</a:t>
            </a:r>
            <a:r>
              <a:rPr lang="en-US" altLang="zh-CN" dirty="0">
                <a:solidFill>
                  <a:srgbClr val="FF0000"/>
                </a:solidFill>
              </a:rPr>
              <a:t>Hash(x)=</a:t>
            </a:r>
            <a:r>
              <a:rPr lang="en-US" altLang="zh-CN" dirty="0" smtClean="0">
                <a:solidFill>
                  <a:srgbClr val="FF0000"/>
                </a:solidFill>
              </a:rPr>
              <a:t>x%11</a:t>
            </a:r>
            <a:r>
              <a:rPr lang="zh-CN" altLang="zh-CN" b="0" dirty="0"/>
              <a:t>，采用链地址法表示关键字在哈希表中的位置，如图</a:t>
            </a:r>
            <a:r>
              <a:rPr lang="en-US" altLang="zh-CN" b="0" dirty="0"/>
              <a:t>8-4(a)</a:t>
            </a:r>
            <a:r>
              <a:rPr lang="zh-CN" altLang="zh-CN" b="0" dirty="0"/>
              <a:t>和</a:t>
            </a:r>
            <a:r>
              <a:rPr lang="en-US" altLang="zh-CN" b="0" dirty="0"/>
              <a:t>(b)</a:t>
            </a:r>
            <a:r>
              <a:rPr lang="zh-CN" altLang="zh-CN" b="0" dirty="0"/>
              <a:t>所示。</a:t>
            </a:r>
          </a:p>
          <a:p>
            <a:pPr marL="685800" lvl="4" indent="0">
              <a:spcBef>
                <a:spcPts val="2300"/>
              </a:spcBef>
              <a:buNone/>
            </a:pPr>
            <a:r>
              <a:rPr lang="en-US" altLang="zh-CN" b="0" dirty="0">
                <a:solidFill>
                  <a:srgbClr val="FF0000"/>
                </a:solidFill>
              </a:rPr>
              <a:t>Hash(11)= Hash(55)= Hash(66)=0</a:t>
            </a:r>
            <a:endParaRPr lang="zh-CN" altLang="zh-CN" b="0" dirty="0">
              <a:solidFill>
                <a:srgbClr val="FF0000"/>
              </a:solidFill>
            </a:endParaRPr>
          </a:p>
          <a:p>
            <a:pPr marL="685800" lvl="4" indent="0">
              <a:buNone/>
            </a:pPr>
            <a:r>
              <a:rPr lang="en-US" altLang="zh-CN" b="0" dirty="0"/>
              <a:t>Hash(35)=2</a:t>
            </a:r>
            <a:endParaRPr lang="zh-CN" altLang="zh-CN" b="0" dirty="0"/>
          </a:p>
          <a:p>
            <a:pPr marL="685800" lvl="4" indent="0">
              <a:buNone/>
            </a:pPr>
            <a:r>
              <a:rPr lang="en-US" altLang="zh-CN" b="0" dirty="0"/>
              <a:t>Hash(61)=6</a:t>
            </a:r>
            <a:endParaRPr lang="zh-CN" altLang="zh-CN" b="0" dirty="0"/>
          </a:p>
          <a:p>
            <a:pPr marL="685800" lvl="4" indent="0">
              <a:buNone/>
            </a:pPr>
            <a:r>
              <a:rPr lang="en-US" altLang="zh-CN" b="0" dirty="0"/>
              <a:t>Hash(41)=8 </a:t>
            </a:r>
            <a:endParaRPr lang="zh-CN" altLang="zh-CN" b="0" dirty="0"/>
          </a:p>
          <a:p>
            <a:pPr marL="685800" lvl="4" indent="0">
              <a:buNone/>
            </a:pPr>
            <a:r>
              <a:rPr lang="en-US" altLang="zh-CN" b="0" dirty="0"/>
              <a:t>Hash(75)=9</a:t>
            </a:r>
            <a:endParaRPr lang="zh-CN" altLang="zh-CN" b="0" dirty="0"/>
          </a:p>
          <a:p>
            <a:pPr marL="685800" lvl="4" indent="0">
              <a:buNone/>
            </a:pPr>
            <a:r>
              <a:rPr lang="en-US" altLang="zh-CN" b="0" dirty="0">
                <a:solidFill>
                  <a:srgbClr val="FF0000"/>
                </a:solidFill>
              </a:rPr>
              <a:t>Hash(21)=Hash(43)=10</a:t>
            </a:r>
            <a:endParaRPr lang="zh-CN" altLang="zh-CN" b="0" dirty="0">
              <a:solidFill>
                <a:srgbClr val="FF0000"/>
              </a:solidFill>
            </a:endParaRPr>
          </a:p>
          <a:p>
            <a:endParaRPr lang="zh-CN" altLang="en-US" dirty="0"/>
          </a:p>
        </p:txBody>
      </p:sp>
    </p:spTree>
    <p:extLst>
      <p:ext uri="{BB962C8B-B14F-4D97-AF65-F5344CB8AC3E}">
        <p14:creationId xmlns:p14="http://schemas.microsoft.com/office/powerpoint/2010/main" val="1614690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72286"/>
            <a:ext cx="4868720" cy="380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752" y="1138784"/>
            <a:ext cx="4205868" cy="3736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331640" y="5301208"/>
            <a:ext cx="6336704" cy="369332"/>
          </a:xfrm>
          <a:prstGeom prst="rect">
            <a:avLst/>
          </a:prstGeom>
        </p:spPr>
        <p:txBody>
          <a:bodyPr wrap="square">
            <a:spAutoFit/>
          </a:bodyPr>
          <a:lstStyle/>
          <a:p>
            <a:r>
              <a:rPr lang="zh-CN" altLang="zh-CN"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8-4 </a:t>
            </a:r>
            <a:r>
              <a:rPr lang="zh-CN" altLang="zh-CN" dirty="0" smtClean="0">
                <a:latin typeface="Times New Roman" panose="02020603050405020304" pitchFamily="18" charset="0"/>
                <a:ea typeface="楷体" panose="02010609060101010101" pitchFamily="49" charset="-122"/>
                <a:cs typeface="Times New Roman" panose="02020603050405020304" pitchFamily="18" charset="0"/>
              </a:rPr>
              <a:t>用</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链地址法得到的哈希表结构（表头结点的表示方法）</a:t>
            </a:r>
          </a:p>
        </p:txBody>
      </p:sp>
      <p:sp>
        <p:nvSpPr>
          <p:cNvPr id="5" name="椭圆 4"/>
          <p:cNvSpPr/>
          <p:nvPr/>
        </p:nvSpPr>
        <p:spPr>
          <a:xfrm>
            <a:off x="5000628" y="500042"/>
            <a:ext cx="1428728" cy="485778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00628" y="5429264"/>
            <a:ext cx="1731564" cy="461665"/>
          </a:xfrm>
          <a:prstGeom prst="rect">
            <a:avLst/>
          </a:prstGeom>
        </p:spPr>
        <p:txBody>
          <a:bodyPr wrap="none">
            <a:spAutoFit/>
          </a:bodyPr>
          <a:lstStyle/>
          <a:p>
            <a:r>
              <a:rPr lang="zh-CN"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哈希表空间</a:t>
            </a:r>
            <a:endParaRPr lang="zh-CN" altLang="en-US" sz="2400" dirty="0"/>
          </a:p>
        </p:txBody>
      </p:sp>
      <p:sp>
        <p:nvSpPr>
          <p:cNvPr id="7" name="椭圆 6"/>
          <p:cNvSpPr/>
          <p:nvPr/>
        </p:nvSpPr>
        <p:spPr>
          <a:xfrm>
            <a:off x="6588224" y="476672"/>
            <a:ext cx="2555776" cy="485778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72884" y="5405894"/>
            <a:ext cx="1422184" cy="461665"/>
          </a:xfrm>
          <a:prstGeom prst="rect">
            <a:avLst/>
          </a:prstGeom>
        </p:spPr>
        <p:txBody>
          <a:bodyPr wrap="none">
            <a:spAutoFit/>
          </a:bodyPr>
          <a:lstStyle/>
          <a:p>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冲突元素</a:t>
            </a:r>
            <a:endParaRPr lang="zh-CN" altLang="en-US" sz="2400" dirty="0"/>
          </a:p>
        </p:txBody>
      </p:sp>
    </p:spTree>
    <p:extLst>
      <p:ext uri="{BB962C8B-B14F-4D97-AF65-F5344CB8AC3E}">
        <p14:creationId xmlns:p14="http://schemas.microsoft.com/office/powerpoint/2010/main" val="166526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357166"/>
            <a:ext cx="8572560" cy="4347427"/>
          </a:xfrm>
        </p:spPr>
        <p:txBody>
          <a:bodyPr/>
          <a:lstStyle/>
          <a:p>
            <a:r>
              <a:rPr lang="en-US" altLang="zh-CN" sz="2800" b="0" dirty="0" smtClean="0"/>
              <a:t>	</a:t>
            </a:r>
            <a:r>
              <a:rPr lang="zh-CN" altLang="zh-CN" sz="2800" dirty="0" smtClean="0">
                <a:solidFill>
                  <a:srgbClr val="FF0000"/>
                </a:solidFill>
              </a:rPr>
              <a:t>平均搜索长度</a:t>
            </a:r>
            <a:r>
              <a:rPr lang="en-US" altLang="zh-CN" sz="2800" dirty="0" smtClean="0">
                <a:solidFill>
                  <a:srgbClr val="FF0000"/>
                </a:solidFill>
              </a:rPr>
              <a:t>ASL</a:t>
            </a:r>
            <a:r>
              <a:rPr lang="zh-CN" altLang="en-US" sz="2800" dirty="0" smtClean="0">
                <a:solidFill>
                  <a:srgbClr val="FF0000"/>
                </a:solidFill>
              </a:rPr>
              <a:t>：</a:t>
            </a:r>
            <a:endParaRPr lang="en-US" altLang="zh-CN" sz="2800" dirty="0" smtClean="0">
              <a:solidFill>
                <a:srgbClr val="FF0000"/>
              </a:solidFill>
            </a:endParaRPr>
          </a:p>
          <a:p>
            <a:r>
              <a:rPr lang="en-US" altLang="zh-CN" sz="2800" b="0" dirty="0" smtClean="0"/>
              <a:t>	</a:t>
            </a:r>
            <a:r>
              <a:rPr lang="zh-CN" altLang="zh-CN" sz="2800" b="0" dirty="0" smtClean="0"/>
              <a:t>使用</a:t>
            </a:r>
            <a:r>
              <a:rPr lang="zh-CN" altLang="zh-CN" sz="2800" b="0" dirty="0"/>
              <a:t>平均搜索长度</a:t>
            </a:r>
            <a:r>
              <a:rPr lang="en-US" altLang="zh-CN" sz="2800" b="0" dirty="0"/>
              <a:t>ASL</a:t>
            </a:r>
            <a:r>
              <a:rPr lang="zh-CN" altLang="zh-CN" sz="2800" b="0" dirty="0"/>
              <a:t>来衡量哈希方法的搜索性能，即用搜索成功情况下的平均比较次数来表示</a:t>
            </a:r>
            <a:r>
              <a:rPr lang="zh-CN" altLang="zh-CN" sz="2800" b="0" dirty="0" smtClean="0"/>
              <a:t>。</a:t>
            </a:r>
            <a:endParaRPr lang="en-US" altLang="zh-CN" sz="2800" b="0" dirty="0" smtClean="0"/>
          </a:p>
          <a:p>
            <a:r>
              <a:rPr lang="en-US" altLang="zh-CN" sz="2800" b="0" dirty="0" smtClean="0"/>
              <a:t>	</a:t>
            </a:r>
            <a:r>
              <a:rPr lang="zh-CN" altLang="zh-CN" sz="2800" b="0" dirty="0" smtClean="0"/>
              <a:t> 【例】</a:t>
            </a:r>
            <a:r>
              <a:rPr lang="zh-CN" altLang="zh-CN" sz="2800" dirty="0" smtClean="0"/>
              <a:t>搜索</a:t>
            </a:r>
            <a:r>
              <a:rPr lang="zh-CN" altLang="zh-CN" sz="2800" dirty="0">
                <a:solidFill>
                  <a:srgbClr val="FF0000"/>
                </a:solidFill>
              </a:rPr>
              <a:t>成功</a:t>
            </a:r>
            <a:r>
              <a:rPr lang="zh-CN" altLang="zh-CN" sz="2800" dirty="0"/>
              <a:t>的平均查找长度</a:t>
            </a:r>
            <a:r>
              <a:rPr lang="zh-CN" altLang="zh-CN" sz="2800" b="0" dirty="0"/>
              <a:t>为：</a:t>
            </a:r>
          </a:p>
          <a:p>
            <a:endParaRPr lang="zh-CN" altLang="en-US" dirty="0"/>
          </a:p>
        </p:txBody>
      </p:sp>
      <p:pic>
        <p:nvPicPr>
          <p:cNvPr id="27650" name="Picture 2"/>
          <p:cNvPicPr>
            <a:picLocks noChangeAspect="1" noChangeArrowheads="1"/>
          </p:cNvPicPr>
          <p:nvPr/>
        </p:nvPicPr>
        <p:blipFill>
          <a:blip r:embed="rId3" cstate="print"/>
          <a:srcRect/>
          <a:stretch>
            <a:fillRect/>
          </a:stretch>
        </p:blipFill>
        <p:spPr bwMode="auto">
          <a:xfrm>
            <a:off x="0" y="3214686"/>
            <a:ext cx="9146746" cy="1143008"/>
          </a:xfrm>
          <a:prstGeom prst="rect">
            <a:avLst/>
          </a:prstGeom>
          <a:noFill/>
          <a:ln w="9525">
            <a:noFill/>
            <a:miter lim="800000"/>
            <a:headEnd/>
            <a:tailEnd/>
          </a:ln>
        </p:spPr>
      </p:pic>
      <p:sp>
        <p:nvSpPr>
          <p:cNvPr id="4" name="矩形 3"/>
          <p:cNvSpPr/>
          <p:nvPr/>
        </p:nvSpPr>
        <p:spPr>
          <a:xfrm>
            <a:off x="5572132" y="4429132"/>
            <a:ext cx="1446230" cy="954107"/>
          </a:xfrm>
          <a:prstGeom prst="rect">
            <a:avLst/>
          </a:prstGeom>
        </p:spPr>
        <p:txBody>
          <a:bodyPr wrap="none">
            <a:spAutoFit/>
          </a:bodyPr>
          <a:lstStyle/>
          <a:p>
            <a:r>
              <a:rPr lang="zh-CN"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冲突</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a:t>
            </a:r>
            <a:endParaRPr lang="en-US"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个元素</a:t>
            </a:r>
            <a:endParaRPr lang="zh-CN" altLang="en-US" dirty="0"/>
          </a:p>
        </p:txBody>
      </p:sp>
      <p:sp>
        <p:nvSpPr>
          <p:cNvPr id="5" name="左大括号 4"/>
          <p:cNvSpPr/>
          <p:nvPr/>
        </p:nvSpPr>
        <p:spPr>
          <a:xfrm rot="-5400000">
            <a:off x="5965041" y="3607595"/>
            <a:ext cx="357190" cy="1143008"/>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p:cNvSpPr/>
          <p:nvPr/>
        </p:nvSpPr>
        <p:spPr>
          <a:xfrm>
            <a:off x="971600" y="5344314"/>
            <a:ext cx="5023460" cy="523220"/>
          </a:xfrm>
          <a:prstGeom prst="rect">
            <a:avLst/>
          </a:prstGeom>
        </p:spPr>
        <p:txBody>
          <a:bodyPr wrap="square">
            <a:spAutoFit/>
          </a:bodyPr>
          <a:lstStyle/>
          <a:p>
            <a:r>
              <a:rPr lang="zh-CN"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搜索</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不</a:t>
            </a:r>
            <a:r>
              <a:rPr lang="zh-CN"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成功</a:t>
            </a:r>
            <a:r>
              <a:rPr lang="zh-CN"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的平均查找</a:t>
            </a:r>
            <a:r>
              <a:rPr lang="zh-CN"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长度</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p>
        </p:txBody>
      </p:sp>
      <p:sp>
        <p:nvSpPr>
          <p:cNvPr id="8" name="矩形 7"/>
          <p:cNvSpPr/>
          <p:nvPr/>
        </p:nvSpPr>
        <p:spPr>
          <a:xfrm>
            <a:off x="971600" y="6218148"/>
            <a:ext cx="5023460" cy="523220"/>
          </a:xfrm>
          <a:prstGeom prst="rect">
            <a:avLst/>
          </a:prstGeom>
        </p:spPr>
        <p:txBody>
          <a:bodyPr wrap="square">
            <a:spAutoFit/>
          </a:bodyPr>
          <a:lstStyle/>
          <a:p>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如何减少</a:t>
            </a:r>
            <a:r>
              <a:rPr lang="zh-CN"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平均</a:t>
            </a:r>
            <a:r>
              <a:rPr lang="zh-CN"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查找</a:t>
            </a:r>
            <a:r>
              <a:rPr lang="zh-CN"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长度</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35592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0"/>
            <a:ext cx="7520940" cy="548640"/>
          </a:xfrm>
        </p:spPr>
        <p:txBody>
          <a:bodyPr/>
          <a:lstStyle/>
          <a:p>
            <a:r>
              <a:rPr lang="en-US" altLang="zh-CN" b="1" dirty="0" smtClean="0">
                <a:solidFill>
                  <a:srgbClr val="FF0000"/>
                </a:solidFill>
              </a:rPr>
              <a:t>2</a:t>
            </a:r>
            <a:r>
              <a:rPr lang="zh-CN" altLang="en-US" b="1" dirty="0" smtClean="0">
                <a:solidFill>
                  <a:srgbClr val="FF0000"/>
                </a:solidFill>
              </a:rPr>
              <a:t>、</a:t>
            </a:r>
            <a:r>
              <a:rPr lang="zh-CN" altLang="en-US" b="1" dirty="0">
                <a:solidFill>
                  <a:srgbClr val="FF0000"/>
                </a:solidFill>
              </a:rPr>
              <a:t>开放定址法</a:t>
            </a:r>
          </a:p>
        </p:txBody>
      </p:sp>
      <p:sp>
        <p:nvSpPr>
          <p:cNvPr id="3" name="内容占位符 2"/>
          <p:cNvSpPr>
            <a:spLocks noGrp="1"/>
          </p:cNvSpPr>
          <p:nvPr>
            <p:ph idx="1"/>
          </p:nvPr>
        </p:nvSpPr>
        <p:spPr>
          <a:xfrm>
            <a:off x="571472" y="1071546"/>
            <a:ext cx="8215370" cy="3941629"/>
          </a:xfrm>
        </p:spPr>
        <p:txBody>
          <a:bodyPr/>
          <a:lstStyle/>
          <a:p>
            <a:r>
              <a:rPr lang="zh-CN" altLang="zh-CN" sz="2800" dirty="0" smtClean="0">
                <a:solidFill>
                  <a:srgbClr val="FF0000"/>
                </a:solidFill>
              </a:rPr>
              <a:t>（</a:t>
            </a:r>
            <a:r>
              <a:rPr lang="en-US" altLang="zh-CN" sz="2800" dirty="0" smtClean="0">
                <a:solidFill>
                  <a:srgbClr val="FF0000"/>
                </a:solidFill>
              </a:rPr>
              <a:t>1</a:t>
            </a:r>
            <a:r>
              <a:rPr lang="zh-CN" altLang="zh-CN" sz="2800" dirty="0" smtClean="0">
                <a:solidFill>
                  <a:srgbClr val="FF0000"/>
                </a:solidFill>
              </a:rPr>
              <a:t>）</a:t>
            </a:r>
            <a:r>
              <a:rPr lang="zh-CN" altLang="zh-CN" sz="2800" dirty="0">
                <a:solidFill>
                  <a:srgbClr val="FF0000"/>
                </a:solidFill>
              </a:rPr>
              <a:t>线性探测法</a:t>
            </a:r>
            <a:r>
              <a:rPr lang="zh-CN" altLang="zh-CN" sz="2800" dirty="0"/>
              <a:t>（</a:t>
            </a:r>
            <a:r>
              <a:rPr lang="en-US" altLang="zh-CN" sz="2800" dirty="0"/>
              <a:t>linear probing</a:t>
            </a:r>
            <a:r>
              <a:rPr lang="zh-CN" altLang="zh-CN" sz="2800" dirty="0"/>
              <a:t>）</a:t>
            </a:r>
          </a:p>
          <a:p>
            <a:pPr>
              <a:spcBef>
                <a:spcPts val="1200"/>
              </a:spcBef>
              <a:buFont typeface="Wingdings" panose="05000000000000000000" pitchFamily="2" charset="2"/>
              <a:buChar char="u"/>
            </a:pPr>
            <a:r>
              <a:rPr lang="zh-CN" altLang="zh-CN" sz="2800" dirty="0" smtClean="0"/>
              <a:t>从</a:t>
            </a:r>
            <a:r>
              <a:rPr lang="zh-CN" altLang="zh-CN" sz="2800" dirty="0"/>
              <a:t>发生冲突的地址单元开始，依次探测下一个地址单元</a:t>
            </a:r>
            <a:r>
              <a:rPr lang="zh-CN" altLang="zh-CN" sz="2800" b="0" dirty="0" smtClean="0"/>
              <a:t>（把</a:t>
            </a:r>
            <a:r>
              <a:rPr lang="zh-CN" altLang="zh-CN" sz="2800" b="0" dirty="0"/>
              <a:t>哈希表看成循环表，用表空间</a:t>
            </a:r>
            <a:r>
              <a:rPr lang="zh-CN" altLang="zh-CN" sz="2800" dirty="0">
                <a:solidFill>
                  <a:srgbClr val="FF0000"/>
                </a:solidFill>
              </a:rPr>
              <a:t>加</a:t>
            </a:r>
            <a:r>
              <a:rPr lang="en-US" altLang="zh-CN" sz="2800" dirty="0">
                <a:solidFill>
                  <a:srgbClr val="FF0000"/>
                </a:solidFill>
              </a:rPr>
              <a:t>1</a:t>
            </a:r>
            <a:r>
              <a:rPr lang="zh-CN" altLang="zh-CN" sz="2800" dirty="0">
                <a:solidFill>
                  <a:srgbClr val="FF0000"/>
                </a:solidFill>
              </a:rPr>
              <a:t>取模</a:t>
            </a:r>
            <a:r>
              <a:rPr lang="zh-CN" altLang="zh-CN" sz="2800" b="0" dirty="0"/>
              <a:t>实现），直到遇到一个空闲单元或探测完所有地址单元时为止。</a:t>
            </a:r>
          </a:p>
          <a:p>
            <a:pPr>
              <a:spcBef>
                <a:spcPts val="1200"/>
              </a:spcBef>
              <a:buFont typeface="Wingdings" panose="05000000000000000000" pitchFamily="2" charset="2"/>
              <a:buChar char="u"/>
            </a:pPr>
            <a:r>
              <a:rPr lang="zh-CN" altLang="zh-CN" sz="2800" b="0" dirty="0" smtClean="0"/>
              <a:t>线性</a:t>
            </a:r>
            <a:r>
              <a:rPr lang="zh-CN" altLang="zh-CN" sz="2800" b="0" dirty="0"/>
              <a:t>探查法用递推公式表示为：</a:t>
            </a:r>
          </a:p>
          <a:p>
            <a:endParaRPr lang="zh-CN" alt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4869160"/>
            <a:ext cx="6650100" cy="1631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56898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214290"/>
            <a:ext cx="8605620" cy="3790774"/>
          </a:xfrm>
        </p:spPr>
        <p:txBody>
          <a:bodyPr>
            <a:noAutofit/>
          </a:bodyPr>
          <a:lstStyle/>
          <a:p>
            <a:r>
              <a:rPr lang="zh-CN" altLang="zh-CN" b="0" dirty="0" smtClean="0"/>
              <a:t>【例】关键字</a:t>
            </a:r>
            <a:r>
              <a:rPr lang="zh-CN" altLang="zh-CN" b="0" dirty="0"/>
              <a:t>集合</a:t>
            </a:r>
            <a:r>
              <a:rPr lang="en-US" altLang="zh-CN" b="0" dirty="0"/>
              <a:t>{28</a:t>
            </a:r>
            <a:r>
              <a:rPr lang="zh-CN" altLang="zh-CN" b="0" dirty="0"/>
              <a:t>，</a:t>
            </a:r>
            <a:r>
              <a:rPr lang="en-US" altLang="zh-CN" b="0" dirty="0"/>
              <a:t>8</a:t>
            </a:r>
            <a:r>
              <a:rPr lang="zh-CN" altLang="zh-CN" b="0" dirty="0"/>
              <a:t>，</a:t>
            </a:r>
            <a:r>
              <a:rPr lang="en-US" altLang="zh-CN" b="0" dirty="0"/>
              <a:t>21</a:t>
            </a:r>
            <a:r>
              <a:rPr lang="zh-CN" altLang="zh-CN" b="0" dirty="0"/>
              <a:t>，</a:t>
            </a:r>
            <a:r>
              <a:rPr lang="en-US" altLang="zh-CN" b="0" dirty="0"/>
              <a:t>22</a:t>
            </a:r>
            <a:r>
              <a:rPr lang="zh-CN" altLang="zh-CN" b="0" dirty="0"/>
              <a:t>，</a:t>
            </a:r>
            <a:r>
              <a:rPr lang="en-US" altLang="zh-CN" b="0" dirty="0"/>
              <a:t>6</a:t>
            </a:r>
            <a:r>
              <a:rPr lang="zh-CN" altLang="zh-CN" b="0" dirty="0"/>
              <a:t>，</a:t>
            </a:r>
            <a:r>
              <a:rPr lang="en-US" altLang="zh-CN" b="0" dirty="0"/>
              <a:t>27}</a:t>
            </a:r>
            <a:r>
              <a:rPr lang="zh-CN" altLang="zh-CN" b="0" dirty="0" smtClean="0"/>
              <a:t>，哈希表地址空间</a:t>
            </a:r>
            <a:r>
              <a:rPr lang="zh-CN" altLang="zh-CN" b="0" dirty="0"/>
              <a:t>为</a:t>
            </a:r>
            <a:r>
              <a:rPr lang="en-US" altLang="zh-CN" b="0" dirty="0"/>
              <a:t>[0..6]</a:t>
            </a:r>
            <a:r>
              <a:rPr lang="zh-CN" altLang="zh-CN" b="0" dirty="0"/>
              <a:t>，采用哈希函数</a:t>
            </a:r>
            <a:r>
              <a:rPr lang="en-US" altLang="zh-CN" b="0" dirty="0"/>
              <a:t>Hash(key)=</a:t>
            </a:r>
            <a:r>
              <a:rPr lang="en-US" altLang="zh-CN" b="0" dirty="0">
                <a:solidFill>
                  <a:srgbClr val="FF0000"/>
                </a:solidFill>
              </a:rPr>
              <a:t>key%7</a:t>
            </a:r>
            <a:r>
              <a:rPr lang="zh-CN" altLang="zh-CN" b="0" dirty="0"/>
              <a:t>，线性探测法处理冲突，将关键字依次映射到哈希表</a:t>
            </a:r>
            <a:r>
              <a:rPr lang="zh-CN" altLang="zh-CN" b="0" dirty="0" smtClean="0"/>
              <a:t>中</a:t>
            </a:r>
            <a:r>
              <a:rPr lang="zh-CN" altLang="en-US" b="0" dirty="0" smtClean="0"/>
              <a:t>。其中：</a:t>
            </a:r>
            <a:endParaRPr lang="en-US" altLang="zh-CN" b="0" dirty="0" smtClean="0"/>
          </a:p>
          <a:p>
            <a:pPr algn="just"/>
            <a:r>
              <a:rPr lang="en-US" altLang="zh-CN" b="0" dirty="0" smtClean="0"/>
              <a:t>Hash(28)=Hash(21)=0</a:t>
            </a:r>
          </a:p>
          <a:p>
            <a:pPr algn="just"/>
            <a:r>
              <a:rPr lang="en-US" altLang="zh-CN" b="0" dirty="0" smtClean="0"/>
              <a:t>Hash(8)=Hash(22)=1</a:t>
            </a:r>
          </a:p>
          <a:p>
            <a:pPr algn="just"/>
            <a:r>
              <a:rPr lang="en-US" altLang="zh-CN" b="0" dirty="0" smtClean="0"/>
              <a:t>Hash(6)=Hash(27)=6</a:t>
            </a:r>
            <a:endParaRPr lang="zh-CN" altLang="zh-CN" b="0" dirty="0" smtClean="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744" y="1725218"/>
            <a:ext cx="5392050" cy="5132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42844" y="4725144"/>
            <a:ext cx="3143272" cy="1200329"/>
          </a:xfrm>
          <a:prstGeom prst="rect">
            <a:avLst/>
          </a:prstGeom>
        </p:spPr>
        <p:txBody>
          <a:bodyPr wrap="square">
            <a:spAutoFit/>
          </a:bodyPr>
          <a:lstStyle/>
          <a:p>
            <a:r>
              <a:rPr lang="zh-CN" altLang="en-US" sz="2400" b="1" dirty="0" smtClean="0">
                <a:solidFill>
                  <a:srgbClr val="FF0000"/>
                </a:solidFill>
                <a:latin typeface="Times New Roman" pitchFamily="18" charset="0"/>
                <a:ea typeface="楷体" panose="02010609060101010101" pitchFamily="49" charset="-122"/>
                <a:cs typeface="Times New Roman" pitchFamily="18" charset="0"/>
              </a:rPr>
              <a:t>缺点</a:t>
            </a:r>
            <a:r>
              <a:rPr lang="zh-CN" altLang="en-US" sz="2400" dirty="0" smtClean="0">
                <a:solidFill>
                  <a:srgbClr val="FF0000"/>
                </a:solidFill>
                <a:latin typeface="Times New Roman" pitchFamily="18" charset="0"/>
                <a:ea typeface="楷体" panose="02010609060101010101" pitchFamily="49" charset="-122"/>
                <a:cs typeface="Times New Roman" pitchFamily="18" charset="0"/>
              </a:rPr>
              <a:t>：</a:t>
            </a:r>
            <a:r>
              <a:rPr lang="zh-CN" altLang="zh-CN" sz="2400" b="1" dirty="0" smtClean="0">
                <a:latin typeface="Times New Roman" pitchFamily="18" charset="0"/>
                <a:ea typeface="楷体" panose="02010609060101010101" pitchFamily="49" charset="-122"/>
                <a:cs typeface="Times New Roman" pitchFamily="18" charset="0"/>
              </a:rPr>
              <a:t>用</a:t>
            </a:r>
            <a:r>
              <a:rPr lang="zh-CN" altLang="zh-CN" sz="2400" b="1" dirty="0">
                <a:latin typeface="Times New Roman" pitchFamily="18" charset="0"/>
                <a:ea typeface="楷体" panose="02010609060101010101" pitchFamily="49" charset="-122"/>
                <a:cs typeface="Times New Roman" pitchFamily="18" charset="0"/>
              </a:rPr>
              <a:t>线性探测法解决冲突时，容易产生“</a:t>
            </a:r>
            <a:r>
              <a:rPr lang="zh-CN" altLang="zh-CN" sz="2400" b="1" dirty="0">
                <a:solidFill>
                  <a:srgbClr val="FF0000"/>
                </a:solidFill>
                <a:latin typeface="Times New Roman" pitchFamily="18" charset="0"/>
                <a:ea typeface="楷体" panose="02010609060101010101" pitchFamily="49" charset="-122"/>
                <a:cs typeface="Times New Roman" pitchFamily="18" charset="0"/>
              </a:rPr>
              <a:t>堆积</a:t>
            </a:r>
            <a:r>
              <a:rPr lang="zh-CN" altLang="zh-CN" sz="2400" b="1" dirty="0">
                <a:latin typeface="Times New Roman" pitchFamily="18" charset="0"/>
                <a:ea typeface="楷体" panose="02010609060101010101" pitchFamily="49" charset="-122"/>
                <a:cs typeface="Times New Roman" pitchFamily="18" charset="0"/>
              </a:rPr>
              <a:t>”现象</a:t>
            </a:r>
            <a:r>
              <a:rPr lang="zh-CN" altLang="zh-CN" sz="2400" b="1" dirty="0" smtClean="0">
                <a:latin typeface="Times New Roman" pitchFamily="18" charset="0"/>
                <a:ea typeface="楷体" panose="02010609060101010101" pitchFamily="49" charset="-122"/>
                <a:cs typeface="Times New Roman" pitchFamily="18" charset="0"/>
              </a:rPr>
              <a:t>。</a:t>
            </a:r>
            <a:endParaRPr lang="zh-CN" altLang="en-US" sz="2400" b="1" dirty="0">
              <a:latin typeface="Times New Roman" pitchFamily="18" charset="0"/>
              <a:ea typeface="楷体" panose="02010609060101010101" pitchFamily="49" charset="-122"/>
              <a:cs typeface="Times New Roman" pitchFamily="18" charset="0"/>
            </a:endParaRPr>
          </a:p>
        </p:txBody>
      </p:sp>
    </p:spTree>
    <p:extLst>
      <p:ext uri="{BB962C8B-B14F-4D97-AF65-F5344CB8AC3E}">
        <p14:creationId xmlns:p14="http://schemas.microsoft.com/office/powerpoint/2010/main" val="30154184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2" y="2143116"/>
            <a:ext cx="9048133" cy="1857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071538" y="4077072"/>
            <a:ext cx="6597376" cy="523220"/>
          </a:xfrm>
          <a:prstGeom prst="rect">
            <a:avLst/>
          </a:prstGeom>
        </p:spPr>
        <p:txBody>
          <a:bodyPr wrap="square">
            <a:spAutoFit/>
          </a:bodyPr>
          <a:lstStyle/>
          <a:p>
            <a:r>
              <a:rPr lang="zh-CN" altLang="zh-CN" sz="2800" dirty="0">
                <a:latin typeface="楷体" panose="02010609060101010101" pitchFamily="49" charset="-122"/>
                <a:ea typeface="楷体" panose="02010609060101010101" pitchFamily="49" charset="-122"/>
                <a:cs typeface="Times New Roman" panose="02020603050405020304" pitchFamily="18" charset="0"/>
              </a:rPr>
              <a:t>所</a:t>
            </a:r>
            <a:r>
              <a:rPr lang="zh-CN" altLang="zh-CN" sz="2800" dirty="0" smtClean="0">
                <a:latin typeface="楷体" panose="02010609060101010101" pitchFamily="49" charset="-122"/>
                <a:ea typeface="楷体" panose="02010609060101010101" pitchFamily="49" charset="-122"/>
                <a:cs typeface="Times New Roman" panose="02020603050405020304" pitchFamily="18" charset="0"/>
              </a:rPr>
              <a:t>对应</a:t>
            </a:r>
            <a:r>
              <a:rPr lang="zh-CN" altLang="en-US"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查找成功的</a:t>
            </a:r>
            <a:r>
              <a:rPr lang="zh-CN" altLang="zh-CN"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平均</a:t>
            </a:r>
            <a:r>
              <a:rPr lang="zh-CN" altLang="zh-CN"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查找长度</a:t>
            </a:r>
            <a:r>
              <a:rPr lang="zh-CN" altLang="zh-CN" sz="2800" dirty="0">
                <a:latin typeface="楷体" panose="02010609060101010101" pitchFamily="49" charset="-122"/>
                <a:ea typeface="楷体" panose="02010609060101010101" pitchFamily="49" charset="-122"/>
                <a:cs typeface="Times New Roman" panose="02020603050405020304" pitchFamily="18" charset="0"/>
              </a:rPr>
              <a:t>为：</a:t>
            </a:r>
          </a:p>
        </p:txBody>
      </p:sp>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224" y="4743168"/>
            <a:ext cx="7445880" cy="1297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57158" y="285728"/>
            <a:ext cx="8607330" cy="1643527"/>
          </a:xfrm>
          <a:prstGeom prst="rect">
            <a:avLst/>
          </a:prstGeom>
        </p:spPr>
        <p:txBody>
          <a:bodyPr wrap="square">
            <a:spAutoFit/>
          </a:bodyPr>
          <a:lstStyle/>
          <a:p>
            <a:pPr>
              <a:lnSpc>
                <a:spcPct val="120000"/>
              </a:lnSpc>
              <a:spcBef>
                <a:spcPts val="600"/>
              </a:spcBef>
            </a:pP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堆积现象</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将造成不是同一子集的结点也处在同一个探测序列之中，</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产生冲突叠加效应</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从而增加了探测序列的长度，即</a:t>
            </a:r>
            <a:r>
              <a:rPr lang="zh-CN"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增加了查找时间</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p:cNvSpPr/>
          <p:nvPr/>
        </p:nvSpPr>
        <p:spPr>
          <a:xfrm>
            <a:off x="1223938" y="6218148"/>
            <a:ext cx="6597376" cy="523220"/>
          </a:xfrm>
          <a:prstGeom prst="rect">
            <a:avLst/>
          </a:prstGeom>
        </p:spPr>
        <p:txBody>
          <a:bodyPr wrap="square">
            <a:spAutoFit/>
          </a:bodyPr>
          <a:lstStyle/>
          <a:p>
            <a:r>
              <a:rPr lang="zh-CN" altLang="en-US"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查找</a:t>
            </a:r>
            <a:r>
              <a:rPr lang="en-US" altLang="zh-CN" sz="2800" dirty="0" smtClean="0">
                <a:latin typeface="楷体" panose="02010609060101010101" pitchFamily="49" charset="-122"/>
                <a:ea typeface="楷体" panose="02010609060101010101" pitchFamily="49" charset="-122"/>
                <a:cs typeface="Times New Roman" panose="02020603050405020304" pitchFamily="18" charset="0"/>
              </a:rPr>
              <a:t>14</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不成功</a:t>
            </a:r>
            <a:r>
              <a:rPr lang="zh-CN" altLang="en-US"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的</a:t>
            </a:r>
            <a:r>
              <a:rPr lang="zh-CN" altLang="zh-CN"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平均</a:t>
            </a:r>
            <a:r>
              <a:rPr lang="zh-CN" altLang="zh-CN"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查找</a:t>
            </a:r>
            <a:r>
              <a:rPr lang="zh-CN" altLang="zh-CN"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长度</a:t>
            </a:r>
            <a:r>
              <a:rPr lang="zh-CN" altLang="zh-CN" sz="2800" dirty="0" smtClean="0">
                <a:latin typeface="楷体" panose="02010609060101010101" pitchFamily="49" charset="-122"/>
                <a:ea typeface="楷体" panose="02010609060101010101" pitchFamily="49" charset="-122"/>
                <a:cs typeface="Times New Roman" panose="02020603050405020304" pitchFamily="18" charset="0"/>
              </a:rPr>
              <a:t>为：</a:t>
            </a:r>
            <a:r>
              <a:rPr lang="en-US" altLang="zh-CN" sz="2800" dirty="0" smtClean="0">
                <a:latin typeface="楷体" panose="02010609060101010101" pitchFamily="49" charset="-122"/>
                <a:ea typeface="楷体" panose="02010609060101010101" pitchFamily="49" charset="-122"/>
                <a:cs typeface="Times New Roman" panose="02020603050405020304" pitchFamily="18" charset="0"/>
              </a:rPr>
              <a:t>6</a:t>
            </a:r>
            <a:endParaRPr lang="zh-CN" altLang="zh-CN" sz="28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322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Rectangle 2"/>
          <p:cNvSpPr>
            <a:spLocks noGrp="1" noChangeArrowheads="1"/>
          </p:cNvSpPr>
          <p:nvPr>
            <p:ph type="title"/>
          </p:nvPr>
        </p:nvSpPr>
        <p:spPr>
          <a:xfrm>
            <a:off x="395536" y="357166"/>
            <a:ext cx="7200900" cy="6096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1440" tIns="45720" rIns="91440" bIns="45720" anchor="ctr">
            <a:normAutofit/>
          </a:bodyPr>
          <a:lstStyle/>
          <a:p>
            <a:r>
              <a:rPr lang="zh-CN" altLang="en-US" sz="3200" dirty="0" smtClean="0">
                <a:solidFill>
                  <a:schemeClr val="tx1"/>
                </a:solidFill>
                <a:effectLst/>
                <a:latin typeface="+mj-ea"/>
              </a:rPr>
              <a:t>二、要查找</a:t>
            </a:r>
            <a:r>
              <a:rPr lang="zh-CN" altLang="en-US" sz="3200" dirty="0">
                <a:solidFill>
                  <a:schemeClr val="tx1"/>
                </a:solidFill>
                <a:effectLst/>
                <a:latin typeface="+mj-ea"/>
              </a:rPr>
              <a:t>数据的存储组织</a:t>
            </a:r>
            <a:endParaRPr lang="zh-CN" altLang="en-US" sz="3200" dirty="0" smtClean="0">
              <a:solidFill>
                <a:schemeClr val="tx1"/>
              </a:solidFill>
              <a:effectLst/>
              <a:latin typeface="+mj-ea"/>
            </a:endParaRPr>
          </a:p>
        </p:txBody>
      </p:sp>
      <p:sp>
        <p:nvSpPr>
          <p:cNvPr id="7" name="内容占位符 2"/>
          <p:cNvSpPr>
            <a:spLocks noGrp="1"/>
          </p:cNvSpPr>
          <p:nvPr>
            <p:ph idx="1"/>
          </p:nvPr>
        </p:nvSpPr>
        <p:spPr>
          <a:xfrm>
            <a:off x="502920" y="1196752"/>
            <a:ext cx="8183880" cy="5232644"/>
          </a:xfrm>
          <a:prstGeom prst="rect">
            <a:avLst/>
          </a:prstGeom>
        </p:spPr>
        <p:txBody>
          <a:bodyPr>
            <a:normAutofit/>
          </a:bodyPr>
          <a:lstStyle/>
          <a:p>
            <a:pPr marL="0" indent="0">
              <a:spcBef>
                <a:spcPts val="1000"/>
              </a:spcBef>
              <a:buClrTx/>
              <a:buSzTx/>
              <a:buNone/>
            </a:pPr>
            <a:r>
              <a:rPr lang="en-US" altLang="zh-CN" sz="3600" b="1" kern="0" dirty="0" smtClean="0">
                <a:solidFill>
                  <a:srgbClr val="FF0000"/>
                </a:solidFill>
                <a:latin typeface="楷体" pitchFamily="49" charset="-122"/>
                <a:ea typeface="楷体" pitchFamily="49" charset="-122"/>
              </a:rPr>
              <a:t>2</a:t>
            </a:r>
            <a:r>
              <a:rPr lang="zh-CN" altLang="en-US" sz="3600" b="1" kern="0" dirty="0">
                <a:solidFill>
                  <a:srgbClr val="FF0000"/>
                </a:solidFill>
                <a:latin typeface="楷体" pitchFamily="49" charset="-122"/>
                <a:ea typeface="楷体" pitchFamily="49" charset="-122"/>
              </a:rPr>
              <a:t>、二叉查找</a:t>
            </a:r>
            <a:r>
              <a:rPr lang="zh-CN" altLang="en-US" sz="3600" b="1" kern="0" dirty="0" smtClean="0">
                <a:solidFill>
                  <a:srgbClr val="FF0000"/>
                </a:solidFill>
                <a:latin typeface="楷体" pitchFamily="49" charset="-122"/>
                <a:ea typeface="楷体" pitchFamily="49" charset="-122"/>
              </a:rPr>
              <a:t>树</a:t>
            </a:r>
            <a:endParaRPr lang="en-US" altLang="zh-CN" sz="3600" b="1" kern="0" dirty="0" smtClean="0">
              <a:solidFill>
                <a:srgbClr val="FF0000"/>
              </a:solidFill>
              <a:latin typeface="楷体" pitchFamily="49" charset="-122"/>
              <a:ea typeface="楷体" pitchFamily="49" charset="-122"/>
            </a:endParaRPr>
          </a:p>
          <a:p>
            <a:pPr marL="0" indent="0">
              <a:spcBef>
                <a:spcPts val="1000"/>
              </a:spcBef>
              <a:buClrTx/>
              <a:buSzTx/>
              <a:buNone/>
            </a:pPr>
            <a:endParaRPr lang="zh-CN" altLang="en-US" sz="3600" b="1" kern="0" dirty="0" smtClean="0">
              <a:solidFill>
                <a:srgbClr val="FF0000"/>
              </a:solidFill>
              <a:latin typeface="楷体" pitchFamily="49" charset="-122"/>
              <a:ea typeface="楷体" pitchFamily="49" charset="-122"/>
            </a:endParaRPr>
          </a:p>
          <a:p>
            <a:pPr marL="0" indent="0">
              <a:spcBef>
                <a:spcPts val="1000"/>
              </a:spcBef>
              <a:buClrTx/>
              <a:buSzTx/>
            </a:pPr>
            <a:endParaRPr kumimoji="0" lang="zh-CN" altLang="en-US" sz="3600" b="0" i="0" u="none" strike="noStrike" kern="0" cap="none" spc="0" normalizeH="0" baseline="0" noProof="0" dirty="0">
              <a:ln>
                <a:noFill/>
              </a:ln>
              <a:solidFill>
                <a:sysClr val="windowText" lastClr="000000"/>
              </a:solidFill>
              <a:effectLst/>
              <a:uLnTx/>
              <a:uFillTx/>
              <a:latin typeface="楷体" pitchFamily="49" charset="-122"/>
              <a:ea typeface="楷体" pitchFamily="49" charset="-122"/>
            </a:endParaRPr>
          </a:p>
        </p:txBody>
      </p:sp>
    </p:spTree>
    <p:extLst>
      <p:ext uri="{BB962C8B-B14F-4D97-AF65-F5344CB8AC3E}">
        <p14:creationId xmlns:p14="http://schemas.microsoft.com/office/powerpoint/2010/main" val="25388578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28596" y="357166"/>
            <a:ext cx="8535892" cy="5592114"/>
          </a:xfrm>
        </p:spPr>
        <p:txBody>
          <a:bodyPr>
            <a:normAutofit/>
          </a:bodyPr>
          <a:lstStyle/>
          <a:p>
            <a:r>
              <a:rPr lang="zh-CN" altLang="en-US" sz="2800" dirty="0" smtClean="0">
                <a:solidFill>
                  <a:srgbClr val="FF0000"/>
                </a:solidFill>
              </a:rPr>
              <a:t>（</a:t>
            </a:r>
            <a:r>
              <a:rPr lang="en-US" altLang="zh-CN" sz="2800" dirty="0" smtClean="0">
                <a:solidFill>
                  <a:srgbClr val="FF0000"/>
                </a:solidFill>
              </a:rPr>
              <a:t>2</a:t>
            </a:r>
            <a:r>
              <a:rPr lang="zh-CN" altLang="en-US" sz="2800" dirty="0" smtClean="0">
                <a:solidFill>
                  <a:srgbClr val="FF0000"/>
                </a:solidFill>
              </a:rPr>
              <a:t>）平方探测法</a:t>
            </a:r>
            <a:r>
              <a:rPr lang="zh-CN" altLang="en-US" sz="2800" dirty="0" smtClean="0"/>
              <a:t>（</a:t>
            </a:r>
            <a:r>
              <a:rPr lang="en-US" sz="2800" dirty="0" smtClean="0"/>
              <a:t>quadratic probing</a:t>
            </a:r>
            <a:r>
              <a:rPr lang="zh-CN" altLang="en-US" sz="2800" dirty="0" smtClean="0"/>
              <a:t>）</a:t>
            </a:r>
          </a:p>
          <a:p>
            <a:pPr lvl="1">
              <a:spcBef>
                <a:spcPts val="1300"/>
              </a:spcBef>
              <a:buNone/>
            </a:pPr>
            <a:r>
              <a:rPr lang="en-US" altLang="zh-CN" sz="2600" dirty="0" smtClean="0"/>
              <a:t>	</a:t>
            </a:r>
            <a:r>
              <a:rPr lang="zh-CN" altLang="en-US" sz="2600" dirty="0" smtClean="0"/>
              <a:t>平方探测法也叫</a:t>
            </a:r>
            <a:r>
              <a:rPr lang="zh-CN" altLang="en-US" sz="2600" b="1" dirty="0" smtClean="0">
                <a:solidFill>
                  <a:srgbClr val="FF0000"/>
                </a:solidFill>
              </a:rPr>
              <a:t>二次探测法</a:t>
            </a:r>
            <a:r>
              <a:rPr lang="zh-CN" altLang="en-US" sz="2600" dirty="0" smtClean="0"/>
              <a:t>。为了</a:t>
            </a:r>
            <a:r>
              <a:rPr lang="zh-CN" altLang="en-US" sz="2600" b="1" dirty="0" smtClean="0">
                <a:solidFill>
                  <a:srgbClr val="FF0000"/>
                </a:solidFill>
              </a:rPr>
              <a:t>减轻</a:t>
            </a:r>
            <a:r>
              <a:rPr lang="zh-CN" altLang="en-US" sz="2600" dirty="0" smtClean="0"/>
              <a:t>线性探测法产生的</a:t>
            </a:r>
            <a:r>
              <a:rPr lang="zh-CN" altLang="en-US" sz="2600" b="1" dirty="0" smtClean="0">
                <a:solidFill>
                  <a:srgbClr val="FF0000"/>
                </a:solidFill>
              </a:rPr>
              <a:t>局部</a:t>
            </a:r>
            <a:r>
              <a:rPr lang="en-US" sz="2600" b="1" dirty="0" smtClean="0">
                <a:solidFill>
                  <a:srgbClr val="FF0000"/>
                </a:solidFill>
              </a:rPr>
              <a:t>“</a:t>
            </a:r>
            <a:r>
              <a:rPr lang="zh-CN" altLang="en-US" sz="2600" b="1" dirty="0" smtClean="0">
                <a:solidFill>
                  <a:srgbClr val="FF0000"/>
                </a:solidFill>
              </a:rPr>
              <a:t>堆积</a:t>
            </a:r>
            <a:r>
              <a:rPr lang="en-US" sz="2600" b="1" dirty="0" smtClean="0">
                <a:solidFill>
                  <a:srgbClr val="FF0000"/>
                </a:solidFill>
              </a:rPr>
              <a:t>”</a:t>
            </a:r>
            <a:r>
              <a:rPr lang="zh-CN" altLang="en-US" sz="2600" b="1" dirty="0" smtClean="0">
                <a:solidFill>
                  <a:srgbClr val="FF0000"/>
                </a:solidFill>
              </a:rPr>
              <a:t>问题</a:t>
            </a:r>
            <a:r>
              <a:rPr lang="zh-CN" altLang="en-US" sz="2600" dirty="0" smtClean="0"/>
              <a:t>。二次探测法采用如下探测方法：</a:t>
            </a:r>
            <a:endParaRPr lang="en-US" altLang="zh-CN" sz="2600" dirty="0" smtClean="0"/>
          </a:p>
          <a:p>
            <a:pPr lvl="1">
              <a:buNone/>
            </a:pPr>
            <a:r>
              <a:rPr lang="en-US" altLang="zh-CN" sz="2600" dirty="0"/>
              <a:t>	</a:t>
            </a:r>
            <a:r>
              <a:rPr lang="en-US" altLang="zh-CN" sz="2600" dirty="0" smtClean="0"/>
              <a:t>	h</a:t>
            </a:r>
            <a:r>
              <a:rPr lang="en-US" altLang="zh-CN" sz="2600" baseline="-25000" dirty="0" smtClean="0"/>
              <a:t>0</a:t>
            </a:r>
            <a:r>
              <a:rPr lang="en-US" altLang="zh-CN" sz="2600" dirty="0" smtClean="0"/>
              <a:t> = Hash(key</a:t>
            </a:r>
            <a:r>
              <a:rPr lang="en-US" altLang="zh-CN" sz="2600" dirty="0"/>
              <a:t>) </a:t>
            </a:r>
          </a:p>
          <a:p>
            <a:pPr lvl="1">
              <a:buNone/>
            </a:pPr>
            <a:r>
              <a:rPr lang="en-US" sz="2600" dirty="0" smtClean="0"/>
              <a:t>		h</a:t>
            </a:r>
            <a:r>
              <a:rPr lang="en-US" sz="2600" baseline="-25000" dirty="0" smtClean="0"/>
              <a:t>i </a:t>
            </a:r>
            <a:r>
              <a:rPr lang="en-US" sz="2600" dirty="0" smtClean="0"/>
              <a:t>= ( h</a:t>
            </a:r>
            <a:r>
              <a:rPr lang="en-US" sz="2600" baseline="-25000" dirty="0" smtClean="0"/>
              <a:t>0</a:t>
            </a:r>
            <a:r>
              <a:rPr lang="en-US" sz="2600" dirty="0" smtClean="0"/>
              <a:t> + d</a:t>
            </a:r>
            <a:r>
              <a:rPr lang="en-US" sz="2600" baseline="-25000" dirty="0" smtClean="0"/>
              <a:t>i</a:t>
            </a:r>
            <a:r>
              <a:rPr lang="en-US" sz="2600" dirty="0" smtClean="0"/>
              <a:t> ) % m</a:t>
            </a:r>
            <a:endParaRPr lang="zh-CN" altLang="en-US" sz="2600" dirty="0" smtClean="0"/>
          </a:p>
          <a:p>
            <a:pPr lvl="1">
              <a:buNone/>
            </a:pPr>
            <a:r>
              <a:rPr lang="en-US" altLang="zh-CN" sz="2600" b="0" dirty="0" smtClean="0"/>
              <a:t>	</a:t>
            </a:r>
            <a:r>
              <a:rPr lang="zh-CN" altLang="en-US" sz="2600" b="0" dirty="0" smtClean="0"/>
              <a:t>其中</a:t>
            </a:r>
            <a:r>
              <a:rPr lang="en-US" altLang="zh-CN" sz="2600" b="0" dirty="0" smtClean="0"/>
              <a:t>: </a:t>
            </a:r>
            <a:r>
              <a:rPr lang="en-US" sz="2600" b="0" dirty="0" smtClean="0"/>
              <a:t>Hash(key)</a:t>
            </a:r>
            <a:r>
              <a:rPr lang="zh-CN" altLang="en-US" sz="2600" b="0" dirty="0" smtClean="0"/>
              <a:t>为哈希函数；</a:t>
            </a:r>
            <a:endParaRPr lang="en-US" altLang="zh-CN" sz="2600" b="0" dirty="0" smtClean="0"/>
          </a:p>
          <a:p>
            <a:pPr lvl="1">
              <a:buNone/>
            </a:pPr>
            <a:r>
              <a:rPr lang="en-US" sz="2600" b="0" dirty="0" smtClean="0"/>
              <a:t>		m</a:t>
            </a:r>
            <a:r>
              <a:rPr lang="zh-CN" altLang="en-US" sz="2600" b="0" dirty="0" smtClean="0"/>
              <a:t>为哈希表长度</a:t>
            </a:r>
            <a:r>
              <a:rPr lang="zh-CN" altLang="en-US" sz="2600" dirty="0" smtClean="0"/>
              <a:t>。</a:t>
            </a:r>
            <a:endParaRPr lang="en-US" altLang="zh-CN" sz="2600" b="0" dirty="0" smtClean="0"/>
          </a:p>
          <a:p>
            <a:pPr lvl="1">
              <a:buNone/>
            </a:pPr>
            <a:r>
              <a:rPr lang="en-US" sz="2600" b="0" dirty="0" smtClean="0"/>
              <a:t>		d</a:t>
            </a:r>
            <a:r>
              <a:rPr lang="en-US" sz="2600" b="0" baseline="-25000" dirty="0" smtClean="0"/>
              <a:t>i</a:t>
            </a:r>
            <a:r>
              <a:rPr lang="zh-CN" altLang="en-US" sz="2600" b="0" dirty="0" smtClean="0"/>
              <a:t>为增量，</a:t>
            </a:r>
            <a:r>
              <a:rPr lang="en-US" sz="2600" b="0" dirty="0" err="1" smtClean="0">
                <a:solidFill>
                  <a:srgbClr val="FF0000"/>
                </a:solidFill>
              </a:rPr>
              <a:t>d</a:t>
            </a:r>
            <a:r>
              <a:rPr lang="en-US" sz="2600" b="0" baseline="-25000" dirty="0" err="1" smtClean="0">
                <a:solidFill>
                  <a:srgbClr val="FF0000"/>
                </a:solidFill>
              </a:rPr>
              <a:t>i</a:t>
            </a:r>
            <a:r>
              <a:rPr lang="en-US" sz="2600" b="0" dirty="0" smtClean="0">
                <a:solidFill>
                  <a:srgbClr val="FF0000"/>
                </a:solidFill>
              </a:rPr>
              <a:t>=i</a:t>
            </a:r>
            <a:r>
              <a:rPr lang="en-US" sz="2600" b="0" baseline="30000" dirty="0" smtClean="0">
                <a:solidFill>
                  <a:srgbClr val="FF0000"/>
                </a:solidFill>
              </a:rPr>
              <a:t>2</a:t>
            </a:r>
            <a:r>
              <a:rPr lang="zh-CN" altLang="en-US" sz="2600" b="0" dirty="0" smtClean="0"/>
              <a:t>。增量序列为</a:t>
            </a:r>
            <a:r>
              <a:rPr lang="en-US" sz="2600" b="0" dirty="0" smtClean="0"/>
              <a:t>1</a:t>
            </a:r>
            <a:r>
              <a:rPr lang="en-US" sz="2600" b="0" baseline="30000" dirty="0" smtClean="0"/>
              <a:t>2</a:t>
            </a:r>
            <a:r>
              <a:rPr lang="zh-CN" altLang="en-US" sz="2600" b="0" dirty="0" smtClean="0"/>
              <a:t>，</a:t>
            </a:r>
            <a:r>
              <a:rPr lang="en-US" sz="2600" b="0" dirty="0" smtClean="0"/>
              <a:t>2</a:t>
            </a:r>
            <a:r>
              <a:rPr lang="en-US" sz="2600" b="0" baseline="30000" dirty="0" smtClean="0"/>
              <a:t>2</a:t>
            </a:r>
            <a:r>
              <a:rPr lang="zh-CN" altLang="en-US" sz="2600" b="0" dirty="0" smtClean="0"/>
              <a:t>，</a:t>
            </a:r>
            <a:r>
              <a:rPr lang="en-US" sz="2600" b="0" dirty="0" smtClean="0"/>
              <a:t>…</a:t>
            </a:r>
            <a:r>
              <a:rPr lang="zh-CN" altLang="en-US" sz="2600" b="0" dirty="0" smtClean="0"/>
              <a:t>，</a:t>
            </a:r>
            <a:r>
              <a:rPr lang="en-US" sz="2600" b="0" dirty="0" smtClean="0"/>
              <a:t>q</a:t>
            </a:r>
            <a:r>
              <a:rPr lang="en-US" sz="2600" b="0" baseline="30000" dirty="0" smtClean="0"/>
              <a:t>2</a:t>
            </a:r>
            <a:r>
              <a:rPr lang="zh-CN" altLang="en-US" sz="2600" b="0" dirty="0" smtClean="0"/>
              <a:t>。</a:t>
            </a:r>
          </a:p>
          <a:p>
            <a:r>
              <a:rPr lang="zh-CN" altLang="en-US" sz="2600" b="0" dirty="0" smtClean="0"/>
              <a:t>或者，</a:t>
            </a:r>
            <a:r>
              <a:rPr lang="en-US" altLang="zh-CN" sz="2600" b="0" dirty="0" err="1" smtClean="0"/>
              <a:t>d</a:t>
            </a:r>
            <a:r>
              <a:rPr lang="en-US" altLang="zh-CN" sz="2600" b="0" baseline="-25000" dirty="0" err="1" smtClean="0"/>
              <a:t>i</a:t>
            </a:r>
            <a:r>
              <a:rPr lang="zh-CN" altLang="en-US" sz="2600" b="0" dirty="0" smtClean="0"/>
              <a:t>为增量，</a:t>
            </a:r>
            <a:r>
              <a:rPr lang="en-US" altLang="zh-CN" sz="2600" b="0" dirty="0" err="1" smtClean="0">
                <a:solidFill>
                  <a:srgbClr val="FF0000"/>
                </a:solidFill>
              </a:rPr>
              <a:t>d</a:t>
            </a:r>
            <a:r>
              <a:rPr lang="en-US" altLang="zh-CN" sz="2600" b="0" baseline="-25000" dirty="0" err="1" smtClean="0">
                <a:solidFill>
                  <a:srgbClr val="FF0000"/>
                </a:solidFill>
              </a:rPr>
              <a:t>i</a:t>
            </a:r>
            <a:r>
              <a:rPr lang="en-US" altLang="zh-CN" sz="2600" b="0" dirty="0" smtClean="0">
                <a:solidFill>
                  <a:srgbClr val="FF0000"/>
                </a:solidFill>
              </a:rPr>
              <a:t>= ± i</a:t>
            </a:r>
            <a:r>
              <a:rPr lang="en-US" altLang="zh-CN" sz="2600" b="0" baseline="30000" dirty="0" smtClean="0">
                <a:solidFill>
                  <a:srgbClr val="FF0000"/>
                </a:solidFill>
              </a:rPr>
              <a:t>2</a:t>
            </a:r>
            <a:r>
              <a:rPr lang="zh-CN" altLang="en-US" sz="2600" b="0" dirty="0" smtClean="0"/>
              <a:t>。增量序列为</a:t>
            </a:r>
            <a:r>
              <a:rPr lang="en-US" altLang="zh-CN" sz="2600" b="0" dirty="0" smtClean="0"/>
              <a:t>1</a:t>
            </a:r>
            <a:r>
              <a:rPr lang="en-US" altLang="zh-CN" sz="2600" b="0" baseline="30000" dirty="0" smtClean="0"/>
              <a:t>2</a:t>
            </a:r>
            <a:r>
              <a:rPr lang="en-US" altLang="zh-CN" sz="2600" b="0" dirty="0"/>
              <a:t>, </a:t>
            </a:r>
            <a:r>
              <a:rPr lang="en-US" altLang="zh-CN" sz="2600" b="0" dirty="0" smtClean="0"/>
              <a:t>-1</a:t>
            </a:r>
            <a:r>
              <a:rPr lang="en-US" altLang="zh-CN" sz="2600" b="0" baseline="30000" dirty="0" smtClean="0"/>
              <a:t>2</a:t>
            </a:r>
            <a:r>
              <a:rPr lang="en-US" altLang="zh-CN" sz="2600" b="0" dirty="0" smtClean="0"/>
              <a:t>,2</a:t>
            </a:r>
            <a:r>
              <a:rPr lang="en-US" altLang="zh-CN" sz="2600" b="0" baseline="30000" dirty="0" smtClean="0"/>
              <a:t>2</a:t>
            </a:r>
            <a:r>
              <a:rPr lang="en-US" altLang="zh-CN" sz="2600" b="0" dirty="0" smtClean="0"/>
              <a:t>,-2</a:t>
            </a:r>
            <a:r>
              <a:rPr lang="en-US" altLang="zh-CN" sz="2600" b="0" baseline="30000" dirty="0" smtClean="0"/>
              <a:t>2</a:t>
            </a:r>
            <a:r>
              <a:rPr lang="en-US" altLang="zh-CN" sz="2600" b="0" dirty="0" smtClean="0"/>
              <a:t>,…,q</a:t>
            </a:r>
            <a:r>
              <a:rPr lang="en-US" altLang="zh-CN" sz="2600" b="0" baseline="30000" dirty="0" smtClean="0"/>
              <a:t>2</a:t>
            </a:r>
            <a:r>
              <a:rPr lang="en-US" altLang="zh-CN" sz="2600" b="0" dirty="0" smtClean="0"/>
              <a:t>,-q</a:t>
            </a:r>
            <a:r>
              <a:rPr lang="en-US" altLang="zh-CN" sz="2600" b="0" baseline="30000" dirty="0" smtClean="0"/>
              <a:t>2 </a:t>
            </a:r>
            <a:r>
              <a:rPr lang="zh-CN" altLang="en-US" sz="2600" b="0" dirty="0" smtClean="0"/>
              <a:t>。</a:t>
            </a:r>
            <a:endParaRPr lang="zh-CN" altLang="en-US" sz="2600" b="0" dirty="0"/>
          </a:p>
        </p:txBody>
      </p:sp>
    </p:spTree>
    <p:extLst>
      <p:ext uri="{BB962C8B-B14F-4D97-AF65-F5344CB8AC3E}">
        <p14:creationId xmlns:p14="http://schemas.microsoft.com/office/powerpoint/2010/main" val="41290937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71414"/>
            <a:ext cx="8429684" cy="1919136"/>
          </a:xfrm>
        </p:spPr>
        <p:txBody>
          <a:bodyPr>
            <a:noAutofit/>
          </a:bodyPr>
          <a:lstStyle/>
          <a:p>
            <a:r>
              <a:rPr lang="zh-CN" altLang="zh-CN" sz="2800" dirty="0"/>
              <a:t>【例</a:t>
            </a:r>
            <a:r>
              <a:rPr lang="en-US" altLang="zh-CN" sz="2800" dirty="0"/>
              <a:t>8.4</a:t>
            </a:r>
            <a:r>
              <a:rPr lang="zh-CN" altLang="zh-CN" sz="2800" dirty="0" smtClean="0"/>
              <a:t>】</a:t>
            </a:r>
            <a:r>
              <a:rPr lang="zh-CN" altLang="zh-CN" sz="2800" b="0" dirty="0" smtClean="0"/>
              <a:t>一组关键字</a:t>
            </a:r>
            <a:r>
              <a:rPr lang="zh-CN" altLang="zh-CN" sz="2800" b="0" dirty="0"/>
              <a:t>集合</a:t>
            </a:r>
            <a:r>
              <a:rPr lang="en-US" altLang="zh-CN" sz="2800" b="0" dirty="0"/>
              <a:t>{28</a:t>
            </a:r>
            <a:r>
              <a:rPr lang="zh-CN" altLang="zh-CN" sz="2800" b="0" dirty="0"/>
              <a:t>，</a:t>
            </a:r>
            <a:r>
              <a:rPr lang="en-US" altLang="zh-CN" sz="2800" b="0" dirty="0"/>
              <a:t>8</a:t>
            </a:r>
            <a:r>
              <a:rPr lang="zh-CN" altLang="zh-CN" sz="2800" b="0" dirty="0"/>
              <a:t>，</a:t>
            </a:r>
            <a:r>
              <a:rPr lang="en-US" altLang="zh-CN" sz="2800" b="0" dirty="0"/>
              <a:t>21</a:t>
            </a:r>
            <a:r>
              <a:rPr lang="zh-CN" altLang="zh-CN" sz="2800" b="0" dirty="0"/>
              <a:t>，</a:t>
            </a:r>
            <a:r>
              <a:rPr lang="en-US" altLang="zh-CN" sz="2800" b="0" dirty="0"/>
              <a:t>22</a:t>
            </a:r>
            <a:r>
              <a:rPr lang="zh-CN" altLang="zh-CN" sz="2800" b="0" dirty="0"/>
              <a:t>，</a:t>
            </a:r>
            <a:r>
              <a:rPr lang="en-US" altLang="zh-CN" sz="2800" b="0" dirty="0"/>
              <a:t>6</a:t>
            </a:r>
            <a:r>
              <a:rPr lang="zh-CN" altLang="zh-CN" sz="2800" b="0" dirty="0"/>
              <a:t>，</a:t>
            </a:r>
            <a:r>
              <a:rPr lang="en-US" altLang="zh-CN" sz="2800" b="0" dirty="0"/>
              <a:t>27}</a:t>
            </a:r>
            <a:r>
              <a:rPr lang="zh-CN" altLang="zh-CN" sz="2800" b="0" dirty="0"/>
              <a:t>，哈希函数为</a:t>
            </a:r>
            <a:r>
              <a:rPr lang="en-US" altLang="zh-CN" sz="2800" dirty="0">
                <a:solidFill>
                  <a:srgbClr val="FF0000"/>
                </a:solidFill>
              </a:rPr>
              <a:t>Hash(key)=key%7</a:t>
            </a:r>
            <a:r>
              <a:rPr lang="zh-CN" altLang="zh-CN" sz="2800" b="0" dirty="0"/>
              <a:t>。利用二次探测法处理冲突，</a:t>
            </a:r>
            <a:r>
              <a:rPr lang="en-US" altLang="zh-CN" sz="2800" b="0" dirty="0"/>
              <a:t>d</a:t>
            </a:r>
            <a:r>
              <a:rPr lang="en-US" altLang="zh-CN" sz="2800" b="0" baseline="-25000" dirty="0"/>
              <a:t>i</a:t>
            </a:r>
            <a:r>
              <a:rPr lang="en-US" altLang="zh-CN" sz="2800" b="0" dirty="0"/>
              <a:t>=i</a:t>
            </a:r>
            <a:r>
              <a:rPr lang="en-US" altLang="zh-CN" sz="2800" b="0" baseline="30000" dirty="0"/>
              <a:t>2</a:t>
            </a:r>
            <a:r>
              <a:rPr lang="zh-CN" altLang="zh-CN" sz="2800" b="0" dirty="0"/>
              <a:t>，将关键字依次映射到哈希表中。</a:t>
            </a:r>
            <a:endParaRPr lang="zh-CN" altLang="en-US" sz="2800" b="0"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232" y="1720213"/>
            <a:ext cx="6231066" cy="5137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9892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4" y="2492896"/>
            <a:ext cx="7744944" cy="3579849"/>
          </a:xfrm>
        </p:spPr>
        <p:txBody>
          <a:bodyPr>
            <a:noAutofit/>
          </a:bodyPr>
          <a:lstStyle/>
          <a:p>
            <a:r>
              <a:rPr lang="zh-CN" altLang="zh-CN" sz="2800" b="0" dirty="0"/>
              <a:t>采用二次探测法处理冲突时的平均搜索长度为：</a:t>
            </a:r>
          </a:p>
          <a:p>
            <a:endParaRPr lang="en-US" altLang="zh-CN" sz="2800" b="0" dirty="0" smtClean="0"/>
          </a:p>
          <a:p>
            <a:endParaRPr lang="en-US" altLang="zh-CN" sz="2800" b="0" dirty="0"/>
          </a:p>
          <a:p>
            <a:endParaRPr lang="en-US" altLang="zh-CN" sz="2800" b="0" dirty="0" smtClean="0"/>
          </a:p>
          <a:p>
            <a:r>
              <a:rPr lang="zh-CN" altLang="en-US" sz="2800" dirty="0" smtClean="0">
                <a:solidFill>
                  <a:srgbClr val="FF0000"/>
                </a:solidFill>
              </a:rPr>
              <a:t>注意：</a:t>
            </a:r>
            <a:r>
              <a:rPr lang="zh-CN" altLang="zh-CN" sz="2800" b="0" dirty="0" smtClean="0"/>
              <a:t>二</a:t>
            </a:r>
            <a:r>
              <a:rPr lang="zh-CN" altLang="zh-CN" sz="2800" b="0" dirty="0"/>
              <a:t>次探查法虽然部分解决了“</a:t>
            </a:r>
            <a:r>
              <a:rPr lang="zh-CN" altLang="zh-CN" sz="2800" dirty="0">
                <a:solidFill>
                  <a:srgbClr val="FF0000"/>
                </a:solidFill>
              </a:rPr>
              <a:t>堆积</a:t>
            </a:r>
            <a:r>
              <a:rPr lang="zh-CN" altLang="zh-CN" sz="2800" b="0" dirty="0"/>
              <a:t>”的问题，但是二次探测的</a:t>
            </a:r>
            <a:r>
              <a:rPr lang="zh-CN" altLang="zh-CN" sz="2800" dirty="0" smtClean="0">
                <a:solidFill>
                  <a:srgbClr val="FF0000"/>
                </a:solidFill>
              </a:rPr>
              <a:t>缺点</a:t>
            </a:r>
            <a:r>
              <a:rPr lang="zh-CN" altLang="en-US" sz="2800" b="0" dirty="0" smtClean="0"/>
              <a:t>是</a:t>
            </a:r>
            <a:r>
              <a:rPr lang="zh-CN" altLang="en-US" sz="2800" dirty="0" smtClean="0"/>
              <a:t>不能保证</a:t>
            </a:r>
            <a:r>
              <a:rPr lang="zh-CN" altLang="zh-CN" sz="2800" b="0" dirty="0" smtClean="0"/>
              <a:t>探测</a:t>
            </a:r>
            <a:r>
              <a:rPr lang="zh-CN" altLang="zh-CN" sz="2800" b="0" dirty="0"/>
              <a:t>到整个哈希表的所有位置</a:t>
            </a:r>
            <a:r>
              <a:rPr lang="zh-CN" altLang="zh-CN" sz="2800" b="0" dirty="0" smtClean="0"/>
              <a:t>。</a:t>
            </a:r>
            <a:endParaRPr lang="zh-CN" altLang="zh-CN" sz="2800" b="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140" y="214290"/>
            <a:ext cx="8066388" cy="1900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24" y="3286124"/>
            <a:ext cx="7684453" cy="1144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49357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285728"/>
            <a:ext cx="8678768" cy="6023592"/>
          </a:xfrm>
        </p:spPr>
        <p:txBody>
          <a:bodyPr>
            <a:normAutofit lnSpcReduction="10000"/>
          </a:bodyPr>
          <a:lstStyle/>
          <a:p>
            <a:r>
              <a:rPr lang="zh-CN" altLang="zh-CN" sz="2800" dirty="0" smtClean="0">
                <a:solidFill>
                  <a:srgbClr val="FF0000"/>
                </a:solidFill>
              </a:rPr>
              <a:t>（</a:t>
            </a:r>
            <a:r>
              <a:rPr lang="en-US" altLang="zh-CN" sz="2800" dirty="0" smtClean="0">
                <a:solidFill>
                  <a:srgbClr val="FF0000"/>
                </a:solidFill>
              </a:rPr>
              <a:t>3</a:t>
            </a:r>
            <a:r>
              <a:rPr lang="zh-CN" altLang="zh-CN" sz="2800" dirty="0" smtClean="0">
                <a:solidFill>
                  <a:srgbClr val="FF0000"/>
                </a:solidFill>
              </a:rPr>
              <a:t>）</a:t>
            </a:r>
            <a:r>
              <a:rPr lang="zh-CN" altLang="zh-CN" sz="2800" dirty="0">
                <a:solidFill>
                  <a:srgbClr val="FF0000"/>
                </a:solidFill>
              </a:rPr>
              <a:t>随机探测</a:t>
            </a:r>
            <a:r>
              <a:rPr lang="zh-CN" altLang="zh-CN" sz="2800" dirty="0" smtClean="0">
                <a:solidFill>
                  <a:srgbClr val="FF0000"/>
                </a:solidFill>
              </a:rPr>
              <a:t>法</a:t>
            </a:r>
            <a:r>
              <a:rPr lang="zh-CN" altLang="en-US" sz="2800" dirty="0" smtClean="0"/>
              <a:t>（也叫伪随机探测法）</a:t>
            </a:r>
            <a:endParaRPr lang="zh-CN" altLang="zh-CN" sz="2800" dirty="0"/>
          </a:p>
          <a:p>
            <a:pPr>
              <a:spcBef>
                <a:spcPts val="1800"/>
              </a:spcBef>
              <a:buFont typeface="Wingdings" panose="05000000000000000000" pitchFamily="2" charset="2"/>
              <a:buChar char="ü"/>
            </a:pPr>
            <a:r>
              <a:rPr lang="zh-CN" altLang="zh-CN" sz="2800" b="0" dirty="0"/>
              <a:t>解决线性探测法造成的堆积问题的原则是让哈希表中的每一空位接收下一记录的概率尽可能相等</a:t>
            </a:r>
            <a:r>
              <a:rPr lang="zh-CN" altLang="zh-CN" sz="2800" b="0" dirty="0" smtClean="0"/>
              <a:t>。</a:t>
            </a:r>
            <a:endParaRPr lang="en-US" altLang="zh-CN" sz="2800" b="0" dirty="0" smtClean="0"/>
          </a:p>
          <a:p>
            <a:pPr>
              <a:buFont typeface="Wingdings" panose="05000000000000000000" pitchFamily="2" charset="2"/>
              <a:buChar char="ü"/>
            </a:pPr>
            <a:r>
              <a:rPr lang="zh-CN" altLang="zh-CN" sz="2800" b="0" dirty="0" smtClean="0"/>
              <a:t>解决</a:t>
            </a:r>
            <a:r>
              <a:rPr lang="zh-CN" altLang="zh-CN" sz="2800" b="0" dirty="0"/>
              <a:t>方法之一是</a:t>
            </a:r>
            <a:r>
              <a:rPr lang="zh-CN" altLang="zh-CN" sz="2800" b="0" dirty="0" smtClean="0"/>
              <a:t>采用</a:t>
            </a:r>
            <a:r>
              <a:rPr lang="zh-CN" altLang="en-US" sz="2800" b="0" dirty="0" smtClean="0">
                <a:solidFill>
                  <a:srgbClr val="FF0000"/>
                </a:solidFill>
              </a:rPr>
              <a:t>伪</a:t>
            </a:r>
            <a:r>
              <a:rPr lang="zh-CN" altLang="zh-CN" sz="2800" b="0" dirty="0" smtClean="0">
                <a:solidFill>
                  <a:srgbClr val="FF0000"/>
                </a:solidFill>
              </a:rPr>
              <a:t>随机</a:t>
            </a:r>
            <a:r>
              <a:rPr lang="zh-CN" altLang="zh-CN" sz="2800" b="0" dirty="0">
                <a:solidFill>
                  <a:srgbClr val="FF0000"/>
                </a:solidFill>
              </a:rPr>
              <a:t>探测法来解决冲突</a:t>
            </a:r>
            <a:r>
              <a:rPr lang="zh-CN" altLang="zh-CN" sz="2800" b="0" dirty="0"/>
              <a:t>。此方法产生的再探测地址是从哈希</a:t>
            </a:r>
            <a:r>
              <a:rPr lang="zh-CN" altLang="zh-CN" sz="2800" b="0" dirty="0" smtClean="0"/>
              <a:t>表中</a:t>
            </a:r>
            <a:r>
              <a:rPr lang="zh-CN" altLang="zh-CN" sz="2800" b="0" dirty="0"/>
              <a:t>随机选取的</a:t>
            </a:r>
            <a:r>
              <a:rPr lang="zh-CN" altLang="zh-CN" sz="2800" b="0" dirty="0" smtClean="0"/>
              <a:t>。</a:t>
            </a:r>
            <a:endParaRPr lang="en-US" altLang="zh-CN" sz="2800" b="0" dirty="0" smtClean="0"/>
          </a:p>
          <a:p>
            <a:pPr>
              <a:buFont typeface="Wingdings" panose="05000000000000000000" pitchFamily="2" charset="2"/>
              <a:buChar char="ü"/>
            </a:pPr>
            <a:r>
              <a:rPr lang="zh-CN" altLang="en-US" sz="2800" b="0" dirty="0" smtClean="0"/>
              <a:t>随机</a:t>
            </a:r>
            <a:r>
              <a:rPr lang="zh-CN" altLang="zh-CN" sz="2800" b="0" dirty="0" smtClean="0"/>
              <a:t>探查</a:t>
            </a:r>
            <a:r>
              <a:rPr lang="zh-CN" altLang="zh-CN" sz="2800" b="0" dirty="0"/>
              <a:t>方法的定义如下</a:t>
            </a:r>
            <a:r>
              <a:rPr lang="zh-CN" altLang="zh-CN" sz="2800" b="0" dirty="0" smtClean="0"/>
              <a:t>：</a:t>
            </a:r>
            <a:endParaRPr lang="en-US" altLang="zh-CN" sz="2800" b="0" dirty="0" smtClean="0"/>
          </a:p>
          <a:p>
            <a:pPr marL="0" indent="0"/>
            <a:r>
              <a:rPr lang="en-US" altLang="zh-CN" sz="2800" b="0" dirty="0" smtClean="0"/>
              <a:t>	h</a:t>
            </a:r>
            <a:r>
              <a:rPr lang="en-US" altLang="zh-CN" sz="2800" b="0" baseline="-25000" dirty="0" smtClean="0"/>
              <a:t>0</a:t>
            </a:r>
            <a:r>
              <a:rPr lang="en-US" altLang="zh-CN" sz="2800" b="0" dirty="0" smtClean="0"/>
              <a:t> </a:t>
            </a:r>
            <a:r>
              <a:rPr lang="en-US" altLang="zh-CN" sz="2800" b="0" dirty="0"/>
              <a:t>= Hash(key)</a:t>
            </a:r>
            <a:endParaRPr lang="en-US" altLang="zh-CN" sz="2800" b="0" dirty="0" smtClean="0"/>
          </a:p>
          <a:p>
            <a:r>
              <a:rPr lang="en-US" altLang="zh-CN" sz="2800" b="0" dirty="0" smtClean="0"/>
              <a:t>		h</a:t>
            </a:r>
            <a:r>
              <a:rPr lang="en-US" altLang="zh-CN" sz="2800" b="0" baseline="-25000" dirty="0" smtClean="0"/>
              <a:t>i </a:t>
            </a:r>
            <a:r>
              <a:rPr lang="en-US" altLang="zh-CN" sz="2800" b="0" dirty="0" smtClean="0"/>
              <a:t>= ( h</a:t>
            </a:r>
            <a:r>
              <a:rPr lang="en-US" altLang="zh-CN" sz="2800" b="0" baseline="-25000" dirty="0" smtClean="0"/>
              <a:t>0</a:t>
            </a:r>
            <a:r>
              <a:rPr lang="en-US" altLang="zh-CN" sz="2800" b="0" dirty="0" smtClean="0"/>
              <a:t> + d</a:t>
            </a:r>
            <a:r>
              <a:rPr lang="en-US" altLang="zh-CN" sz="2800" b="0" baseline="-25000" dirty="0" smtClean="0"/>
              <a:t>i </a:t>
            </a:r>
            <a:r>
              <a:rPr lang="en-US" altLang="zh-CN" sz="2800" b="0" dirty="0" smtClean="0"/>
              <a:t>) % m</a:t>
            </a:r>
            <a:r>
              <a:rPr lang="zh-CN" altLang="zh-CN" sz="2800" b="0" dirty="0" smtClean="0"/>
              <a:t>，</a:t>
            </a:r>
            <a:endParaRPr lang="en-US" altLang="zh-CN" sz="2800" b="0" dirty="0" smtClean="0"/>
          </a:p>
          <a:p>
            <a:r>
              <a:rPr lang="en-US" altLang="zh-CN" sz="2800" b="0" dirty="0" smtClean="0"/>
              <a:t>		</a:t>
            </a:r>
            <a:r>
              <a:rPr lang="zh-CN" altLang="zh-CN" sz="2800" b="0" dirty="0" smtClean="0"/>
              <a:t>其中</a:t>
            </a:r>
            <a:r>
              <a:rPr lang="zh-CN" altLang="en-US" sz="2800" b="0" dirty="0" smtClean="0"/>
              <a:t>：</a:t>
            </a:r>
            <a:r>
              <a:rPr lang="en-US" altLang="zh-CN" sz="2800" b="0" dirty="0" err="1" smtClean="0"/>
              <a:t>i</a:t>
            </a:r>
            <a:r>
              <a:rPr lang="en-US" altLang="zh-CN" sz="2800" b="0" dirty="0" smtClean="0"/>
              <a:t>=1</a:t>
            </a:r>
            <a:r>
              <a:rPr lang="zh-CN" altLang="zh-CN" sz="2800" b="0" dirty="0"/>
              <a:t>，</a:t>
            </a:r>
            <a:r>
              <a:rPr lang="en-US" altLang="zh-CN" sz="2800" b="0" dirty="0"/>
              <a:t>2</a:t>
            </a:r>
            <a:r>
              <a:rPr lang="zh-CN" altLang="zh-CN" sz="2800" b="0" dirty="0"/>
              <a:t>，</a:t>
            </a:r>
            <a:r>
              <a:rPr lang="en-US" altLang="zh-CN" sz="2800" b="0" dirty="0"/>
              <a:t>…</a:t>
            </a:r>
            <a:r>
              <a:rPr lang="zh-CN" altLang="zh-CN" sz="2800" b="0" dirty="0"/>
              <a:t>，</a:t>
            </a:r>
            <a:r>
              <a:rPr lang="en-US" altLang="zh-CN" sz="2800" b="0" dirty="0" smtClean="0"/>
              <a:t>k</a:t>
            </a:r>
            <a:r>
              <a:rPr lang="zh-CN" altLang="en-US" sz="2800" b="0" dirty="0" smtClean="0"/>
              <a:t>；</a:t>
            </a:r>
            <a:endParaRPr lang="en-US" altLang="zh-CN" sz="2800" b="0" dirty="0" smtClean="0"/>
          </a:p>
          <a:p>
            <a:r>
              <a:rPr lang="en-US" altLang="zh-CN" sz="2800" b="0" dirty="0" smtClean="0"/>
              <a:t>			</a:t>
            </a:r>
            <a:r>
              <a:rPr lang="en-US" altLang="zh-CN" sz="2800" b="0" dirty="0" err="1" smtClean="0"/>
              <a:t>d</a:t>
            </a:r>
            <a:r>
              <a:rPr lang="en-US" altLang="zh-CN" sz="2800" b="0" baseline="-25000" dirty="0" err="1" smtClean="0"/>
              <a:t>i</a:t>
            </a:r>
            <a:r>
              <a:rPr lang="zh-CN" altLang="zh-CN" sz="2800" b="0" dirty="0"/>
              <a:t>为一组</a:t>
            </a:r>
            <a:r>
              <a:rPr lang="zh-CN" altLang="zh-CN" sz="2800" dirty="0">
                <a:solidFill>
                  <a:srgbClr val="FF0000"/>
                </a:solidFill>
              </a:rPr>
              <a:t>伪</a:t>
            </a:r>
            <a:r>
              <a:rPr lang="zh-CN" altLang="zh-CN" sz="2800" b="0" dirty="0"/>
              <a:t>随机数</a:t>
            </a:r>
            <a:r>
              <a:rPr lang="zh-CN" altLang="zh-CN" sz="2800" b="0" dirty="0" smtClean="0"/>
              <a:t>序列</a:t>
            </a:r>
            <a:r>
              <a:rPr lang="en-US" altLang="zh-CN" sz="2800" b="0" dirty="0" smtClean="0"/>
              <a:t>(</a:t>
            </a:r>
            <a:r>
              <a:rPr lang="zh-CN" altLang="en-US" sz="2800" b="0" dirty="0" smtClean="0"/>
              <a:t>伪随机序列函数</a:t>
            </a:r>
            <a:r>
              <a:rPr lang="en-US" altLang="zh-CN" sz="2800" b="0" dirty="0" smtClean="0"/>
              <a:t>)</a:t>
            </a:r>
            <a:r>
              <a:rPr lang="zh-CN" altLang="en-US" sz="2800" b="0" dirty="0" smtClean="0"/>
              <a:t>。</a:t>
            </a:r>
            <a:endParaRPr lang="zh-CN" altLang="zh-CN" sz="2800" b="0" dirty="0"/>
          </a:p>
        </p:txBody>
      </p:sp>
    </p:spTree>
    <p:extLst>
      <p:ext uri="{BB962C8B-B14F-4D97-AF65-F5344CB8AC3E}">
        <p14:creationId xmlns:p14="http://schemas.microsoft.com/office/powerpoint/2010/main" val="8116472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428604"/>
            <a:ext cx="8286808" cy="1285884"/>
          </a:xfrm>
        </p:spPr>
        <p:txBody>
          <a:bodyPr>
            <a:normAutofit/>
          </a:bodyPr>
          <a:lstStyle/>
          <a:p>
            <a:r>
              <a:rPr lang="zh-CN" altLang="zh-CN" sz="2800" b="0" dirty="0" smtClean="0"/>
              <a:t>【例</a:t>
            </a:r>
            <a:r>
              <a:rPr lang="en-US" altLang="zh-CN" sz="2800" b="0" dirty="0" smtClean="0"/>
              <a:t>8.5</a:t>
            </a:r>
            <a:r>
              <a:rPr lang="zh-CN" altLang="zh-CN" sz="2800" b="0" dirty="0" smtClean="0"/>
              <a:t>】一组记录元素的关键字集合</a:t>
            </a:r>
            <a:r>
              <a:rPr lang="en-US" altLang="zh-CN" sz="2800" b="0" dirty="0" smtClean="0"/>
              <a:t>{11</a:t>
            </a:r>
            <a:r>
              <a:rPr lang="zh-CN" altLang="zh-CN" sz="2800" b="0" dirty="0" smtClean="0"/>
              <a:t>，</a:t>
            </a:r>
            <a:r>
              <a:rPr lang="en-US" altLang="zh-CN" sz="2800" b="0" dirty="0" smtClean="0"/>
              <a:t>31</a:t>
            </a:r>
            <a:r>
              <a:rPr lang="zh-CN" altLang="zh-CN" sz="2800" b="0" dirty="0" smtClean="0"/>
              <a:t>，</a:t>
            </a:r>
            <a:r>
              <a:rPr lang="en-US" altLang="zh-CN" sz="2800" b="0" dirty="0" smtClean="0"/>
              <a:t>35</a:t>
            </a:r>
            <a:r>
              <a:rPr lang="zh-CN" altLang="zh-CN" sz="2800" b="0" dirty="0" smtClean="0"/>
              <a:t>，</a:t>
            </a:r>
            <a:r>
              <a:rPr lang="en-US" altLang="zh-CN" sz="2800" b="0" dirty="0" smtClean="0"/>
              <a:t>41</a:t>
            </a:r>
            <a:r>
              <a:rPr lang="zh-CN" altLang="zh-CN" sz="2800" b="0" dirty="0" smtClean="0"/>
              <a:t>，</a:t>
            </a:r>
            <a:r>
              <a:rPr lang="en-US" altLang="zh-CN" sz="2800" b="0" dirty="0" smtClean="0"/>
              <a:t>43</a:t>
            </a:r>
            <a:r>
              <a:rPr lang="zh-CN" altLang="zh-CN" sz="2800" b="0" dirty="0" smtClean="0"/>
              <a:t>，</a:t>
            </a:r>
            <a:r>
              <a:rPr lang="en-US" altLang="zh-CN" sz="2800" b="0" dirty="0" smtClean="0"/>
              <a:t>55}</a:t>
            </a:r>
            <a:r>
              <a:rPr lang="zh-CN" altLang="zh-CN" sz="2800" b="0" dirty="0" smtClean="0"/>
              <a:t>，用随机探查法来解决冲突</a:t>
            </a:r>
            <a:r>
              <a:rPr lang="en-US" altLang="zh-CN" sz="2800" b="0" dirty="0" smtClean="0"/>
              <a:t>.</a:t>
            </a:r>
            <a:endParaRPr lang="zh-CN" altLang="en-US" sz="2800" b="0"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43116"/>
            <a:ext cx="9144000" cy="1508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5496" y="5229200"/>
            <a:ext cx="9161482" cy="523220"/>
          </a:xfrm>
          <a:prstGeom prst="rect">
            <a:avLst/>
          </a:prstGeom>
        </p:spPr>
        <p:txBody>
          <a:bodyPr wrap="none">
            <a:spAutoFit/>
          </a:bodyPr>
          <a:lstStyle/>
          <a:p>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本</a:t>
            </a:r>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教材将线性探测、平方探测、</a:t>
            </a:r>
            <a:r>
              <a:rPr lang="zh-CN" altLang="zh-CN"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随机探查</a:t>
            </a:r>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称为</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开放定址法</a:t>
            </a:r>
            <a:endParaRPr lang="zh-CN" altLang="en-US" b="1" dirty="0">
              <a:solidFill>
                <a:srgbClr val="FF0000"/>
              </a:solidFill>
            </a:endParaRPr>
          </a:p>
        </p:txBody>
      </p:sp>
    </p:spTree>
    <p:extLst>
      <p:ext uri="{BB962C8B-B14F-4D97-AF65-F5344CB8AC3E}">
        <p14:creationId xmlns:p14="http://schemas.microsoft.com/office/powerpoint/2010/main" val="21647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285720" y="785794"/>
            <a:ext cx="8678768" cy="6247608"/>
          </a:xfrm>
          <a:prstGeom prst="rect">
            <a:avLst/>
          </a:prstGeom>
        </p:spPr>
        <p:txBody>
          <a:bodyPr wrap="square">
            <a:spAutoFit/>
          </a:bodyPr>
          <a:lstStyle/>
          <a:p>
            <a:pPr marL="342900" indent="-342900">
              <a:lnSpc>
                <a:spcPct val="120000"/>
              </a:lnSpc>
              <a:buFont typeface="Wingdings" panose="05000000000000000000" pitchFamily="2" charset="2"/>
              <a:buChar char="u"/>
            </a:pPr>
            <a:r>
              <a:rPr lang="zh-CN"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哈希表</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是一个</a:t>
            </a:r>
            <a:r>
              <a:rPr lang="zh-CN"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动态</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查找表</a:t>
            </a:r>
            <a:r>
              <a:rPr lang="zh-CN" altLang="en-US"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既可以通过哈希函数和冲突解决方案来实现记录元素的插入，可以进行</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记录</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元素的删除。</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u"/>
            </a:pP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如果</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删除元素是具有冲突的元素，则这个</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元素</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删除会</a:t>
            </a:r>
            <a:r>
              <a:rPr lang="zh-CN"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破坏</a:t>
            </a:r>
            <a:r>
              <a:rPr lang="zh-CN"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查找</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轨迹</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解决方法：伪删除！</a:t>
            </a:r>
            <a:endPar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u"/>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伪</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删除是</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在删除</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一个</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元素</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时要</a:t>
            </a:r>
            <a:r>
              <a:rPr lang="zh-CN"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在该位置设一个</a:t>
            </a:r>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墓碑标志</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u"/>
            </a:pPr>
            <a:r>
              <a:rPr lang="zh-CN"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a:t>
            </a:r>
            <a:r>
              <a:rPr lang="zh-CN"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查找</a:t>
            </a:r>
            <a:r>
              <a:rPr lang="zh-CN"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时</a:t>
            </a:r>
            <a:r>
              <a:rPr lang="zh-CN" altLang="en-US"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跳过</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墓碑标志</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”位置，即</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利用</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这个标志来查找与其冲突的元素存放位置，从而不会产生信息中断的情况</a:t>
            </a:r>
            <a:r>
              <a:rPr lang="zh-CN" altLang="zh-CN" sz="2800" dirty="0" smtClean="0"/>
              <a:t>。</a:t>
            </a:r>
            <a:endParaRPr lang="en-US" altLang="zh-CN" sz="2800" dirty="0" smtClean="0"/>
          </a:p>
          <a:p>
            <a:pPr marL="342900" indent="-342900">
              <a:lnSpc>
                <a:spcPct val="120000"/>
              </a:lnSpc>
              <a:buFont typeface="Wingdings" panose="05000000000000000000" pitchFamily="2" charset="2"/>
              <a:buChar char="u"/>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插入</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时</a:t>
            </a:r>
            <a:r>
              <a:rPr lang="zh-CN" altLang="en-US"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可利用</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墓碑标志</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”位置来存放待插入的元素。</a:t>
            </a: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标题 1"/>
          <p:cNvSpPr txBox="1">
            <a:spLocks/>
          </p:cNvSpPr>
          <p:nvPr/>
        </p:nvSpPr>
        <p:spPr>
          <a:xfrm>
            <a:off x="357158" y="22840"/>
            <a:ext cx="75209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黑体" panose="02010609060101010101" pitchFamily="49" charset="-122"/>
                <a:ea typeface="黑体" panose="02010609060101010101" pitchFamily="49" charset="-122"/>
                <a:cs typeface="+mj-cs"/>
              </a:defRPr>
            </a:lvl1pPr>
          </a:lstStyle>
          <a:p>
            <a:r>
              <a:rPr lang="zh-CN" altLang="en-US" dirty="0" smtClean="0"/>
              <a:t>五、</a:t>
            </a:r>
            <a:r>
              <a:rPr lang="zh-CN" altLang="zh-CN" b="1" dirty="0" smtClean="0">
                <a:solidFill>
                  <a:srgbClr val="FF0000"/>
                </a:solidFill>
              </a:rPr>
              <a:t>哈希</a:t>
            </a:r>
            <a:r>
              <a:rPr lang="zh-CN" altLang="en-US" b="1" dirty="0" smtClean="0">
                <a:solidFill>
                  <a:srgbClr val="FF0000"/>
                </a:solidFill>
              </a:rPr>
              <a:t>表元素删除</a:t>
            </a:r>
            <a:endParaRPr lang="zh-CN" altLang="en-US" b="1" dirty="0">
              <a:solidFill>
                <a:srgbClr val="FF0000"/>
              </a:solidFill>
            </a:endParaRPr>
          </a:p>
        </p:txBody>
      </p:sp>
      <p:sp>
        <p:nvSpPr>
          <p:cNvPr id="6" name="矩形 5"/>
          <p:cNvSpPr/>
          <p:nvPr/>
        </p:nvSpPr>
        <p:spPr>
          <a:xfrm>
            <a:off x="4359866" y="71414"/>
            <a:ext cx="4676630" cy="523220"/>
          </a:xfrm>
          <a:prstGeom prst="rect">
            <a:avLst/>
          </a:prstGeom>
        </p:spPr>
        <p:txBody>
          <a:bodyPr wrap="square">
            <a:spAutoFit/>
          </a:bodyPr>
          <a:lstStyle/>
          <a:p>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主要针对开放定址法</a:t>
            </a:r>
            <a:endParaRPr lang="zh-CN" altLang="en-US" dirty="0"/>
          </a:p>
        </p:txBody>
      </p:sp>
    </p:spTree>
    <p:extLst>
      <p:ext uri="{BB962C8B-B14F-4D97-AF65-F5344CB8AC3E}">
        <p14:creationId xmlns:p14="http://schemas.microsoft.com/office/powerpoint/2010/main" val="238030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4"/>
            <a:ext cx="8064514" cy="642942"/>
          </a:xfrm>
        </p:spPr>
        <p:txBody>
          <a:bodyPr/>
          <a:lstStyle/>
          <a:p>
            <a:r>
              <a:rPr lang="zh-CN" altLang="en-US" sz="2600" dirty="0"/>
              <a:t>哈希表的类型</a:t>
            </a:r>
          </a:p>
        </p:txBody>
      </p:sp>
      <p:sp>
        <p:nvSpPr>
          <p:cNvPr id="3" name="内容占位符 2"/>
          <p:cNvSpPr>
            <a:spLocks noGrp="1"/>
          </p:cNvSpPr>
          <p:nvPr>
            <p:ph idx="1"/>
          </p:nvPr>
        </p:nvSpPr>
        <p:spPr>
          <a:xfrm>
            <a:off x="500034" y="980728"/>
            <a:ext cx="8429684" cy="5877272"/>
          </a:xfrm>
        </p:spPr>
        <p:txBody>
          <a:bodyPr>
            <a:noAutofit/>
          </a:bodyPr>
          <a:lstStyle/>
          <a:p>
            <a:pPr>
              <a:spcBef>
                <a:spcPts val="0"/>
              </a:spcBef>
            </a:pPr>
            <a:r>
              <a:rPr lang="en-US" altLang="zh-CN" sz="2800" b="0" dirty="0" err="1" smtClean="0"/>
              <a:t>struct</a:t>
            </a:r>
            <a:r>
              <a:rPr lang="en-US" altLang="zh-CN" sz="2800" b="0" dirty="0" smtClean="0"/>
              <a:t> </a:t>
            </a:r>
            <a:r>
              <a:rPr lang="en-US" altLang="zh-CN" sz="2800" b="0" dirty="0"/>
              <a:t>Element { </a:t>
            </a:r>
            <a:r>
              <a:rPr lang="en-US" altLang="zh-CN" sz="2800" b="0" dirty="0" smtClean="0"/>
              <a:t>	 		//</a:t>
            </a:r>
            <a:r>
              <a:rPr lang="zh-CN" altLang="zh-CN" sz="2800" b="0" dirty="0"/>
              <a:t>记录的定义</a:t>
            </a:r>
          </a:p>
          <a:p>
            <a:pPr>
              <a:spcBef>
                <a:spcPts val="0"/>
              </a:spcBef>
            </a:pPr>
            <a:r>
              <a:rPr lang="en-US" altLang="zh-CN" sz="2800" b="0" dirty="0"/>
              <a:t>	</a:t>
            </a:r>
            <a:r>
              <a:rPr lang="en-US" altLang="zh-CN" sz="2800" b="0" dirty="0" err="1"/>
              <a:t>KeyType</a:t>
            </a:r>
            <a:r>
              <a:rPr lang="en-US" altLang="zh-CN" sz="2800" b="0" dirty="0"/>
              <a:t> </a:t>
            </a:r>
            <a:r>
              <a:rPr lang="en-US" altLang="zh-CN" sz="2800" b="0" dirty="0" smtClean="0"/>
              <a:t>R[MAXSIZE];	//</a:t>
            </a:r>
            <a:r>
              <a:rPr lang="zh-CN" altLang="en-US" sz="2800" b="0" dirty="0" smtClean="0"/>
              <a:t>假设只存</a:t>
            </a:r>
            <a:r>
              <a:rPr lang="zh-CN" altLang="zh-CN" sz="2800" b="0" dirty="0" smtClean="0"/>
              <a:t>关键字</a:t>
            </a:r>
            <a:endParaRPr lang="zh-CN" altLang="zh-CN" sz="2800" b="0" dirty="0"/>
          </a:p>
          <a:p>
            <a:pPr>
              <a:spcBef>
                <a:spcPts val="0"/>
              </a:spcBef>
            </a:pPr>
            <a:r>
              <a:rPr lang="en-US" altLang="zh-CN" sz="2800" b="0" dirty="0"/>
              <a:t>	</a:t>
            </a:r>
            <a:r>
              <a:rPr lang="en-US" altLang="zh-CN" sz="2800" b="0" dirty="0" err="1" smtClean="0"/>
              <a:t>int</a:t>
            </a:r>
            <a:r>
              <a:rPr lang="en-US" altLang="zh-CN" sz="2800" b="0" dirty="0" smtClean="0"/>
              <a:t> length;        			//</a:t>
            </a:r>
            <a:r>
              <a:rPr lang="zh-CN" altLang="en-US" sz="2800" b="0" dirty="0" smtClean="0"/>
              <a:t>长度</a:t>
            </a:r>
            <a:endParaRPr lang="zh-CN" altLang="zh-CN" sz="2800" b="0" dirty="0"/>
          </a:p>
          <a:p>
            <a:pPr>
              <a:spcBef>
                <a:spcPts val="0"/>
              </a:spcBef>
            </a:pPr>
            <a:r>
              <a:rPr lang="en-US" altLang="zh-CN" sz="2800" b="0" dirty="0" smtClean="0"/>
              <a:t>}</a:t>
            </a:r>
            <a:r>
              <a:rPr lang="en-US" altLang="zh-CN" sz="2800" b="0" dirty="0" err="1" smtClean="0"/>
              <a:t>HashList</a:t>
            </a:r>
            <a:r>
              <a:rPr lang="en-US" altLang="zh-CN" sz="2800" b="0" dirty="0" smtClean="0"/>
              <a:t>;</a:t>
            </a:r>
          </a:p>
          <a:p>
            <a:pPr>
              <a:spcBef>
                <a:spcPts val="0"/>
              </a:spcBef>
            </a:pPr>
            <a:endParaRPr lang="en-US" altLang="zh-CN" sz="2800" b="0" dirty="0"/>
          </a:p>
          <a:p>
            <a:pPr>
              <a:spcBef>
                <a:spcPts val="0"/>
              </a:spcBef>
            </a:pPr>
            <a:r>
              <a:rPr lang="zh-CN" altLang="en-US" sz="2800" b="0" dirty="0" smtClean="0"/>
              <a:t>初始化阶段：</a:t>
            </a:r>
            <a:endParaRPr lang="zh-CN" altLang="en-US" sz="2800" b="0" dirty="0"/>
          </a:p>
          <a:p>
            <a:pPr>
              <a:spcBef>
                <a:spcPts val="0"/>
              </a:spcBef>
            </a:pPr>
            <a:r>
              <a:rPr lang="en-US" altLang="zh-CN" sz="2800" b="0" dirty="0"/>
              <a:t>for(</a:t>
            </a:r>
            <a:r>
              <a:rPr lang="en-US" altLang="zh-CN" sz="2800" b="0" dirty="0" err="1"/>
              <a:t>int</a:t>
            </a:r>
            <a:r>
              <a:rPr lang="en-US" altLang="zh-CN" sz="2800" b="0" dirty="0"/>
              <a:t> </a:t>
            </a:r>
            <a:r>
              <a:rPr lang="en-US" altLang="zh-CN" sz="2800" b="0" dirty="0" err="1"/>
              <a:t>i</a:t>
            </a:r>
            <a:r>
              <a:rPr lang="en-US" altLang="zh-CN" sz="2800" b="0" dirty="0"/>
              <a:t>=0; </a:t>
            </a:r>
            <a:r>
              <a:rPr lang="en-US" altLang="zh-CN" sz="2800" b="0" dirty="0" err="1"/>
              <a:t>i</a:t>
            </a:r>
            <a:r>
              <a:rPr lang="en-US" altLang="zh-CN" sz="2800" b="0" dirty="0"/>
              <a:t>&lt;</a:t>
            </a:r>
            <a:r>
              <a:rPr lang="en-US" altLang="zh-CN" sz="2800" b="0" dirty="0" err="1"/>
              <a:t>MaxSize</a:t>
            </a:r>
            <a:r>
              <a:rPr lang="en-US" altLang="zh-CN" sz="2800" b="0" dirty="0"/>
              <a:t>; </a:t>
            </a:r>
            <a:r>
              <a:rPr lang="en-US" altLang="zh-CN" sz="2800" b="0" dirty="0" err="1"/>
              <a:t>i</a:t>
            </a:r>
            <a:r>
              <a:rPr lang="en-US" altLang="zh-CN" sz="2800" b="0" dirty="0"/>
              <a:t>++)</a:t>
            </a:r>
            <a:endParaRPr lang="zh-CN" altLang="zh-CN" sz="2800" b="0" dirty="0"/>
          </a:p>
          <a:p>
            <a:pPr>
              <a:spcBef>
                <a:spcPts val="0"/>
              </a:spcBef>
            </a:pPr>
            <a:r>
              <a:rPr lang="en-US" altLang="zh-CN" sz="2800" b="0" dirty="0"/>
              <a:t>          </a:t>
            </a:r>
            <a:r>
              <a:rPr lang="en-US" altLang="zh-CN" sz="2800" b="0" dirty="0" smtClean="0"/>
              <a:t>(*HL).R[</a:t>
            </a:r>
            <a:r>
              <a:rPr lang="en-US" altLang="zh-CN" sz="2800" b="0" dirty="0" err="1" smtClean="0"/>
              <a:t>i</a:t>
            </a:r>
            <a:r>
              <a:rPr lang="en-US" altLang="zh-CN" sz="2800" b="0" dirty="0" smtClean="0"/>
              <a:t>]=</a:t>
            </a:r>
            <a:r>
              <a:rPr lang="en-US" altLang="zh-CN" sz="2800" b="0" dirty="0" err="1" smtClean="0">
                <a:solidFill>
                  <a:srgbClr val="FF0000"/>
                </a:solidFill>
              </a:rPr>
              <a:t>NullTag</a:t>
            </a:r>
            <a:r>
              <a:rPr lang="en-US" altLang="zh-CN" sz="2800" b="0" dirty="0"/>
              <a:t>;  //</a:t>
            </a:r>
            <a:r>
              <a:rPr lang="en-US" altLang="zh-CN" sz="2800" b="0" dirty="0" err="1"/>
              <a:t>NullTag</a:t>
            </a:r>
            <a:r>
              <a:rPr lang="zh-CN" altLang="en-US" sz="2800" b="0" dirty="0" smtClean="0"/>
              <a:t>是</a:t>
            </a:r>
            <a:r>
              <a:rPr lang="en-US" altLang="zh-CN" sz="2800" b="0" dirty="0" smtClean="0"/>
              <a:t>key</a:t>
            </a:r>
            <a:r>
              <a:rPr lang="zh-CN" altLang="en-US" sz="2800" b="0" dirty="0" smtClean="0"/>
              <a:t>值域</a:t>
            </a:r>
            <a:r>
              <a:rPr lang="zh-CN" altLang="en-US" sz="2800" b="0" dirty="0"/>
              <a:t>之外的一个值</a:t>
            </a:r>
            <a:endParaRPr lang="en-US" altLang="zh-CN" sz="2800" b="0" dirty="0"/>
          </a:p>
          <a:p>
            <a:pPr>
              <a:spcBef>
                <a:spcPts val="0"/>
              </a:spcBef>
            </a:pPr>
            <a:endParaRPr lang="zh-CN" altLang="zh-CN" sz="2800" b="0" dirty="0"/>
          </a:p>
          <a:p>
            <a:pPr>
              <a:spcBef>
                <a:spcPts val="0"/>
              </a:spcBef>
            </a:pPr>
            <a:endParaRPr lang="en-US" altLang="zh-CN" sz="1800" dirty="0" smtClean="0"/>
          </a:p>
        </p:txBody>
      </p:sp>
    </p:spTree>
    <p:extLst>
      <p:ext uri="{BB962C8B-B14F-4D97-AF65-F5344CB8AC3E}">
        <p14:creationId xmlns:p14="http://schemas.microsoft.com/office/powerpoint/2010/main" val="15096166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214290"/>
            <a:ext cx="8463884" cy="6643710"/>
          </a:xfrm>
        </p:spPr>
        <p:txBody>
          <a:bodyPr>
            <a:normAutofit fontScale="92500"/>
          </a:bodyPr>
          <a:lstStyle/>
          <a:p>
            <a:pPr>
              <a:lnSpc>
                <a:spcPct val="140000"/>
              </a:lnSpc>
              <a:spcBef>
                <a:spcPts val="0"/>
              </a:spcBef>
            </a:pPr>
            <a:r>
              <a:rPr lang="zh-CN" altLang="zh-CN" dirty="0" smtClean="0">
                <a:solidFill>
                  <a:srgbClr val="FF0000"/>
                </a:solidFill>
              </a:rPr>
              <a:t>从</a:t>
            </a:r>
            <a:r>
              <a:rPr lang="zh-CN" altLang="zh-CN" dirty="0">
                <a:solidFill>
                  <a:srgbClr val="FF0000"/>
                </a:solidFill>
              </a:rPr>
              <a:t>哈希</a:t>
            </a:r>
            <a:r>
              <a:rPr lang="zh-CN" altLang="zh-CN" dirty="0" smtClean="0">
                <a:solidFill>
                  <a:srgbClr val="FF0000"/>
                </a:solidFill>
              </a:rPr>
              <a:t>表</a:t>
            </a:r>
            <a:r>
              <a:rPr lang="en-US" altLang="zh-CN" dirty="0" smtClean="0">
                <a:solidFill>
                  <a:srgbClr val="FF0000"/>
                </a:solidFill>
              </a:rPr>
              <a:t>*HT</a:t>
            </a:r>
            <a:r>
              <a:rPr lang="zh-CN" altLang="zh-CN" dirty="0">
                <a:solidFill>
                  <a:srgbClr val="FF0000"/>
                </a:solidFill>
              </a:rPr>
              <a:t>中删除</a:t>
            </a:r>
            <a:r>
              <a:rPr lang="zh-CN" altLang="zh-CN" dirty="0" smtClean="0">
                <a:solidFill>
                  <a:srgbClr val="FF0000"/>
                </a:solidFill>
              </a:rPr>
              <a:t>元素</a:t>
            </a:r>
            <a:r>
              <a:rPr lang="zh-CN" altLang="en-US" dirty="0" smtClean="0">
                <a:solidFill>
                  <a:srgbClr val="FF0000"/>
                </a:solidFill>
              </a:rPr>
              <a:t>：假设使用线性探测法</a:t>
            </a:r>
            <a:endParaRPr lang="zh-CN" altLang="zh-CN" dirty="0">
              <a:solidFill>
                <a:srgbClr val="FF0000"/>
              </a:solidFill>
            </a:endParaRPr>
          </a:p>
          <a:p>
            <a:pPr>
              <a:lnSpc>
                <a:spcPct val="140000"/>
              </a:lnSpc>
              <a:spcBef>
                <a:spcPts val="0"/>
              </a:spcBef>
            </a:pPr>
            <a:r>
              <a:rPr lang="en-US" altLang="zh-CN" b="0" dirty="0" err="1"/>
              <a:t>bool</a:t>
            </a:r>
            <a:r>
              <a:rPr lang="en-US" altLang="zh-CN" b="0" dirty="0"/>
              <a:t> Delete(</a:t>
            </a:r>
            <a:r>
              <a:rPr lang="en-US" altLang="zh-CN" b="0" dirty="0" err="1"/>
              <a:t>HashList</a:t>
            </a:r>
            <a:r>
              <a:rPr lang="en-US" altLang="zh-CN" b="0" dirty="0"/>
              <a:t> </a:t>
            </a:r>
            <a:r>
              <a:rPr lang="en-US" altLang="zh-CN" b="0" dirty="0" smtClean="0"/>
              <a:t>*HL, </a:t>
            </a:r>
            <a:r>
              <a:rPr lang="en-US" altLang="zh-CN" b="0" dirty="0" err="1" smtClean="0"/>
              <a:t>KeyType</a:t>
            </a:r>
            <a:r>
              <a:rPr lang="en-US" altLang="zh-CN" b="0" dirty="0" smtClean="0"/>
              <a:t> </a:t>
            </a:r>
            <a:r>
              <a:rPr lang="en-US" altLang="zh-CN" b="0" dirty="0"/>
              <a:t>x</a:t>
            </a:r>
            <a:r>
              <a:rPr lang="en-US" altLang="zh-CN" b="0" dirty="0" smtClean="0"/>
              <a:t>) {</a:t>
            </a:r>
            <a:endParaRPr lang="zh-CN" altLang="zh-CN" b="0" dirty="0"/>
          </a:p>
          <a:p>
            <a:pPr>
              <a:lnSpc>
                <a:spcPct val="140000"/>
              </a:lnSpc>
              <a:spcBef>
                <a:spcPts val="0"/>
              </a:spcBef>
            </a:pPr>
            <a:r>
              <a:rPr lang="en-US" altLang="zh-CN" b="0" dirty="0"/>
              <a:t>     </a:t>
            </a:r>
            <a:r>
              <a:rPr lang="en-US" altLang="zh-CN" b="0" dirty="0" err="1"/>
              <a:t>int</a:t>
            </a:r>
            <a:r>
              <a:rPr lang="en-US" altLang="zh-CN" b="0" dirty="0"/>
              <a:t> </a:t>
            </a:r>
            <a:r>
              <a:rPr lang="en-US" altLang="zh-CN" b="0" dirty="0" smtClean="0"/>
              <a:t>d = H(x</a:t>
            </a:r>
            <a:r>
              <a:rPr lang="en-US" altLang="zh-CN" b="0" dirty="0"/>
              <a:t>); </a:t>
            </a:r>
            <a:r>
              <a:rPr lang="en-US" altLang="zh-CN" b="0" dirty="0" smtClean="0"/>
              <a:t>    </a:t>
            </a:r>
            <a:r>
              <a:rPr lang="en-US" altLang="zh-CN" b="0" dirty="0"/>
              <a:t>//</a:t>
            </a:r>
            <a:r>
              <a:rPr lang="zh-CN" altLang="zh-CN" b="0" dirty="0"/>
              <a:t>计算哈希地址</a:t>
            </a:r>
          </a:p>
          <a:p>
            <a:pPr>
              <a:lnSpc>
                <a:spcPct val="140000"/>
              </a:lnSpc>
              <a:spcBef>
                <a:spcPts val="0"/>
              </a:spcBef>
            </a:pPr>
            <a:r>
              <a:rPr lang="en-US" altLang="zh-CN" b="0" dirty="0"/>
              <a:t>     </a:t>
            </a:r>
            <a:r>
              <a:rPr lang="en-US" altLang="zh-CN" b="0" dirty="0" err="1"/>
              <a:t>int</a:t>
            </a:r>
            <a:r>
              <a:rPr lang="en-US" altLang="zh-CN" b="0" dirty="0"/>
              <a:t> </a:t>
            </a:r>
            <a:r>
              <a:rPr lang="en-US" altLang="zh-CN" b="0" dirty="0" smtClean="0"/>
              <a:t>temp = d</a:t>
            </a:r>
            <a:r>
              <a:rPr lang="en-US" altLang="zh-CN" b="0" dirty="0"/>
              <a:t>;    //</a:t>
            </a:r>
            <a:r>
              <a:rPr lang="zh-CN" altLang="zh-CN" b="0" dirty="0"/>
              <a:t>保存哈希地址的初始值</a:t>
            </a:r>
          </a:p>
          <a:p>
            <a:pPr>
              <a:lnSpc>
                <a:spcPct val="140000"/>
              </a:lnSpc>
              <a:spcBef>
                <a:spcPts val="0"/>
              </a:spcBef>
            </a:pPr>
            <a:r>
              <a:rPr lang="en-US" altLang="zh-CN" b="0" dirty="0"/>
              <a:t>	</a:t>
            </a:r>
            <a:r>
              <a:rPr lang="en-US" altLang="zh-CN" b="0" dirty="0" smtClean="0"/>
              <a:t>while((*HL).R[d</a:t>
            </a:r>
            <a:r>
              <a:rPr lang="en-US" altLang="zh-CN" b="0" dirty="0"/>
              <a:t>].</a:t>
            </a:r>
            <a:r>
              <a:rPr lang="en-US" altLang="zh-CN" b="0" dirty="0" smtClean="0"/>
              <a:t>key != </a:t>
            </a:r>
            <a:r>
              <a:rPr lang="en-US" altLang="zh-CN" b="0" dirty="0" err="1" smtClean="0"/>
              <a:t>NullTag</a:t>
            </a:r>
            <a:r>
              <a:rPr lang="en-US" altLang="zh-CN" b="0" dirty="0"/>
              <a:t>) {	 //</a:t>
            </a:r>
            <a:r>
              <a:rPr lang="zh-CN" altLang="zh-CN" b="0" dirty="0"/>
              <a:t>不为空记录则循环</a:t>
            </a:r>
          </a:p>
          <a:p>
            <a:pPr>
              <a:lnSpc>
                <a:spcPct val="140000"/>
              </a:lnSpc>
              <a:spcBef>
                <a:spcPts val="0"/>
              </a:spcBef>
            </a:pPr>
            <a:r>
              <a:rPr lang="en-US" altLang="zh-CN" b="0" dirty="0"/>
              <a:t>		</a:t>
            </a:r>
            <a:r>
              <a:rPr lang="en-US" altLang="zh-CN" b="0" dirty="0" smtClean="0"/>
              <a:t>if((*HL).R[d</a:t>
            </a:r>
            <a:r>
              <a:rPr lang="en-US" altLang="zh-CN" b="0" dirty="0"/>
              <a:t>].</a:t>
            </a:r>
            <a:r>
              <a:rPr lang="en-US" altLang="zh-CN" b="0" dirty="0" smtClean="0"/>
              <a:t>key == x</a:t>
            </a:r>
            <a:r>
              <a:rPr lang="en-US" altLang="zh-CN" b="0" dirty="0"/>
              <a:t>) {</a:t>
            </a:r>
            <a:endParaRPr lang="zh-CN" altLang="zh-CN" b="0" dirty="0"/>
          </a:p>
          <a:p>
            <a:pPr>
              <a:lnSpc>
                <a:spcPct val="140000"/>
              </a:lnSpc>
              <a:spcBef>
                <a:spcPts val="0"/>
              </a:spcBef>
            </a:pPr>
            <a:r>
              <a:rPr lang="en-US" altLang="zh-CN" b="0" dirty="0"/>
              <a:t>			</a:t>
            </a:r>
            <a:r>
              <a:rPr lang="en-US" altLang="zh-CN" b="0" dirty="0" smtClean="0"/>
              <a:t>(*HL).R[d</a:t>
            </a:r>
            <a:r>
              <a:rPr lang="en-US" altLang="zh-CN" b="0" dirty="0"/>
              <a:t>].</a:t>
            </a:r>
            <a:r>
              <a:rPr lang="en-US" altLang="zh-CN" b="0" dirty="0" smtClean="0"/>
              <a:t>key = </a:t>
            </a:r>
            <a:r>
              <a:rPr lang="en-US" altLang="zh-CN" b="0" dirty="0" err="1" smtClean="0"/>
              <a:t>DeleteTag</a:t>
            </a:r>
            <a:r>
              <a:rPr lang="en-US" altLang="zh-CN" b="0" dirty="0"/>
              <a:t>;   //</a:t>
            </a:r>
            <a:r>
              <a:rPr lang="zh-CN" altLang="zh-CN" b="0" dirty="0"/>
              <a:t>设置删除标记</a:t>
            </a:r>
          </a:p>
          <a:p>
            <a:pPr>
              <a:lnSpc>
                <a:spcPct val="140000"/>
              </a:lnSpc>
              <a:spcBef>
                <a:spcPts val="0"/>
              </a:spcBef>
            </a:pPr>
            <a:r>
              <a:rPr lang="en-US" altLang="zh-CN" b="0" dirty="0"/>
              <a:t>		  	return true;</a:t>
            </a:r>
            <a:endParaRPr lang="zh-CN" altLang="zh-CN" b="0" dirty="0"/>
          </a:p>
          <a:p>
            <a:pPr>
              <a:lnSpc>
                <a:spcPct val="140000"/>
              </a:lnSpc>
              <a:spcBef>
                <a:spcPts val="0"/>
              </a:spcBef>
            </a:pPr>
            <a:r>
              <a:rPr lang="en-US" altLang="zh-CN" b="0" dirty="0"/>
              <a:t>        	} else </a:t>
            </a:r>
            <a:r>
              <a:rPr lang="en-US" altLang="zh-CN" b="0" dirty="0" smtClean="0"/>
              <a:t>d = (</a:t>
            </a:r>
            <a:r>
              <a:rPr lang="en-US" altLang="zh-CN" b="0" dirty="0"/>
              <a:t>d+1)%</a:t>
            </a:r>
            <a:r>
              <a:rPr lang="en-US" altLang="zh-CN" b="0" dirty="0" err="1"/>
              <a:t>MaxSize</a:t>
            </a:r>
            <a:r>
              <a:rPr lang="en-US" altLang="zh-CN" b="0" dirty="0"/>
              <a:t>;  </a:t>
            </a:r>
            <a:r>
              <a:rPr lang="en-US" altLang="zh-CN" b="0" dirty="0" smtClean="0"/>
              <a:t>//</a:t>
            </a:r>
            <a:r>
              <a:rPr lang="zh-CN" altLang="zh-CN" b="0" dirty="0"/>
              <a:t>继续向后查找被删除的元素</a:t>
            </a:r>
          </a:p>
          <a:p>
            <a:pPr>
              <a:lnSpc>
                <a:spcPct val="140000"/>
              </a:lnSpc>
              <a:spcBef>
                <a:spcPts val="0"/>
              </a:spcBef>
            </a:pPr>
            <a:r>
              <a:rPr lang="en-US" altLang="zh-CN" b="0" dirty="0"/>
              <a:t>        	if(d==temp) return false;   //</a:t>
            </a:r>
            <a:r>
              <a:rPr lang="zh-CN" altLang="zh-CN" b="0" dirty="0" smtClean="0"/>
              <a:t>循环</a:t>
            </a:r>
            <a:r>
              <a:rPr lang="zh-CN" altLang="en-US" b="0" dirty="0" smtClean="0"/>
              <a:t>一圈</a:t>
            </a:r>
            <a:r>
              <a:rPr lang="zh-CN" altLang="zh-CN" b="0" dirty="0" smtClean="0"/>
              <a:t>后</a:t>
            </a:r>
            <a:r>
              <a:rPr lang="zh-CN" altLang="zh-CN" b="0" dirty="0"/>
              <a:t>返回假</a:t>
            </a:r>
            <a:r>
              <a:rPr lang="zh-CN" altLang="zh-CN" b="0" dirty="0" smtClean="0"/>
              <a:t>，删除</a:t>
            </a:r>
            <a:r>
              <a:rPr lang="zh-CN" altLang="zh-CN" b="0" dirty="0"/>
              <a:t>失败</a:t>
            </a:r>
          </a:p>
          <a:p>
            <a:pPr>
              <a:lnSpc>
                <a:spcPct val="140000"/>
              </a:lnSpc>
              <a:spcBef>
                <a:spcPts val="0"/>
              </a:spcBef>
            </a:pPr>
            <a:r>
              <a:rPr lang="en-US" altLang="zh-CN" b="0" dirty="0"/>
              <a:t>     }</a:t>
            </a:r>
            <a:endParaRPr lang="zh-CN" altLang="zh-CN" b="0" dirty="0"/>
          </a:p>
          <a:p>
            <a:pPr>
              <a:lnSpc>
                <a:spcPct val="140000"/>
              </a:lnSpc>
              <a:spcBef>
                <a:spcPts val="0"/>
              </a:spcBef>
            </a:pPr>
            <a:r>
              <a:rPr lang="en-US" altLang="zh-CN" b="0" dirty="0"/>
              <a:t>     return false;    </a:t>
            </a:r>
            <a:r>
              <a:rPr lang="en-US" altLang="zh-CN" b="0" dirty="0" smtClean="0"/>
              <a:t>//</a:t>
            </a:r>
            <a:r>
              <a:rPr lang="zh-CN" altLang="en-US" b="0" dirty="0" smtClean="0"/>
              <a:t>遇到空关键字，</a:t>
            </a:r>
            <a:r>
              <a:rPr lang="zh-CN" altLang="zh-CN" b="0" dirty="0" smtClean="0"/>
              <a:t>没有</a:t>
            </a:r>
            <a:r>
              <a:rPr lang="zh-CN" altLang="zh-CN" b="0" dirty="0"/>
              <a:t>找到被</a:t>
            </a:r>
            <a:r>
              <a:rPr lang="zh-CN" altLang="zh-CN" b="0" dirty="0" smtClean="0"/>
              <a:t>删除元素，删除失败</a:t>
            </a:r>
            <a:endParaRPr lang="zh-CN" altLang="zh-CN" b="0" dirty="0"/>
          </a:p>
          <a:p>
            <a:pPr>
              <a:lnSpc>
                <a:spcPct val="140000"/>
              </a:lnSpc>
              <a:spcBef>
                <a:spcPts val="0"/>
              </a:spcBef>
            </a:pPr>
            <a:r>
              <a:rPr lang="en-US" altLang="zh-CN" b="0" dirty="0"/>
              <a:t>}</a:t>
            </a:r>
            <a:endParaRPr lang="zh-CN" altLang="zh-CN" b="0" dirty="0"/>
          </a:p>
          <a:p>
            <a:pPr>
              <a:lnSpc>
                <a:spcPct val="140000"/>
              </a:lnSpc>
              <a:spcBef>
                <a:spcPts val="0"/>
              </a:spcBef>
            </a:pPr>
            <a:endParaRPr lang="zh-CN" altLang="en-US" dirty="0"/>
          </a:p>
        </p:txBody>
      </p:sp>
    </p:spTree>
    <p:extLst>
      <p:ext uri="{BB962C8B-B14F-4D97-AF65-F5344CB8AC3E}">
        <p14:creationId xmlns:p14="http://schemas.microsoft.com/office/powerpoint/2010/main" val="29636372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7520940" cy="548640"/>
          </a:xfrm>
        </p:spPr>
        <p:txBody>
          <a:bodyPr/>
          <a:lstStyle/>
          <a:p>
            <a:r>
              <a:rPr lang="zh-CN" altLang="en-US" b="1" dirty="0" smtClean="0"/>
              <a:t>六、</a:t>
            </a:r>
            <a:r>
              <a:rPr lang="zh-CN" altLang="zh-CN" b="1" dirty="0" smtClean="0"/>
              <a:t>哈希</a:t>
            </a:r>
            <a:r>
              <a:rPr lang="zh-CN" altLang="zh-CN" b="1" dirty="0"/>
              <a:t>表的</a:t>
            </a:r>
            <a:r>
              <a:rPr lang="zh-CN" altLang="zh-CN" b="1" dirty="0" smtClean="0"/>
              <a:t>分析</a:t>
            </a:r>
            <a:endParaRPr lang="zh-CN" altLang="en-US" dirty="0"/>
          </a:p>
        </p:txBody>
      </p:sp>
      <p:sp>
        <p:nvSpPr>
          <p:cNvPr id="4" name="内容占位符 3"/>
          <p:cNvSpPr>
            <a:spLocks noGrp="1"/>
          </p:cNvSpPr>
          <p:nvPr>
            <p:ph idx="1"/>
          </p:nvPr>
        </p:nvSpPr>
        <p:spPr>
          <a:xfrm>
            <a:off x="571472" y="1071546"/>
            <a:ext cx="8143932" cy="5500726"/>
          </a:xfrm>
        </p:spPr>
        <p:txBody>
          <a:bodyPr>
            <a:normAutofit/>
          </a:bodyPr>
          <a:lstStyle/>
          <a:p>
            <a:pPr>
              <a:buFont typeface="Arial" pitchFamily="34" charset="0"/>
              <a:buChar char="•"/>
            </a:pPr>
            <a:r>
              <a:rPr lang="zh-CN" altLang="en-US" b="0" dirty="0" smtClean="0"/>
              <a:t>在查找过程中，</a:t>
            </a:r>
            <a:r>
              <a:rPr lang="zh-CN" altLang="en-US" b="0" dirty="0" smtClean="0">
                <a:solidFill>
                  <a:srgbClr val="FF0000"/>
                </a:solidFill>
              </a:rPr>
              <a:t>关键字的比较次数</a:t>
            </a:r>
            <a:r>
              <a:rPr lang="zh-CN" altLang="en-US" dirty="0" smtClean="0">
                <a:solidFill>
                  <a:srgbClr val="FF0000"/>
                </a:solidFill>
              </a:rPr>
              <a:t>取决于产生冲突的多少</a:t>
            </a:r>
            <a:r>
              <a:rPr lang="zh-CN" altLang="en-US" b="0" dirty="0" smtClean="0"/>
              <a:t>。产生的冲突少，查找效率就高；否则，查找效率就低。所以，影响产生冲突多</a:t>
            </a:r>
            <a:r>
              <a:rPr lang="en-US" altLang="zh-CN" b="0" dirty="0" smtClean="0"/>
              <a:t>/</a:t>
            </a:r>
            <a:r>
              <a:rPr lang="zh-CN" altLang="en-US" b="0" dirty="0" smtClean="0"/>
              <a:t>少的因素也就是影响查找效率的因素。</a:t>
            </a:r>
            <a:endParaRPr lang="en-US" altLang="zh-CN" b="0" dirty="0" smtClean="0"/>
          </a:p>
          <a:p>
            <a:pPr>
              <a:buFont typeface="Arial" pitchFamily="34" charset="0"/>
              <a:buChar char="•"/>
            </a:pPr>
            <a:r>
              <a:rPr lang="zh-CN" altLang="en-US" dirty="0" smtClean="0"/>
              <a:t>影响产生冲突多少有以下</a:t>
            </a:r>
            <a:r>
              <a:rPr lang="en-US" sz="2800" dirty="0" smtClean="0"/>
              <a:t>3</a:t>
            </a:r>
            <a:r>
              <a:rPr lang="zh-CN" altLang="en-US" sz="2800" dirty="0" smtClean="0"/>
              <a:t>个因素</a:t>
            </a:r>
            <a:r>
              <a:rPr lang="zh-CN" altLang="en-US" dirty="0" smtClean="0"/>
              <a:t>：</a:t>
            </a:r>
            <a:endParaRPr lang="en-US" altLang="zh-CN" dirty="0" smtClean="0"/>
          </a:p>
          <a:p>
            <a:pPr lvl="3">
              <a:buFont typeface="Wingdings" pitchFamily="2" charset="2"/>
              <a:buChar char="ü"/>
            </a:pPr>
            <a:r>
              <a:rPr lang="zh-CN" altLang="en-US" b="1" dirty="0" smtClean="0">
                <a:solidFill>
                  <a:srgbClr val="FF0000"/>
                </a:solidFill>
              </a:rPr>
              <a:t>哈希函数是否均匀</a:t>
            </a:r>
            <a:r>
              <a:rPr lang="zh-CN" altLang="en-US" dirty="0" smtClean="0"/>
              <a:t>；</a:t>
            </a:r>
            <a:endParaRPr lang="en-US" altLang="zh-CN" dirty="0" smtClean="0"/>
          </a:p>
          <a:p>
            <a:pPr lvl="3">
              <a:buFont typeface="Wingdings" pitchFamily="2" charset="2"/>
              <a:buChar char="ü"/>
            </a:pPr>
            <a:r>
              <a:rPr lang="zh-CN" altLang="en-US" b="1" dirty="0" smtClean="0">
                <a:solidFill>
                  <a:srgbClr val="FF0000"/>
                </a:solidFill>
              </a:rPr>
              <a:t>解决冲突的方法是否合适</a:t>
            </a:r>
            <a:r>
              <a:rPr lang="zh-CN" altLang="en-US" dirty="0" smtClean="0"/>
              <a:t>；</a:t>
            </a:r>
            <a:endParaRPr lang="en-US" altLang="zh-CN" dirty="0" smtClean="0"/>
          </a:p>
          <a:p>
            <a:pPr lvl="3">
              <a:buFont typeface="Wingdings" pitchFamily="2" charset="2"/>
              <a:buChar char="ü"/>
            </a:pPr>
            <a:r>
              <a:rPr lang="zh-CN" altLang="en-US" dirty="0" smtClean="0"/>
              <a:t>哈希表的</a:t>
            </a:r>
            <a:r>
              <a:rPr lang="zh-CN" altLang="en-US" sz="2600" b="1" dirty="0" smtClean="0">
                <a:solidFill>
                  <a:srgbClr val="FF0000"/>
                </a:solidFill>
              </a:rPr>
              <a:t>装填因子</a:t>
            </a:r>
            <a:r>
              <a:rPr lang="en-US" sz="2600" b="1" dirty="0" smtClean="0">
                <a:solidFill>
                  <a:srgbClr val="FF0000"/>
                </a:solidFill>
              </a:rPr>
              <a:t>α=n/m</a:t>
            </a:r>
            <a:r>
              <a:rPr lang="zh-CN" altLang="en-US" dirty="0" smtClean="0"/>
              <a:t>，其中</a:t>
            </a:r>
            <a:r>
              <a:rPr lang="en-US" dirty="0" smtClean="0"/>
              <a:t>n</a:t>
            </a:r>
            <a:r>
              <a:rPr lang="zh-CN" altLang="en-US" dirty="0" smtClean="0"/>
              <a:t>为关键字个数，</a:t>
            </a:r>
            <a:r>
              <a:rPr lang="en-US" dirty="0" smtClean="0"/>
              <a:t>m</a:t>
            </a:r>
            <a:r>
              <a:rPr lang="zh-CN" altLang="en-US" dirty="0" smtClean="0"/>
              <a:t>为哈希表的表长。</a:t>
            </a:r>
            <a:r>
              <a:rPr lang="zh-CN" altLang="zh-CN" dirty="0" smtClean="0">
                <a:latin typeface="楷体" panose="02010609060101010101" pitchFamily="49" charset="-122"/>
              </a:rPr>
              <a:t>一般情况下，</a:t>
            </a:r>
            <a:r>
              <a:rPr lang="zh-CN" altLang="zh-CN" b="1" dirty="0" smtClean="0">
                <a:solidFill>
                  <a:srgbClr val="FF0000"/>
                </a:solidFill>
                <a:latin typeface="楷体" panose="02010609060101010101" pitchFamily="49" charset="-122"/>
              </a:rPr>
              <a:t>哈希表的装填因子</a:t>
            </a:r>
            <a:r>
              <a:rPr lang="en-US" altLang="zh-CN" b="1" dirty="0" smtClean="0">
                <a:solidFill>
                  <a:srgbClr val="FF0000"/>
                </a:solidFill>
                <a:latin typeface="楷体" panose="02010609060101010101" pitchFamily="49" charset="-122"/>
              </a:rPr>
              <a:t>α</a:t>
            </a:r>
            <a:r>
              <a:rPr lang="zh-CN" altLang="zh-CN" b="1" dirty="0" smtClean="0">
                <a:solidFill>
                  <a:srgbClr val="FF0000"/>
                </a:solidFill>
                <a:latin typeface="楷体" panose="02010609060101010101" pitchFamily="49" charset="-122"/>
              </a:rPr>
              <a:t>表明了哈希表中的装满程度。</a:t>
            </a:r>
            <a:r>
              <a:rPr lang="en-US" altLang="zh-CN" dirty="0" smtClean="0">
                <a:latin typeface="楷体" panose="02010609060101010101" pitchFamily="49" charset="-122"/>
              </a:rPr>
              <a:t>α</a:t>
            </a:r>
            <a:r>
              <a:rPr lang="zh-CN" altLang="zh-CN" dirty="0" smtClean="0">
                <a:latin typeface="楷体" panose="02010609060101010101" pitchFamily="49" charset="-122"/>
              </a:rPr>
              <a:t>越大，说明哈希表越满，在插入新元素时发生冲突的可能性就越大</a:t>
            </a:r>
            <a:r>
              <a:rPr lang="zh-CN" altLang="en-US" dirty="0" smtClean="0">
                <a:latin typeface="楷体" panose="02010609060101010101" pitchFamily="49" charset="-122"/>
              </a:rPr>
              <a:t>。</a:t>
            </a:r>
            <a:endParaRPr lang="zh-CN" altLang="en-US" dirty="0"/>
          </a:p>
        </p:txBody>
      </p:sp>
    </p:spTree>
    <p:extLst>
      <p:ext uri="{BB962C8B-B14F-4D97-AF65-F5344CB8AC3E}">
        <p14:creationId xmlns:p14="http://schemas.microsoft.com/office/powerpoint/2010/main" val="3938394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428604"/>
            <a:ext cx="8257067" cy="2064293"/>
          </a:xfrm>
        </p:spPr>
        <p:txBody>
          <a:bodyPr/>
          <a:lstStyle/>
          <a:p>
            <a:r>
              <a:rPr lang="en-US" altLang="zh-CN" b="0" dirty="0" smtClean="0"/>
              <a:t>	  	</a:t>
            </a:r>
            <a:r>
              <a:rPr lang="zh-CN" altLang="zh-CN" b="0" dirty="0" smtClean="0"/>
              <a:t>实际上</a:t>
            </a:r>
            <a:r>
              <a:rPr lang="zh-CN" altLang="zh-CN" b="0" dirty="0"/>
              <a:t>，哈希表的</a:t>
            </a:r>
            <a:r>
              <a:rPr lang="zh-CN" altLang="zh-CN" dirty="0">
                <a:solidFill>
                  <a:srgbClr val="FF0000"/>
                </a:solidFill>
              </a:rPr>
              <a:t>平均查找长度是</a:t>
            </a:r>
            <a:r>
              <a:rPr lang="zh-CN" altLang="zh-CN" i="1" dirty="0">
                <a:solidFill>
                  <a:srgbClr val="FF0000"/>
                </a:solidFill>
              </a:rPr>
              <a:t>装填因子</a:t>
            </a:r>
            <a:r>
              <a:rPr lang="en-US" altLang="zh-CN" i="1" dirty="0">
                <a:solidFill>
                  <a:srgbClr val="FF0000"/>
                </a:solidFill>
              </a:rPr>
              <a:t>α</a:t>
            </a:r>
            <a:r>
              <a:rPr lang="zh-CN" altLang="zh-CN" dirty="0">
                <a:solidFill>
                  <a:srgbClr val="FF0000"/>
                </a:solidFill>
              </a:rPr>
              <a:t>的函数</a:t>
            </a:r>
            <a:r>
              <a:rPr lang="zh-CN" altLang="zh-CN" b="0" dirty="0"/>
              <a:t>，只是不同处理冲突的方法有不同的函数。用不同的方法处理冲突时哈希表的平均搜索长度如表</a:t>
            </a:r>
            <a:r>
              <a:rPr lang="en-US" altLang="zh-CN" b="0" dirty="0"/>
              <a:t>8-4</a:t>
            </a:r>
            <a:r>
              <a:rPr lang="zh-CN" altLang="zh-CN" b="0" dirty="0"/>
              <a:t>所示。</a:t>
            </a:r>
          </a:p>
          <a:p>
            <a:endParaRPr lang="zh-CN" altLang="en-US" b="0"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720" y="2143116"/>
            <a:ext cx="8930874" cy="342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28596" y="5903917"/>
            <a:ext cx="8501122" cy="954107"/>
          </a:xfrm>
          <a:prstGeom prst="rect">
            <a:avLst/>
          </a:prstGeom>
        </p:spPr>
        <p:txBody>
          <a:bodyPr wrap="square">
            <a:spAutoFit/>
          </a:bodyPr>
          <a:lstStyle/>
          <a:p>
            <a:r>
              <a:rPr lang="zh-CN" altLang="zh-CN" sz="2800" dirty="0" smtClean="0">
                <a:latin typeface="楷体" panose="02010609060101010101" pitchFamily="49" charset="-122"/>
                <a:ea typeface="楷体" panose="02010609060101010101" pitchFamily="49" charset="-122"/>
              </a:rPr>
              <a:t>希望</a:t>
            </a:r>
            <a:r>
              <a:rPr lang="zh-CN" altLang="zh-CN" sz="2800" dirty="0">
                <a:latin typeface="楷体" panose="02010609060101010101" pitchFamily="49" charset="-122"/>
                <a:ea typeface="楷体" panose="02010609060101010101" pitchFamily="49" charset="-122"/>
              </a:rPr>
              <a:t>哈希表有一定的空余量，</a:t>
            </a:r>
            <a:r>
              <a:rPr lang="zh-CN" altLang="zh-CN" sz="2800" b="1" dirty="0">
                <a:solidFill>
                  <a:srgbClr val="FF0000"/>
                </a:solidFill>
                <a:latin typeface="楷体" panose="02010609060101010101" pitchFamily="49" charset="-122"/>
                <a:ea typeface="楷体" panose="02010609060101010101" pitchFamily="49" charset="-122"/>
              </a:rPr>
              <a:t>一般装填因子小于</a:t>
            </a:r>
            <a:r>
              <a:rPr lang="en-US" altLang="zh-CN" sz="2800" b="1" dirty="0">
                <a:solidFill>
                  <a:srgbClr val="FF0000"/>
                </a:solidFill>
                <a:latin typeface="楷体" panose="02010609060101010101" pitchFamily="49" charset="-122"/>
                <a:ea typeface="楷体" panose="02010609060101010101" pitchFamily="49" charset="-122"/>
              </a:rPr>
              <a:t>0.8</a:t>
            </a:r>
            <a:r>
              <a:rPr lang="zh-CN" altLang="zh-CN" sz="2800" dirty="0">
                <a:latin typeface="楷体" panose="02010609060101010101" pitchFamily="49" charset="-122"/>
                <a:ea typeface="楷体" panose="02010609060101010101" pitchFamily="49" charset="-122"/>
              </a:rPr>
              <a:t>。</a:t>
            </a:r>
          </a:p>
          <a:p>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3605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428596" y="1268760"/>
            <a:ext cx="8183880" cy="5178306"/>
          </a:xfrm>
          <a:prstGeom prst="rect">
            <a:avLst/>
          </a:prstGeom>
        </p:spPr>
        <p:txBody>
          <a:bodyPr>
            <a:normAutofit/>
          </a:bodyPr>
          <a:lstStyle/>
          <a:p>
            <a:pPr marL="0" indent="0">
              <a:spcBef>
                <a:spcPts val="1000"/>
              </a:spcBef>
              <a:buClrTx/>
              <a:buSzTx/>
            </a:pPr>
            <a:r>
              <a:rPr lang="zh-CN" altLang="en-US" sz="3600" b="1" kern="0" dirty="0" smtClean="0">
                <a:solidFill>
                  <a:srgbClr val="FF0000"/>
                </a:solidFill>
                <a:latin typeface="楷体" pitchFamily="49" charset="-122"/>
                <a:ea typeface="楷体" pitchFamily="49" charset="-122"/>
              </a:rPr>
              <a:t>平均查找长度</a:t>
            </a:r>
            <a:r>
              <a:rPr lang="zh-CN" altLang="en-US" sz="3600" kern="0" dirty="0" smtClean="0">
                <a:solidFill>
                  <a:sysClr val="windowText" lastClr="000000"/>
                </a:solidFill>
                <a:latin typeface="楷体" pitchFamily="49" charset="-122"/>
                <a:ea typeface="楷体" pitchFamily="49" charset="-122"/>
              </a:rPr>
              <a:t>是指查找过程中对键需要执行的</a:t>
            </a:r>
            <a:r>
              <a:rPr lang="zh-CN" altLang="en-US" sz="3600" b="1" kern="0" dirty="0" smtClean="0">
                <a:solidFill>
                  <a:srgbClr val="FF0000"/>
                </a:solidFill>
                <a:latin typeface="楷体" pitchFamily="49" charset="-122"/>
                <a:ea typeface="楷体" pitchFamily="49" charset="-122"/>
              </a:rPr>
              <a:t>平均比较次数</a:t>
            </a:r>
            <a:r>
              <a:rPr lang="zh-CN" altLang="en-US" sz="3600" kern="0" dirty="0" smtClean="0">
                <a:solidFill>
                  <a:sysClr val="windowText" lastClr="000000"/>
                </a:solidFill>
                <a:latin typeface="楷体" pitchFamily="49" charset="-122"/>
                <a:ea typeface="楷体" pitchFamily="49" charset="-122"/>
              </a:rPr>
              <a:t>，是一个查找算法优劣的衡量标准。</a:t>
            </a:r>
          </a:p>
          <a:p>
            <a:pPr marL="0" indent="0">
              <a:spcBef>
                <a:spcPts val="1000"/>
              </a:spcBef>
              <a:buClrTx/>
              <a:buSzTx/>
              <a:buNone/>
            </a:pPr>
            <a:r>
              <a:rPr lang="zh-CN" altLang="en-US" sz="3600" kern="0" dirty="0" smtClean="0">
                <a:solidFill>
                  <a:sysClr val="windowText" lastClr="000000"/>
                </a:solidFill>
                <a:latin typeface="楷体" pitchFamily="49" charset="-122"/>
                <a:ea typeface="楷体" pitchFamily="49" charset="-122"/>
              </a:rPr>
              <a:t>   对</a:t>
            </a:r>
            <a:r>
              <a:rPr lang="en-US" altLang="zh-CN" sz="3600" kern="0" dirty="0" smtClean="0">
                <a:solidFill>
                  <a:sysClr val="windowText" lastClr="000000"/>
                </a:solidFill>
                <a:latin typeface="楷体" pitchFamily="49" charset="-122"/>
                <a:ea typeface="楷体" pitchFamily="49" charset="-122"/>
              </a:rPr>
              <a:t>n</a:t>
            </a:r>
            <a:r>
              <a:rPr lang="zh-CN" altLang="en-US" sz="3600" kern="0" dirty="0" smtClean="0">
                <a:solidFill>
                  <a:sysClr val="windowText" lastClr="000000"/>
                </a:solidFill>
                <a:latin typeface="楷体" pitchFamily="49" charset="-122"/>
                <a:ea typeface="楷体" pitchFamily="49" charset="-122"/>
              </a:rPr>
              <a:t>个对象记录进行查找时，设</a:t>
            </a:r>
            <a:r>
              <a:rPr lang="en-US" altLang="zh-CN" sz="3600" b="1" kern="0" dirty="0" err="1" smtClean="0">
                <a:solidFill>
                  <a:srgbClr val="FF0000"/>
                </a:solidFill>
                <a:latin typeface="楷体" pitchFamily="49" charset="-122"/>
                <a:ea typeface="楷体" pitchFamily="49" charset="-122"/>
              </a:rPr>
              <a:t>Ci</a:t>
            </a:r>
            <a:r>
              <a:rPr lang="zh-CN" altLang="en-US" sz="3600" kern="0" dirty="0" smtClean="0">
                <a:solidFill>
                  <a:sysClr val="windowText" lastClr="000000"/>
                </a:solidFill>
                <a:latin typeface="楷体" pitchFamily="49" charset="-122"/>
                <a:ea typeface="楷体" pitchFamily="49" charset="-122"/>
              </a:rPr>
              <a:t>为查找第</a:t>
            </a:r>
            <a:r>
              <a:rPr lang="en-US" altLang="zh-CN" sz="3600" kern="0" dirty="0" err="1" smtClean="0">
                <a:solidFill>
                  <a:sysClr val="windowText" lastClr="000000"/>
                </a:solidFill>
                <a:latin typeface="楷体" pitchFamily="49" charset="-122"/>
                <a:ea typeface="楷体" pitchFamily="49" charset="-122"/>
              </a:rPr>
              <a:t>i</a:t>
            </a:r>
            <a:r>
              <a:rPr lang="zh-CN" altLang="en-US" sz="3600" kern="0" dirty="0" smtClean="0">
                <a:solidFill>
                  <a:sysClr val="windowText" lastClr="000000"/>
                </a:solidFill>
                <a:latin typeface="楷体" pitchFamily="49" charset="-122"/>
                <a:ea typeface="楷体" pitchFamily="49" charset="-122"/>
              </a:rPr>
              <a:t>个元素的比较次数，</a:t>
            </a:r>
            <a:r>
              <a:rPr lang="en-US" altLang="zh-CN" sz="3600" b="1" kern="0" dirty="0" smtClean="0">
                <a:solidFill>
                  <a:srgbClr val="FF0000"/>
                </a:solidFill>
                <a:latin typeface="楷体" pitchFamily="49" charset="-122"/>
                <a:ea typeface="楷体" pitchFamily="49" charset="-122"/>
              </a:rPr>
              <a:t>Pi</a:t>
            </a:r>
            <a:r>
              <a:rPr lang="zh-CN" altLang="en-US" sz="3600" kern="0" dirty="0" smtClean="0">
                <a:solidFill>
                  <a:sysClr val="windowText" lastClr="000000"/>
                </a:solidFill>
                <a:latin typeface="楷体" pitchFamily="49" charset="-122"/>
                <a:ea typeface="楷体" pitchFamily="49" charset="-122"/>
              </a:rPr>
              <a:t>为查找第</a:t>
            </a:r>
            <a:r>
              <a:rPr lang="en-US" altLang="zh-CN" sz="3600" kern="0" dirty="0" err="1" smtClean="0">
                <a:solidFill>
                  <a:sysClr val="windowText" lastClr="000000"/>
                </a:solidFill>
                <a:latin typeface="楷体" pitchFamily="49" charset="-122"/>
                <a:ea typeface="楷体" pitchFamily="49" charset="-122"/>
              </a:rPr>
              <a:t>i</a:t>
            </a:r>
            <a:r>
              <a:rPr lang="zh-CN" altLang="en-US" sz="3600" kern="0" dirty="0" smtClean="0">
                <a:solidFill>
                  <a:sysClr val="windowText" lastClr="000000"/>
                </a:solidFill>
                <a:latin typeface="楷体" pitchFamily="49" charset="-122"/>
                <a:ea typeface="楷体" pitchFamily="49" charset="-122"/>
              </a:rPr>
              <a:t>个元素的概率，则平均查找长度为：</a:t>
            </a:r>
          </a:p>
          <a:p>
            <a:pPr marL="0" indent="0">
              <a:spcBef>
                <a:spcPts val="1000"/>
              </a:spcBef>
              <a:buClrTx/>
              <a:buSzTx/>
            </a:pPr>
            <a:endParaRPr lang="en-US" altLang="zh-CN" sz="3600" kern="0" dirty="0" smtClean="0">
              <a:solidFill>
                <a:sysClr val="windowText" lastClr="000000"/>
              </a:solidFill>
              <a:latin typeface="楷体" pitchFamily="49" charset="-122"/>
              <a:ea typeface="楷体" pitchFamily="49" charset="-122"/>
            </a:endParaRPr>
          </a:p>
          <a:p>
            <a:pPr marL="0" indent="0">
              <a:spcBef>
                <a:spcPts val="1000"/>
              </a:spcBef>
              <a:buClrTx/>
              <a:buSzTx/>
            </a:pPr>
            <a:endParaRPr kumimoji="0" lang="zh-CN" altLang="en-US" sz="3600" b="0" i="0" u="none" strike="noStrike" kern="0" cap="none" spc="0" normalizeH="0" baseline="0" noProof="0" dirty="0">
              <a:ln>
                <a:noFill/>
              </a:ln>
              <a:solidFill>
                <a:sysClr val="windowText" lastClr="000000"/>
              </a:solidFill>
              <a:effectLst/>
              <a:uLnTx/>
              <a:uFillTx/>
              <a:latin typeface="楷体" pitchFamily="49" charset="-122"/>
              <a:ea typeface="楷体" pitchFamily="49" charset="-122"/>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4612" y="4783310"/>
            <a:ext cx="3571900" cy="1742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2"/>
          <p:cNvSpPr>
            <a:spLocks noGrp="1" noChangeArrowheads="1"/>
          </p:cNvSpPr>
          <p:nvPr>
            <p:ph type="title"/>
          </p:nvPr>
        </p:nvSpPr>
        <p:spPr>
          <a:xfrm>
            <a:off x="395536" y="357166"/>
            <a:ext cx="7200900" cy="6096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1440" tIns="45720" rIns="91440" bIns="45720" anchor="ctr">
            <a:normAutofit/>
          </a:bodyPr>
          <a:lstStyle/>
          <a:p>
            <a:r>
              <a:rPr lang="zh-CN" altLang="en-US" sz="3200" dirty="0">
                <a:solidFill>
                  <a:schemeClr val="tx1"/>
                </a:solidFill>
                <a:effectLst/>
                <a:latin typeface="+mj-ea"/>
              </a:rPr>
              <a:t>三、查找方法的性能指标</a:t>
            </a:r>
            <a:endParaRPr lang="zh-CN" altLang="en-US" sz="3200" dirty="0" smtClean="0">
              <a:solidFill>
                <a:schemeClr val="tx1"/>
              </a:solidFill>
              <a:effectLst/>
              <a:latin typeface="+mj-ea"/>
            </a:endParaRPr>
          </a:p>
        </p:txBody>
      </p:sp>
    </p:spTree>
    <p:extLst>
      <p:ext uri="{BB962C8B-B14F-4D97-AF65-F5344CB8AC3E}">
        <p14:creationId xmlns:p14="http://schemas.microsoft.com/office/powerpoint/2010/main" val="35343166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7290" y="857232"/>
            <a:ext cx="6215106" cy="2506455"/>
          </a:xfrm>
          <a:prstGeom prst="rect">
            <a:avLst/>
          </a:prstGeom>
          <a:noFill/>
        </p:spPr>
        <p:txBody>
          <a:bodyPr wrap="square" rtlCol="0">
            <a:spAutoFit/>
          </a:bodyPr>
          <a:lstStyle/>
          <a:p>
            <a:pPr fontAlgn="base">
              <a:lnSpc>
                <a:spcPts val="3000"/>
              </a:lnSpc>
              <a:spcBef>
                <a:spcPts val="1000"/>
              </a:spcBef>
              <a:spcAft>
                <a:spcPct val="0"/>
              </a:spcAft>
            </a:pPr>
            <a:r>
              <a:rPr lang="zh-CN" altLang="zh-CN" sz="2400" b="1" dirty="0" smtClean="0">
                <a:solidFill>
                  <a:srgbClr val="3333FF"/>
                </a:solidFill>
                <a:latin typeface="Consolas" pitchFamily="49" charset="0"/>
                <a:ea typeface="楷体" pitchFamily="49" charset="-122"/>
                <a:cs typeface="Consolas" pitchFamily="49" charset="0"/>
              </a:rPr>
              <a:t>哈希表在查找成功时的平均查找长度</a:t>
            </a:r>
            <a:r>
              <a:rPr lang="zh-CN" altLang="en-US" sz="2400" b="1" dirty="0" smtClean="0">
                <a:solidFill>
                  <a:srgbClr val="3333FF"/>
                </a:solidFill>
                <a:latin typeface="Consolas" pitchFamily="49" charset="0"/>
                <a:ea typeface="楷体" pitchFamily="49" charset="-122"/>
                <a:cs typeface="Consolas" pitchFamily="49" charset="0"/>
              </a:rPr>
              <a:t>（  ）</a:t>
            </a:r>
            <a:r>
              <a:rPr lang="zh-CN" altLang="zh-CN" sz="2400" b="1" dirty="0" smtClean="0">
                <a:solidFill>
                  <a:srgbClr val="3333FF"/>
                </a:solidFill>
                <a:latin typeface="Consolas" pitchFamily="49" charset="0"/>
                <a:ea typeface="楷体" pitchFamily="49" charset="-122"/>
                <a:cs typeface="Consolas" pitchFamily="49" charset="0"/>
              </a:rPr>
              <a:t>。</a:t>
            </a:r>
          </a:p>
          <a:p>
            <a:pPr fontAlgn="base">
              <a:lnSpc>
                <a:spcPts val="3000"/>
              </a:lnSpc>
              <a:spcBef>
                <a:spcPts val="1000"/>
              </a:spcBef>
              <a:spcAft>
                <a:spcPct val="0"/>
              </a:spcAft>
            </a:pPr>
            <a:r>
              <a:rPr lang="en-US" altLang="zh-CN" sz="2400" b="1" dirty="0" smtClean="0">
                <a:solidFill>
                  <a:srgbClr val="3333FF"/>
                </a:solidFill>
                <a:latin typeface="Consolas" pitchFamily="49" charset="0"/>
                <a:ea typeface="仿宋" pitchFamily="49" charset="-122"/>
                <a:cs typeface="Consolas" pitchFamily="49" charset="0"/>
              </a:rPr>
              <a:t>A.</a:t>
            </a:r>
            <a:r>
              <a:rPr lang="zh-CN" altLang="zh-CN" sz="2400" b="1" dirty="0" smtClean="0">
                <a:solidFill>
                  <a:srgbClr val="3333FF"/>
                </a:solidFill>
                <a:latin typeface="Consolas" pitchFamily="49" charset="0"/>
                <a:ea typeface="仿宋" pitchFamily="49" charset="-122"/>
                <a:cs typeface="Consolas" pitchFamily="49" charset="0"/>
              </a:rPr>
              <a:t>与处理冲突方法有关而与装填因子</a:t>
            </a:r>
            <a:r>
              <a:rPr lang="en-US" altLang="zh-CN" sz="2400" b="1" dirty="0" smtClean="0">
                <a:solidFill>
                  <a:srgbClr val="3333FF"/>
                </a:solidFill>
                <a:latin typeface="Consolas" pitchFamily="49" charset="0"/>
                <a:ea typeface="仿宋" pitchFamily="49" charset="-122"/>
                <a:cs typeface="Consolas" pitchFamily="49" charset="0"/>
              </a:rPr>
              <a:t>α</a:t>
            </a:r>
            <a:r>
              <a:rPr lang="zh-CN" altLang="zh-CN" sz="2400" b="1" dirty="0" smtClean="0">
                <a:solidFill>
                  <a:srgbClr val="3333FF"/>
                </a:solidFill>
                <a:latin typeface="Consolas" pitchFamily="49" charset="0"/>
                <a:ea typeface="仿宋" pitchFamily="49" charset="-122"/>
                <a:cs typeface="Consolas" pitchFamily="49" charset="0"/>
              </a:rPr>
              <a:t>无关</a:t>
            </a:r>
          </a:p>
          <a:p>
            <a:pPr fontAlgn="base">
              <a:lnSpc>
                <a:spcPts val="3000"/>
              </a:lnSpc>
              <a:spcBef>
                <a:spcPts val="1000"/>
              </a:spcBef>
              <a:spcAft>
                <a:spcPct val="0"/>
              </a:spcAft>
            </a:pPr>
            <a:r>
              <a:rPr lang="en-US" altLang="zh-CN" sz="2400" b="1" dirty="0" smtClean="0">
                <a:solidFill>
                  <a:srgbClr val="3333FF"/>
                </a:solidFill>
                <a:latin typeface="Consolas" pitchFamily="49" charset="0"/>
                <a:ea typeface="仿宋" pitchFamily="49" charset="-122"/>
                <a:cs typeface="Consolas" pitchFamily="49" charset="0"/>
              </a:rPr>
              <a:t>B.</a:t>
            </a:r>
            <a:r>
              <a:rPr lang="zh-CN" altLang="zh-CN" sz="2400" b="1" dirty="0" smtClean="0">
                <a:solidFill>
                  <a:srgbClr val="3333FF"/>
                </a:solidFill>
                <a:latin typeface="Consolas" pitchFamily="49" charset="0"/>
                <a:ea typeface="仿宋" pitchFamily="49" charset="-122"/>
                <a:cs typeface="Consolas" pitchFamily="49" charset="0"/>
              </a:rPr>
              <a:t>与处理冲突方法无关而与装填因子</a:t>
            </a:r>
            <a:r>
              <a:rPr lang="en-US" altLang="zh-CN" sz="2400" b="1" dirty="0" smtClean="0">
                <a:solidFill>
                  <a:srgbClr val="3333FF"/>
                </a:solidFill>
                <a:latin typeface="Consolas" pitchFamily="49" charset="0"/>
                <a:ea typeface="仿宋" pitchFamily="49" charset="-122"/>
                <a:cs typeface="Consolas" pitchFamily="49" charset="0"/>
              </a:rPr>
              <a:t>α</a:t>
            </a:r>
            <a:r>
              <a:rPr lang="zh-CN" altLang="zh-CN" sz="2400" b="1" dirty="0" smtClean="0">
                <a:solidFill>
                  <a:srgbClr val="3333FF"/>
                </a:solidFill>
                <a:latin typeface="Consolas" pitchFamily="49" charset="0"/>
                <a:ea typeface="仿宋" pitchFamily="49" charset="-122"/>
                <a:cs typeface="Consolas" pitchFamily="49" charset="0"/>
              </a:rPr>
              <a:t>有关</a:t>
            </a:r>
          </a:p>
          <a:p>
            <a:pPr fontAlgn="base">
              <a:lnSpc>
                <a:spcPts val="3000"/>
              </a:lnSpc>
              <a:spcBef>
                <a:spcPts val="1000"/>
              </a:spcBef>
              <a:spcAft>
                <a:spcPct val="0"/>
              </a:spcAft>
            </a:pPr>
            <a:r>
              <a:rPr lang="en-US" altLang="zh-CN" sz="2400" b="1" dirty="0" smtClean="0">
                <a:solidFill>
                  <a:srgbClr val="3333FF"/>
                </a:solidFill>
                <a:latin typeface="Consolas" pitchFamily="49" charset="0"/>
                <a:ea typeface="仿宋" pitchFamily="49" charset="-122"/>
                <a:cs typeface="Consolas" pitchFamily="49" charset="0"/>
              </a:rPr>
              <a:t>C.</a:t>
            </a:r>
            <a:r>
              <a:rPr lang="zh-CN" altLang="zh-CN" sz="2400" b="1" dirty="0" smtClean="0">
                <a:solidFill>
                  <a:srgbClr val="3333FF"/>
                </a:solidFill>
                <a:latin typeface="Consolas" pitchFamily="49" charset="0"/>
                <a:ea typeface="仿宋" pitchFamily="49" charset="-122"/>
                <a:cs typeface="Consolas" pitchFamily="49" charset="0"/>
              </a:rPr>
              <a:t>与处理冲突方法有关且与装填因子</a:t>
            </a:r>
            <a:r>
              <a:rPr lang="en-US" altLang="zh-CN" sz="2400" b="1" dirty="0" smtClean="0">
                <a:solidFill>
                  <a:srgbClr val="3333FF"/>
                </a:solidFill>
                <a:latin typeface="Consolas" pitchFamily="49" charset="0"/>
                <a:ea typeface="仿宋" pitchFamily="49" charset="-122"/>
                <a:cs typeface="Consolas" pitchFamily="49" charset="0"/>
              </a:rPr>
              <a:t>α</a:t>
            </a:r>
            <a:r>
              <a:rPr lang="zh-CN" altLang="zh-CN" sz="2400" b="1" dirty="0" smtClean="0">
                <a:solidFill>
                  <a:srgbClr val="3333FF"/>
                </a:solidFill>
                <a:latin typeface="Consolas" pitchFamily="49" charset="0"/>
                <a:ea typeface="仿宋" pitchFamily="49" charset="-122"/>
                <a:cs typeface="Consolas" pitchFamily="49" charset="0"/>
              </a:rPr>
              <a:t>有关</a:t>
            </a:r>
          </a:p>
          <a:p>
            <a:pPr fontAlgn="base">
              <a:lnSpc>
                <a:spcPts val="3000"/>
              </a:lnSpc>
              <a:spcBef>
                <a:spcPts val="1000"/>
              </a:spcBef>
              <a:spcAft>
                <a:spcPct val="0"/>
              </a:spcAft>
            </a:pPr>
            <a:r>
              <a:rPr lang="en-US" altLang="zh-CN" sz="2400" b="1" dirty="0" smtClean="0">
                <a:solidFill>
                  <a:srgbClr val="3333FF"/>
                </a:solidFill>
                <a:latin typeface="Consolas" pitchFamily="49" charset="0"/>
                <a:ea typeface="仿宋" pitchFamily="49" charset="-122"/>
                <a:cs typeface="Consolas" pitchFamily="49" charset="0"/>
              </a:rPr>
              <a:t>D.</a:t>
            </a:r>
            <a:r>
              <a:rPr lang="zh-CN" altLang="zh-CN" sz="2400" b="1" dirty="0" smtClean="0">
                <a:solidFill>
                  <a:srgbClr val="3333FF"/>
                </a:solidFill>
                <a:latin typeface="Consolas" pitchFamily="49" charset="0"/>
                <a:ea typeface="仿宋" pitchFamily="49" charset="-122"/>
                <a:cs typeface="Consolas" pitchFamily="49" charset="0"/>
              </a:rPr>
              <a:t>与处理冲突方法无关且与装填因子</a:t>
            </a:r>
            <a:r>
              <a:rPr lang="en-US" altLang="zh-CN" sz="2400" b="1" dirty="0" smtClean="0">
                <a:solidFill>
                  <a:srgbClr val="3333FF"/>
                </a:solidFill>
                <a:latin typeface="Consolas" pitchFamily="49" charset="0"/>
                <a:ea typeface="仿宋" pitchFamily="49" charset="-122"/>
                <a:cs typeface="Consolas" pitchFamily="49" charset="0"/>
              </a:rPr>
              <a:t>α</a:t>
            </a:r>
            <a:r>
              <a:rPr lang="zh-CN" altLang="zh-CN" sz="2400" b="1" dirty="0" smtClean="0">
                <a:solidFill>
                  <a:srgbClr val="3333FF"/>
                </a:solidFill>
                <a:latin typeface="Consolas" pitchFamily="49" charset="0"/>
                <a:ea typeface="仿宋" pitchFamily="49" charset="-122"/>
                <a:cs typeface="Consolas" pitchFamily="49" charset="0"/>
              </a:rPr>
              <a:t>无关</a:t>
            </a:r>
          </a:p>
        </p:txBody>
      </p:sp>
      <p:grpSp>
        <p:nvGrpSpPr>
          <p:cNvPr id="2" name="组合 3"/>
          <p:cNvGrpSpPr/>
          <p:nvPr/>
        </p:nvGrpSpPr>
        <p:grpSpPr>
          <a:xfrm>
            <a:off x="357158" y="214290"/>
            <a:ext cx="1000100" cy="785817"/>
            <a:chOff x="5703182" y="3835411"/>
            <a:chExt cx="1238250" cy="1236663"/>
          </a:xfrm>
        </p:grpSpPr>
        <p:grpSp>
          <p:nvGrpSpPr>
            <p:cNvPr id="4" name="Group 19"/>
            <p:cNvGrpSpPr>
              <a:grpSpLocks/>
            </p:cNvGrpSpPr>
            <p:nvPr/>
          </p:nvGrpSpPr>
          <p:grpSpPr bwMode="auto">
            <a:xfrm>
              <a:off x="5703182" y="3835411"/>
              <a:ext cx="1238250" cy="1236663"/>
              <a:chOff x="810" y="845"/>
              <a:chExt cx="827" cy="826"/>
            </a:xfrm>
          </p:grpSpPr>
          <p:sp>
            <p:nvSpPr>
              <p:cNvPr id="7" name="Oval 20"/>
              <p:cNvSpPr>
                <a:spLocks noChangeArrowheads="1"/>
              </p:cNvSpPr>
              <p:nvPr/>
            </p:nvSpPr>
            <p:spPr bwMode="gray">
              <a:xfrm>
                <a:off x="810" y="845"/>
                <a:ext cx="827" cy="826"/>
              </a:xfrm>
              <a:prstGeom prst="ellipse">
                <a:avLst/>
              </a:prstGeom>
              <a:solidFill>
                <a:srgbClr val="F8F8F8"/>
              </a:solidFill>
              <a:ln w="38100">
                <a:solidFill>
                  <a:schemeClr val="hlink"/>
                </a:solidFill>
                <a:round/>
                <a:headEnd/>
                <a:tailE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sp>
            <p:nvSpPr>
              <p:cNvPr id="8" name="Oval 21"/>
              <p:cNvSpPr>
                <a:spLocks noChangeArrowheads="1"/>
              </p:cNvSpPr>
              <p:nvPr/>
            </p:nvSpPr>
            <p:spPr bwMode="gray">
              <a:xfrm>
                <a:off x="836" y="879"/>
                <a:ext cx="758" cy="758"/>
              </a:xfrm>
              <a:prstGeom prst="ellipse">
                <a:avLst/>
              </a:prstGeom>
              <a:noFill/>
              <a:ln w="38100">
                <a:solidFill>
                  <a:schemeClr val="hlink">
                    <a:alpha val="70195"/>
                  </a:schemeClr>
                </a:solidFill>
                <a:round/>
                <a:headEnd/>
                <a:tailE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sp>
            <p:nvSpPr>
              <p:cNvPr id="9" name="Oval 22"/>
              <p:cNvSpPr>
                <a:spLocks noChangeArrowheads="1"/>
              </p:cNvSpPr>
              <p:nvPr/>
            </p:nvSpPr>
            <p:spPr bwMode="gray">
              <a:xfrm>
                <a:off x="878" y="915"/>
                <a:ext cx="690" cy="690"/>
              </a:xfrm>
              <a:prstGeom prst="ellipse">
                <a:avLst/>
              </a:prstGeom>
              <a:noFill/>
              <a:ln w="38100">
                <a:solidFill>
                  <a:schemeClr val="hlink">
                    <a:alpha val="30196"/>
                  </a:schemeClr>
                </a:solidFill>
                <a:round/>
                <a:headEnd/>
                <a:tailE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itchFamily="34" charset="0"/>
                </a:endParaRPr>
              </a:p>
            </p:txBody>
          </p:sp>
        </p:grpSp>
        <p:sp>
          <p:nvSpPr>
            <p:cNvPr id="6" name="Text Box 23"/>
            <p:cNvSpPr txBox="1">
              <a:spLocks noChangeArrowheads="1"/>
            </p:cNvSpPr>
            <p:nvPr/>
          </p:nvSpPr>
          <p:spPr bwMode="gray">
            <a:xfrm>
              <a:off x="5767676" y="4154859"/>
              <a:ext cx="1082674" cy="557010"/>
            </a:xfrm>
            <a:prstGeom prst="rect">
              <a:avLst/>
            </a:prstGeom>
            <a:noFill/>
            <a:ln w="9525" algn="ctr">
              <a:noFill/>
              <a:miter lim="800000"/>
              <a:headEnd/>
              <a:tailEnd/>
            </a:ln>
          </p:spPr>
          <p:txBody>
            <a:bodyPr>
              <a:spAutoFit/>
            </a:bodyPr>
            <a:lstStyle/>
            <a:p>
              <a:pPr algn="ctr" fontAlgn="base">
                <a:spcBef>
                  <a:spcPct val="50000"/>
                </a:spcBef>
                <a:spcAft>
                  <a:spcPct val="0"/>
                </a:spcAft>
              </a:pPr>
              <a:r>
                <a:rPr lang="zh-CN" altLang="en-US" sz="2000" b="1" smtClean="0">
                  <a:solidFill>
                    <a:srgbClr val="FF0000"/>
                  </a:solidFill>
                  <a:latin typeface="方正启体简体" pitchFamily="65" charset="-122"/>
                  <a:ea typeface="方正启体简体" pitchFamily="65" charset="-122"/>
                  <a:cs typeface="Consolas" pitchFamily="49" charset="0"/>
                </a:rPr>
                <a:t>示例</a:t>
              </a:r>
              <a:endParaRPr lang="zh-CN" altLang="en-US" sz="2000" b="1">
                <a:solidFill>
                  <a:srgbClr val="FF0000"/>
                </a:solidFill>
                <a:latin typeface="方正启体简体" pitchFamily="65" charset="-122"/>
                <a:ea typeface="方正启体简体" pitchFamily="65" charset="-122"/>
                <a:cs typeface="Consolas" pitchFamily="49" charset="0"/>
              </a:endParaRPr>
            </a:p>
          </p:txBody>
        </p:sp>
      </p:grpSp>
      <p:sp>
        <p:nvSpPr>
          <p:cNvPr id="11" name="TextBox 10"/>
          <p:cNvSpPr txBox="1"/>
          <p:nvPr/>
        </p:nvSpPr>
        <p:spPr>
          <a:xfrm>
            <a:off x="1428728" y="3811213"/>
            <a:ext cx="2643206" cy="461665"/>
          </a:xfrm>
          <a:prstGeom prst="rect">
            <a:avLst/>
          </a:prstGeom>
          <a:noFill/>
        </p:spPr>
        <p:txBody>
          <a:bodyPr wrap="square" rtlCol="0">
            <a:spAutoFit/>
          </a:bodyPr>
          <a:lstStyle/>
          <a:p>
            <a:pPr fontAlgn="base">
              <a:spcBef>
                <a:spcPct val="0"/>
              </a:spcBef>
              <a:spcAft>
                <a:spcPct val="0"/>
              </a:spcAft>
            </a:pPr>
            <a:r>
              <a:rPr lang="zh-CN" altLang="zh-CN" sz="2400" b="1" smtClean="0">
                <a:solidFill>
                  <a:srgbClr val="3333FF"/>
                </a:solidFill>
                <a:latin typeface="Consolas" pitchFamily="49" charset="0"/>
                <a:ea typeface="楷体" pitchFamily="49" charset="-122"/>
                <a:cs typeface="Consolas" pitchFamily="49" charset="0"/>
              </a:rPr>
              <a:t>答：</a:t>
            </a:r>
            <a:r>
              <a:rPr lang="en-US" altLang="zh-CN" sz="2400" b="1" smtClean="0">
                <a:solidFill>
                  <a:srgbClr val="FF0000"/>
                </a:solidFill>
                <a:latin typeface="Consolas" pitchFamily="49" charset="0"/>
                <a:ea typeface="楷体" pitchFamily="49" charset="-122"/>
                <a:cs typeface="Consolas" pitchFamily="49" charset="0"/>
              </a:rPr>
              <a:t>C</a:t>
            </a:r>
            <a:r>
              <a:rPr lang="zh-CN" altLang="zh-CN" sz="2400" b="1" smtClean="0">
                <a:solidFill>
                  <a:srgbClr val="3333FF"/>
                </a:solidFill>
                <a:latin typeface="Consolas" pitchFamily="49" charset="0"/>
                <a:ea typeface="楷体" pitchFamily="49" charset="-122"/>
                <a:cs typeface="Consolas" pitchFamily="49" charset="0"/>
              </a:rPr>
              <a:t>。</a:t>
            </a:r>
          </a:p>
        </p:txBody>
      </p:sp>
    </p:spTree>
    <p:extLst>
      <p:ext uri="{BB962C8B-B14F-4D97-AF65-F5344CB8AC3E}">
        <p14:creationId xmlns:p14="http://schemas.microsoft.com/office/powerpoint/2010/main" val="38161339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p>
        </p:txBody>
      </p:sp>
      <p:sp>
        <p:nvSpPr>
          <p:cNvPr id="1570819" name="Rectangle 3"/>
          <p:cNvSpPr>
            <a:spLocks noGrp="1" noChangeArrowheads="1"/>
          </p:cNvSpPr>
          <p:nvPr>
            <p:ph sz="quarter" idx="4294967295"/>
          </p:nvPr>
        </p:nvSpPr>
        <p:spPr>
          <a:xfrm>
            <a:off x="525463" y="1285859"/>
            <a:ext cx="8186737" cy="4857785"/>
          </a:xfrm>
          <a:prstGeom prst="rect">
            <a:avLst/>
          </a:prstGeom>
        </p:spPr>
        <p:txBody>
          <a:bodyPr>
            <a:normAutofit/>
          </a:bodyPr>
          <a:lstStyle/>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10.1 </a:t>
            </a:r>
            <a:r>
              <a:rPr lang="zh-CN" altLang="en-US" sz="3300" dirty="0">
                <a:latin typeface="黑体" panose="02010609060101010101" pitchFamily="49" charset="-122"/>
                <a:ea typeface="黑体" panose="02010609060101010101" pitchFamily="49" charset="-122"/>
              </a:rPr>
              <a:t>查找的基本概念</a:t>
            </a: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10.2 </a:t>
            </a:r>
            <a:r>
              <a:rPr lang="zh-CN" altLang="en-US" sz="3300" dirty="0">
                <a:latin typeface="黑体" panose="02010609060101010101" pitchFamily="49" charset="-122"/>
                <a:ea typeface="黑体" panose="02010609060101010101" pitchFamily="49" charset="-122"/>
              </a:rPr>
              <a:t>静态查找表</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10.3 </a:t>
            </a:r>
            <a:r>
              <a:rPr lang="zh-CN" altLang="en-US" sz="3300" dirty="0">
                <a:latin typeface="黑体" panose="02010609060101010101" pitchFamily="49" charset="-122"/>
                <a:ea typeface="黑体" panose="02010609060101010101" pitchFamily="49" charset="-122"/>
              </a:rPr>
              <a:t>二叉查找树</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10.4 </a:t>
            </a:r>
            <a:r>
              <a:rPr lang="zh-CN" altLang="en-US" sz="3300" dirty="0">
                <a:latin typeface="黑体" panose="02010609060101010101" pitchFamily="49" charset="-122"/>
                <a:ea typeface="黑体" panose="02010609060101010101" pitchFamily="49" charset="-122"/>
              </a:rPr>
              <a:t>散列表</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solidFill>
                  <a:srgbClr val="FF0000"/>
                </a:solidFill>
                <a:latin typeface="黑体" panose="02010609060101010101" pitchFamily="49" charset="-122"/>
                <a:ea typeface="黑体" panose="02010609060101010101" pitchFamily="49" charset="-122"/>
              </a:rPr>
              <a:t>10.5 </a:t>
            </a:r>
            <a:r>
              <a:rPr lang="zh-CN" altLang="en-US" sz="3300" dirty="0">
                <a:solidFill>
                  <a:srgbClr val="FF0000"/>
                </a:solidFill>
                <a:latin typeface="黑体" panose="02010609060101010101" pitchFamily="49" charset="-122"/>
                <a:ea typeface="黑体" panose="02010609060101010101" pitchFamily="49" charset="-122"/>
              </a:rPr>
              <a:t>线性索引</a:t>
            </a:r>
            <a:endParaRPr lang="en-US" altLang="zh-CN" sz="3300" dirty="0">
              <a:solidFill>
                <a:srgbClr val="FF0000"/>
              </a:solidFill>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10.6 </a:t>
            </a:r>
            <a:r>
              <a:rPr lang="zh-CN" altLang="en-US" sz="3300" dirty="0">
                <a:latin typeface="黑体" panose="02010609060101010101" pitchFamily="49" charset="-122"/>
                <a:ea typeface="黑体" panose="02010609060101010101" pitchFamily="49" charset="-122"/>
              </a:rPr>
              <a:t>树形索引</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165584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142852"/>
            <a:ext cx="7520940" cy="548640"/>
          </a:xfrm>
        </p:spPr>
        <p:txBody>
          <a:bodyPr/>
          <a:lstStyle/>
          <a:p>
            <a:r>
              <a:rPr lang="zh-CN" altLang="en-US" b="1" dirty="0" smtClean="0"/>
              <a:t>一、索引结构</a:t>
            </a:r>
            <a:endParaRPr lang="zh-CN" altLang="en-US" dirty="0"/>
          </a:p>
        </p:txBody>
      </p:sp>
      <p:sp>
        <p:nvSpPr>
          <p:cNvPr id="3" name="内容占位符 2"/>
          <p:cNvSpPr>
            <a:spLocks noGrp="1"/>
          </p:cNvSpPr>
          <p:nvPr>
            <p:ph idx="1"/>
          </p:nvPr>
        </p:nvSpPr>
        <p:spPr>
          <a:xfrm>
            <a:off x="571472" y="1071546"/>
            <a:ext cx="7777052" cy="5021750"/>
          </a:xfrm>
        </p:spPr>
        <p:txBody>
          <a:bodyPr>
            <a:normAutofit/>
          </a:bodyPr>
          <a:lstStyle/>
          <a:p>
            <a:pPr>
              <a:buFont typeface="Arial" panose="020B0604020202020204" pitchFamily="34" charset="0"/>
              <a:buChar char="•"/>
            </a:pPr>
            <a:r>
              <a:rPr lang="zh-CN" altLang="en-US" sz="2800" dirty="0" smtClean="0"/>
              <a:t>问题：</a:t>
            </a:r>
            <a:r>
              <a:rPr lang="zh-CN" altLang="en-US" sz="2800" b="0" dirty="0" smtClean="0"/>
              <a:t>对存放在磁盘上</a:t>
            </a:r>
            <a:r>
              <a:rPr lang="zh-CN" altLang="zh-CN" sz="2800" b="0" dirty="0" smtClean="0"/>
              <a:t>数据</a:t>
            </a:r>
            <a:r>
              <a:rPr lang="zh-CN" altLang="en-US" sz="2800" b="0" dirty="0" smtClean="0"/>
              <a:t>（典型例子是数据库，如</a:t>
            </a:r>
            <a:r>
              <a:rPr lang="en-US" altLang="zh-CN" sz="2800" b="0" dirty="0" smtClean="0"/>
              <a:t>DB2</a:t>
            </a:r>
            <a:r>
              <a:rPr lang="zh-CN" altLang="en-US" sz="2800" b="0" dirty="0" smtClean="0"/>
              <a:t>、</a:t>
            </a:r>
            <a:r>
              <a:rPr lang="en-US" altLang="zh-CN" sz="2800" b="0" dirty="0" smtClean="0"/>
              <a:t>MYSQL</a:t>
            </a:r>
            <a:r>
              <a:rPr lang="zh-CN" altLang="en-US" sz="2800" b="0" dirty="0" smtClean="0"/>
              <a:t>等）查找</a:t>
            </a:r>
            <a:endParaRPr lang="en-US" altLang="zh-CN" sz="2800" b="0" dirty="0" smtClean="0"/>
          </a:p>
          <a:p>
            <a:pPr marL="0" indent="0"/>
            <a:r>
              <a:rPr lang="en-US" altLang="zh-CN" sz="2800" dirty="0"/>
              <a:t> </a:t>
            </a:r>
            <a:r>
              <a:rPr lang="en-US" altLang="zh-CN" sz="2800" dirty="0" smtClean="0"/>
              <a:t>      </a:t>
            </a:r>
            <a:r>
              <a:rPr lang="zh-CN" altLang="en-US" sz="2800" dirty="0" smtClean="0"/>
              <a:t>不能全部装入内存</a:t>
            </a:r>
            <a:r>
              <a:rPr lang="zh-CN" altLang="en-US" sz="2800" b="0" dirty="0" smtClean="0"/>
              <a:t>：否则可用</a:t>
            </a:r>
            <a:r>
              <a:rPr lang="zh-CN" altLang="en-US" sz="2800" dirty="0" smtClean="0"/>
              <a:t>折半查找</a:t>
            </a:r>
            <a:r>
              <a:rPr lang="zh-CN" altLang="en-US" sz="2800" b="0" dirty="0" smtClean="0"/>
              <a:t>、</a:t>
            </a:r>
            <a:r>
              <a:rPr lang="zh-CN" altLang="en-US" sz="2800" dirty="0" smtClean="0"/>
              <a:t>哈希表</a:t>
            </a:r>
            <a:r>
              <a:rPr lang="zh-CN" altLang="en-US" sz="2800" b="0" dirty="0" smtClean="0"/>
              <a:t>等手段。</a:t>
            </a:r>
            <a:endParaRPr lang="en-US" altLang="zh-CN" sz="2800" b="0" dirty="0"/>
          </a:p>
          <a:p>
            <a:pPr marL="0" indent="0"/>
            <a:r>
              <a:rPr lang="zh-CN" altLang="en-US" sz="2800" b="0" dirty="0" smtClean="0"/>
              <a:t>       </a:t>
            </a:r>
            <a:r>
              <a:rPr lang="zh-CN" altLang="en-US" sz="2800" dirty="0" smtClean="0"/>
              <a:t>读写速度慢</a:t>
            </a:r>
            <a:r>
              <a:rPr lang="zh-CN" altLang="en-US" sz="2800" b="0" dirty="0" smtClean="0"/>
              <a:t>：一次装入内存一部分去查找也不好。</a:t>
            </a:r>
            <a:endParaRPr lang="en-US" altLang="zh-CN" sz="2800" b="0" dirty="0" smtClean="0"/>
          </a:p>
          <a:p>
            <a:endParaRPr lang="zh-CN" altLang="en-US" b="0" dirty="0"/>
          </a:p>
        </p:txBody>
      </p:sp>
    </p:spTree>
    <p:extLst>
      <p:ext uri="{BB962C8B-B14F-4D97-AF65-F5344CB8AC3E}">
        <p14:creationId xmlns:p14="http://schemas.microsoft.com/office/powerpoint/2010/main" val="92799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142852"/>
            <a:ext cx="7520940" cy="548640"/>
          </a:xfrm>
        </p:spPr>
        <p:txBody>
          <a:bodyPr/>
          <a:lstStyle/>
          <a:p>
            <a:r>
              <a:rPr lang="zh-CN" altLang="en-US" b="1" dirty="0" smtClean="0"/>
              <a:t>一、索引结构</a:t>
            </a:r>
            <a:endParaRPr lang="zh-CN" altLang="en-US" dirty="0"/>
          </a:p>
        </p:txBody>
      </p:sp>
      <p:sp>
        <p:nvSpPr>
          <p:cNvPr id="3" name="内容占位符 2"/>
          <p:cNvSpPr>
            <a:spLocks noGrp="1"/>
          </p:cNvSpPr>
          <p:nvPr>
            <p:ph idx="1"/>
          </p:nvPr>
        </p:nvSpPr>
        <p:spPr>
          <a:xfrm>
            <a:off x="571472" y="1071546"/>
            <a:ext cx="7777052" cy="5021750"/>
          </a:xfrm>
        </p:spPr>
        <p:txBody>
          <a:bodyPr>
            <a:normAutofit lnSpcReduction="10000"/>
          </a:bodyPr>
          <a:lstStyle/>
          <a:p>
            <a:pPr>
              <a:buFont typeface="Arial" panose="020B0604020202020204" pitchFamily="34" charset="0"/>
              <a:buChar char="•"/>
            </a:pPr>
            <a:r>
              <a:rPr lang="zh-CN" altLang="zh-CN" sz="2800" dirty="0">
                <a:solidFill>
                  <a:srgbClr val="FF0000"/>
                </a:solidFill>
              </a:rPr>
              <a:t>索引结构</a:t>
            </a:r>
            <a:r>
              <a:rPr lang="zh-CN" altLang="zh-CN" sz="2800" b="0" dirty="0"/>
              <a:t>通常由</a:t>
            </a:r>
            <a:r>
              <a:rPr lang="zh-CN" altLang="zh-CN" sz="2800" dirty="0">
                <a:solidFill>
                  <a:srgbClr val="FF0000"/>
                </a:solidFill>
              </a:rPr>
              <a:t>数据表</a:t>
            </a:r>
            <a:r>
              <a:rPr lang="zh-CN" altLang="zh-CN" sz="2800" b="0" dirty="0"/>
              <a:t>和</a:t>
            </a:r>
            <a:r>
              <a:rPr lang="zh-CN" altLang="zh-CN" sz="2800" dirty="0">
                <a:solidFill>
                  <a:srgbClr val="FF0000"/>
                </a:solidFill>
              </a:rPr>
              <a:t>索引表</a:t>
            </a:r>
            <a:r>
              <a:rPr lang="zh-CN" altLang="zh-CN" sz="2800" dirty="0"/>
              <a:t>两部分</a:t>
            </a:r>
            <a:r>
              <a:rPr lang="zh-CN" altLang="zh-CN" sz="2800" dirty="0" smtClean="0"/>
              <a:t>组成</a:t>
            </a:r>
            <a:r>
              <a:rPr lang="zh-CN" altLang="en-US" sz="2800" dirty="0" smtClean="0"/>
              <a:t>：</a:t>
            </a:r>
            <a:endParaRPr lang="en-US" altLang="zh-CN" sz="2800" b="0" dirty="0" smtClean="0"/>
          </a:p>
          <a:p>
            <a:pPr marL="0" indent="0"/>
            <a:r>
              <a:rPr lang="en-US" altLang="zh-CN" sz="2800" dirty="0" smtClean="0">
                <a:solidFill>
                  <a:srgbClr val="FF0000"/>
                </a:solidFill>
              </a:rPr>
              <a:t>    </a:t>
            </a:r>
            <a:r>
              <a:rPr lang="zh-CN" altLang="zh-CN" sz="2800" dirty="0" smtClean="0">
                <a:solidFill>
                  <a:srgbClr val="FF0000"/>
                </a:solidFill>
              </a:rPr>
              <a:t>数据表</a:t>
            </a:r>
            <a:r>
              <a:rPr lang="zh-CN" altLang="zh-CN" sz="2800" b="0" dirty="0" smtClean="0"/>
              <a:t>用于存储</a:t>
            </a:r>
            <a:r>
              <a:rPr lang="zh-CN" altLang="zh-CN" sz="2800" b="0" dirty="0"/>
              <a:t>数据元素</a:t>
            </a:r>
            <a:r>
              <a:rPr lang="zh-CN" altLang="zh-CN" sz="2800" b="0" dirty="0" smtClean="0"/>
              <a:t>信息</a:t>
            </a:r>
            <a:r>
              <a:rPr lang="zh-CN" altLang="en-US" sz="2800" b="0" dirty="0" smtClean="0"/>
              <a:t>，一般存放在</a:t>
            </a:r>
            <a:r>
              <a:rPr lang="zh-CN" altLang="en-US" sz="2800" dirty="0" smtClean="0"/>
              <a:t>磁盘</a:t>
            </a:r>
            <a:r>
              <a:rPr lang="zh-CN" altLang="en-US" sz="2800" b="0" dirty="0" smtClean="0"/>
              <a:t>上。</a:t>
            </a:r>
            <a:endParaRPr lang="en-US" altLang="zh-CN" sz="2800" b="0" dirty="0" smtClean="0"/>
          </a:p>
          <a:p>
            <a:pPr marL="0" indent="0"/>
            <a:r>
              <a:rPr lang="en-US" altLang="zh-CN" sz="2800" dirty="0" smtClean="0">
                <a:solidFill>
                  <a:srgbClr val="FF0000"/>
                </a:solidFill>
              </a:rPr>
              <a:t>    </a:t>
            </a:r>
            <a:r>
              <a:rPr lang="zh-CN" altLang="zh-CN" sz="2800" dirty="0" smtClean="0">
                <a:solidFill>
                  <a:srgbClr val="FF0000"/>
                </a:solidFill>
              </a:rPr>
              <a:t>索引</a:t>
            </a:r>
            <a:r>
              <a:rPr lang="zh-CN" altLang="zh-CN" sz="2800" dirty="0" smtClean="0">
                <a:solidFill>
                  <a:srgbClr val="FF0000"/>
                </a:solidFill>
              </a:rPr>
              <a:t>表</a:t>
            </a:r>
            <a:r>
              <a:rPr lang="zh-CN" altLang="en-US" sz="2800" b="0" dirty="0"/>
              <a:t>在</a:t>
            </a:r>
            <a:r>
              <a:rPr lang="zh-CN" altLang="en-US" sz="2800" b="0" dirty="0" smtClean="0"/>
              <a:t>内存，</a:t>
            </a:r>
            <a:r>
              <a:rPr lang="zh-CN" altLang="zh-CN" sz="2800" b="0" dirty="0" smtClean="0"/>
              <a:t>用来</a:t>
            </a:r>
            <a:r>
              <a:rPr lang="zh-CN" altLang="zh-CN" sz="2800" b="0" dirty="0"/>
              <a:t>记录</a:t>
            </a:r>
            <a:r>
              <a:rPr lang="zh-CN" altLang="zh-CN" sz="2800" dirty="0">
                <a:solidFill>
                  <a:srgbClr val="FF0000"/>
                </a:solidFill>
              </a:rPr>
              <a:t>关键字</a:t>
            </a:r>
            <a:r>
              <a:rPr lang="zh-CN" altLang="zh-CN" sz="2800" b="0" dirty="0"/>
              <a:t>与</a:t>
            </a:r>
            <a:r>
              <a:rPr lang="zh-CN" altLang="zh-CN" sz="2800" dirty="0">
                <a:solidFill>
                  <a:srgbClr val="FF0000"/>
                </a:solidFill>
              </a:rPr>
              <a:t>记录存储地址之间</a:t>
            </a:r>
            <a:r>
              <a:rPr lang="zh-CN" altLang="zh-CN" sz="2800" b="0" dirty="0"/>
              <a:t>的</a:t>
            </a:r>
            <a:r>
              <a:rPr lang="zh-CN" altLang="zh-CN" sz="2800" dirty="0" smtClean="0">
                <a:solidFill>
                  <a:srgbClr val="FF0000"/>
                </a:solidFill>
              </a:rPr>
              <a:t>对照表</a:t>
            </a:r>
            <a:r>
              <a:rPr lang="zh-CN" altLang="en-US" sz="2800" dirty="0" smtClean="0"/>
              <a:t>。</a:t>
            </a:r>
            <a:r>
              <a:rPr lang="zh-CN" altLang="zh-CN" sz="2800" b="0" dirty="0" smtClean="0"/>
              <a:t>索引</a:t>
            </a:r>
            <a:r>
              <a:rPr lang="zh-CN" altLang="zh-CN" sz="2800" b="0" dirty="0"/>
              <a:t>表中的每个元素称为</a:t>
            </a:r>
            <a:r>
              <a:rPr lang="zh-CN" altLang="zh-CN" sz="2800" dirty="0">
                <a:solidFill>
                  <a:srgbClr val="FF0000"/>
                </a:solidFill>
              </a:rPr>
              <a:t>索引项</a:t>
            </a:r>
            <a:r>
              <a:rPr lang="zh-CN" altLang="zh-CN" sz="2800" b="0" dirty="0"/>
              <a:t>，索引项的一般形式为</a:t>
            </a:r>
            <a:r>
              <a:rPr lang="en-US" altLang="zh-CN" sz="2800" dirty="0">
                <a:solidFill>
                  <a:srgbClr val="FF0000"/>
                </a:solidFill>
              </a:rPr>
              <a:t>&lt;</a:t>
            </a:r>
            <a:r>
              <a:rPr lang="zh-CN" altLang="zh-CN" sz="2800" dirty="0">
                <a:solidFill>
                  <a:srgbClr val="FF0000"/>
                </a:solidFill>
              </a:rPr>
              <a:t>关键字，指针</a:t>
            </a:r>
            <a:r>
              <a:rPr lang="en-US" altLang="zh-CN" sz="2800" dirty="0">
                <a:solidFill>
                  <a:srgbClr val="FF0000"/>
                </a:solidFill>
              </a:rPr>
              <a:t>&gt;</a:t>
            </a:r>
            <a:r>
              <a:rPr lang="zh-CN" altLang="zh-CN" sz="2800" b="0" dirty="0"/>
              <a:t>，其中指针指向数据表中的包含该关键字的完整记录</a:t>
            </a:r>
            <a:r>
              <a:rPr lang="zh-CN" altLang="zh-CN" sz="2800" b="0" dirty="0" smtClean="0"/>
              <a:t>。</a:t>
            </a:r>
            <a:endParaRPr lang="en-US" altLang="zh-CN" sz="2800" b="0" dirty="0" smtClean="0"/>
          </a:p>
          <a:p>
            <a:pPr>
              <a:buFont typeface="Arial" panose="020B0604020202020204" pitchFamily="34" charset="0"/>
              <a:buChar char="•"/>
            </a:pPr>
            <a:r>
              <a:rPr lang="zh-CN" altLang="zh-CN" sz="2800" b="0" dirty="0" smtClean="0"/>
              <a:t>记录</a:t>
            </a:r>
            <a:r>
              <a:rPr lang="zh-CN" altLang="zh-CN" sz="2800" b="0" dirty="0"/>
              <a:t>的存储可以是</a:t>
            </a:r>
            <a:r>
              <a:rPr lang="zh-CN" altLang="zh-CN" sz="2800" dirty="0">
                <a:solidFill>
                  <a:srgbClr val="FF0000"/>
                </a:solidFill>
              </a:rPr>
              <a:t>无序</a:t>
            </a:r>
            <a:r>
              <a:rPr lang="zh-CN" altLang="zh-CN" sz="2800" b="0" dirty="0"/>
              <a:t>的，但索引项是</a:t>
            </a:r>
            <a:r>
              <a:rPr lang="zh-CN" altLang="zh-CN" sz="2800" dirty="0">
                <a:solidFill>
                  <a:srgbClr val="FF0000"/>
                </a:solidFill>
              </a:rPr>
              <a:t>有序</a:t>
            </a:r>
            <a:r>
              <a:rPr lang="zh-CN" altLang="zh-CN" sz="2800" b="0" dirty="0" smtClean="0"/>
              <a:t>的。</a:t>
            </a:r>
            <a:endParaRPr lang="en-US" altLang="zh-CN" sz="2800" b="0" dirty="0" smtClean="0"/>
          </a:p>
          <a:p>
            <a:pPr>
              <a:buFont typeface="Arial" panose="020B0604020202020204" pitchFamily="34" charset="0"/>
              <a:buChar char="•"/>
            </a:pPr>
            <a:r>
              <a:rPr lang="zh-CN" altLang="zh-CN" sz="2800" b="0" dirty="0" smtClean="0"/>
              <a:t>以</a:t>
            </a:r>
            <a:r>
              <a:rPr lang="zh-CN" altLang="zh-CN" sz="2800" b="0" dirty="0"/>
              <a:t>索引结构组织的查找表称为</a:t>
            </a:r>
            <a:r>
              <a:rPr lang="zh-CN" altLang="zh-CN" sz="2800" dirty="0">
                <a:solidFill>
                  <a:srgbClr val="FF0000"/>
                </a:solidFill>
              </a:rPr>
              <a:t>索引查找表</a:t>
            </a:r>
            <a:r>
              <a:rPr lang="zh-CN" altLang="zh-CN" sz="2800" b="0" dirty="0"/>
              <a:t>。</a:t>
            </a:r>
          </a:p>
          <a:p>
            <a:endParaRPr lang="zh-CN" altLang="en-US" b="0" dirty="0"/>
          </a:p>
        </p:txBody>
      </p:sp>
    </p:spTree>
    <p:extLst>
      <p:ext uri="{BB962C8B-B14F-4D97-AF65-F5344CB8AC3E}">
        <p14:creationId xmlns:p14="http://schemas.microsoft.com/office/powerpoint/2010/main" val="241173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928670"/>
            <a:ext cx="8463314" cy="2571767"/>
          </a:xfrm>
        </p:spPr>
        <p:txBody>
          <a:bodyPr>
            <a:normAutofit lnSpcReduction="10000"/>
          </a:bodyPr>
          <a:lstStyle/>
          <a:p>
            <a:r>
              <a:rPr lang="en-US" altLang="zh-CN" sz="2800" b="0" dirty="0" smtClean="0"/>
              <a:t>	</a:t>
            </a:r>
            <a:r>
              <a:rPr lang="zh-CN" altLang="zh-CN" sz="2800" b="0" dirty="0" smtClean="0"/>
              <a:t>索引</a:t>
            </a:r>
            <a:r>
              <a:rPr lang="zh-CN" altLang="en-US" sz="2800" b="0" dirty="0" smtClean="0"/>
              <a:t>表</a:t>
            </a:r>
            <a:r>
              <a:rPr lang="zh-CN" altLang="zh-CN" sz="2800" b="0" dirty="0" smtClean="0"/>
              <a:t>被</a:t>
            </a:r>
            <a:r>
              <a:rPr lang="zh-CN" altLang="zh-CN" sz="2800" b="0" dirty="0"/>
              <a:t>组织成一组简单的</a:t>
            </a:r>
            <a:r>
              <a:rPr lang="en-US" altLang="zh-CN" sz="2800" b="0" dirty="0"/>
              <a:t>&lt;</a:t>
            </a:r>
            <a:r>
              <a:rPr lang="zh-CN" altLang="zh-CN" sz="2800" b="0" dirty="0"/>
              <a:t>关键字，指针</a:t>
            </a:r>
            <a:r>
              <a:rPr lang="en-US" altLang="zh-CN" sz="2800" b="0" dirty="0"/>
              <a:t>&gt;</a:t>
            </a:r>
            <a:r>
              <a:rPr lang="zh-CN" altLang="zh-CN" sz="2800" b="0" dirty="0"/>
              <a:t>对的序列。在</a:t>
            </a:r>
            <a:r>
              <a:rPr lang="zh-CN" altLang="zh-CN" sz="2800" b="0" dirty="0" smtClean="0"/>
              <a:t>索引</a:t>
            </a:r>
            <a:r>
              <a:rPr lang="zh-CN" altLang="en-US" sz="2800" b="0" dirty="0" smtClean="0"/>
              <a:t>表</a:t>
            </a:r>
            <a:r>
              <a:rPr lang="zh-CN" altLang="zh-CN" sz="2800" b="0" dirty="0" smtClean="0"/>
              <a:t>中</a:t>
            </a:r>
            <a:r>
              <a:rPr lang="zh-CN" altLang="zh-CN" sz="2800" b="0" dirty="0"/>
              <a:t>，按照关键字的顺序进行排序，指针指向存储在</a:t>
            </a:r>
            <a:r>
              <a:rPr lang="zh-CN" altLang="zh-CN" sz="2800" dirty="0">
                <a:solidFill>
                  <a:srgbClr val="FF0000"/>
                </a:solidFill>
              </a:rPr>
              <a:t>磁盘</a:t>
            </a:r>
            <a:r>
              <a:rPr lang="zh-CN" altLang="zh-CN" sz="2800" b="0" dirty="0"/>
              <a:t>上的文件记录</a:t>
            </a:r>
            <a:r>
              <a:rPr lang="zh-CN" altLang="zh-CN" sz="2800" b="0" dirty="0" smtClean="0"/>
              <a:t>的</a:t>
            </a:r>
            <a:r>
              <a:rPr lang="zh-CN" altLang="en-US" sz="2800" b="0" dirty="0" smtClean="0"/>
              <a:t>起始</a:t>
            </a:r>
            <a:r>
              <a:rPr lang="zh-CN" altLang="zh-CN" sz="2800" b="0" dirty="0" smtClean="0"/>
              <a:t>位置</a:t>
            </a:r>
            <a:r>
              <a:rPr lang="zh-CN" altLang="zh-CN" sz="2800" b="0" dirty="0"/>
              <a:t>或者主索引中关键字的起始位置。</a:t>
            </a:r>
            <a:r>
              <a:rPr lang="zh-CN" altLang="zh-CN" sz="2800" dirty="0">
                <a:solidFill>
                  <a:srgbClr val="FF0000"/>
                </a:solidFill>
              </a:rPr>
              <a:t>可用顺序查找或折半查找实现记录的定位</a:t>
            </a:r>
            <a:r>
              <a:rPr lang="zh-CN" altLang="zh-CN" sz="2800" b="0" dirty="0"/>
              <a:t>。</a:t>
            </a:r>
          </a:p>
          <a:p>
            <a:endParaRPr lang="zh-CN" altLang="en-US" dirty="0"/>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816" y="3643314"/>
            <a:ext cx="7869503" cy="2928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1"/>
          <p:cNvSpPr>
            <a:spLocks noGrp="1"/>
          </p:cNvSpPr>
          <p:nvPr>
            <p:ph type="title"/>
          </p:nvPr>
        </p:nvSpPr>
        <p:spPr>
          <a:xfrm>
            <a:off x="500034" y="142852"/>
            <a:ext cx="7520940" cy="548640"/>
          </a:xfrm>
        </p:spPr>
        <p:txBody>
          <a:bodyPr/>
          <a:lstStyle/>
          <a:p>
            <a:r>
              <a:rPr lang="en-US" altLang="zh-CN" b="1" dirty="0" smtClean="0"/>
              <a:t>1</a:t>
            </a:r>
            <a:r>
              <a:rPr lang="zh-CN" altLang="en-US" b="1" dirty="0" smtClean="0"/>
              <a:t>、线性索引（</a:t>
            </a:r>
            <a:r>
              <a:rPr lang="en-US" altLang="zh-CN" b="1" dirty="0" smtClean="0"/>
              <a:t>linear index</a:t>
            </a:r>
            <a:r>
              <a:rPr lang="zh-CN" altLang="en-US" b="1" dirty="0" smtClean="0"/>
              <a:t>）</a:t>
            </a:r>
          </a:p>
        </p:txBody>
      </p:sp>
    </p:spTree>
    <p:extLst>
      <p:ext uri="{BB962C8B-B14F-4D97-AF65-F5344CB8AC3E}">
        <p14:creationId xmlns:p14="http://schemas.microsoft.com/office/powerpoint/2010/main" val="1304953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14290"/>
            <a:ext cx="8391306" cy="6429420"/>
          </a:xfrm>
        </p:spPr>
        <p:txBody>
          <a:bodyPr>
            <a:normAutofit/>
          </a:bodyPr>
          <a:lstStyle/>
          <a:p>
            <a:r>
              <a:rPr lang="zh-CN" altLang="zh-CN" sz="2800" dirty="0">
                <a:solidFill>
                  <a:srgbClr val="FF0000"/>
                </a:solidFill>
              </a:rPr>
              <a:t>线性索引的</a:t>
            </a:r>
            <a:r>
              <a:rPr lang="zh-CN" altLang="zh-CN" sz="2800" dirty="0" smtClean="0">
                <a:solidFill>
                  <a:srgbClr val="FF0000"/>
                </a:solidFill>
              </a:rPr>
              <a:t>优点</a:t>
            </a:r>
            <a:r>
              <a:rPr lang="en-US" altLang="zh-CN" sz="2800" dirty="0" smtClean="0">
                <a:solidFill>
                  <a:srgbClr val="FF0000"/>
                </a:solidFill>
              </a:rPr>
              <a:t>:</a:t>
            </a:r>
          </a:p>
          <a:p>
            <a:r>
              <a:rPr lang="en-US" altLang="zh-CN" sz="2800" b="0" dirty="0" smtClean="0"/>
              <a:t>	</a:t>
            </a:r>
            <a:r>
              <a:rPr lang="zh-CN" altLang="zh-CN" sz="2800" b="0" dirty="0" smtClean="0"/>
              <a:t>索引</a:t>
            </a:r>
            <a:r>
              <a:rPr lang="zh-CN" altLang="zh-CN" sz="2800" b="0" dirty="0"/>
              <a:t>文件</a:t>
            </a:r>
            <a:r>
              <a:rPr lang="zh-CN" altLang="zh-CN" sz="2800" b="0" dirty="0" smtClean="0"/>
              <a:t>中记录</a:t>
            </a:r>
            <a:r>
              <a:rPr lang="zh-CN" altLang="zh-CN" sz="2800" b="0" dirty="0"/>
              <a:t>是</a:t>
            </a:r>
            <a:r>
              <a:rPr lang="zh-CN" altLang="zh-CN" sz="2800" dirty="0">
                <a:solidFill>
                  <a:srgbClr val="FF0000"/>
                </a:solidFill>
              </a:rPr>
              <a:t>定长</a:t>
            </a:r>
            <a:r>
              <a:rPr lang="zh-CN" altLang="zh-CN" sz="2800" b="0" dirty="0"/>
              <a:t>的</a:t>
            </a:r>
            <a:r>
              <a:rPr lang="zh-CN" altLang="zh-CN" sz="2800" b="0" dirty="0" smtClean="0"/>
              <a:t>，且</a:t>
            </a:r>
            <a:r>
              <a:rPr lang="zh-CN" altLang="zh-CN" sz="2800" b="0" dirty="0"/>
              <a:t>是按</a:t>
            </a:r>
            <a:r>
              <a:rPr lang="zh-CN" altLang="zh-CN" sz="2800" dirty="0">
                <a:solidFill>
                  <a:srgbClr val="FF0000"/>
                </a:solidFill>
              </a:rPr>
              <a:t>关键字有序</a:t>
            </a:r>
            <a:r>
              <a:rPr lang="zh-CN" altLang="zh-CN" sz="2800" b="0" dirty="0"/>
              <a:t>，所以</a:t>
            </a:r>
            <a:r>
              <a:rPr lang="zh-CN" altLang="zh-CN" sz="2800" dirty="0">
                <a:solidFill>
                  <a:srgbClr val="FF0000"/>
                </a:solidFill>
              </a:rPr>
              <a:t>可以利用折半查找法来进行快速查找</a:t>
            </a:r>
            <a:r>
              <a:rPr lang="zh-CN" altLang="zh-CN" sz="2800" b="0" dirty="0"/>
              <a:t>，从而提高检索效率</a:t>
            </a:r>
            <a:r>
              <a:rPr lang="zh-CN" altLang="zh-CN" sz="2800" b="0" dirty="0" smtClean="0"/>
              <a:t>。</a:t>
            </a:r>
            <a:endParaRPr lang="en-US" altLang="zh-CN" sz="2800" b="0" dirty="0" smtClean="0"/>
          </a:p>
          <a:p>
            <a:r>
              <a:rPr lang="en-US" altLang="zh-CN" sz="2800" b="0" dirty="0" smtClean="0"/>
              <a:t>    </a:t>
            </a:r>
            <a:r>
              <a:rPr lang="zh-CN" altLang="en-US" sz="2800" b="0" dirty="0" smtClean="0"/>
              <a:t>此外，也可</a:t>
            </a:r>
            <a:r>
              <a:rPr lang="zh-CN" altLang="en-US" sz="2800" dirty="0" smtClean="0">
                <a:solidFill>
                  <a:srgbClr val="FF0000"/>
                </a:solidFill>
              </a:rPr>
              <a:t>减少磁盘文件的读写次数</a:t>
            </a:r>
            <a:r>
              <a:rPr lang="zh-CN" altLang="en-US" sz="2800" b="0" dirty="0" smtClean="0"/>
              <a:t>。</a:t>
            </a:r>
            <a:endParaRPr lang="en-US" altLang="zh-CN" sz="2800" b="0" dirty="0" smtClean="0"/>
          </a:p>
          <a:p>
            <a:pPr>
              <a:spcBef>
                <a:spcPts val="1800"/>
              </a:spcBef>
            </a:pPr>
            <a:r>
              <a:rPr lang="zh-CN" altLang="zh-CN" sz="2800" dirty="0" smtClean="0">
                <a:solidFill>
                  <a:srgbClr val="FF0000"/>
                </a:solidFill>
              </a:rPr>
              <a:t>线性</a:t>
            </a:r>
            <a:r>
              <a:rPr lang="zh-CN" altLang="zh-CN" sz="2800" dirty="0">
                <a:solidFill>
                  <a:srgbClr val="FF0000"/>
                </a:solidFill>
              </a:rPr>
              <a:t>索引的</a:t>
            </a:r>
            <a:r>
              <a:rPr lang="zh-CN" altLang="zh-CN" sz="2800" dirty="0" smtClean="0">
                <a:solidFill>
                  <a:srgbClr val="FF0000"/>
                </a:solidFill>
              </a:rPr>
              <a:t>缺点</a:t>
            </a:r>
            <a:r>
              <a:rPr lang="en-US" altLang="zh-CN" sz="2800" dirty="0" smtClean="0"/>
              <a:t>:</a:t>
            </a:r>
          </a:p>
          <a:p>
            <a:r>
              <a:rPr lang="en-US" altLang="zh-CN" sz="2800" b="0" dirty="0" smtClean="0"/>
              <a:t>	</a:t>
            </a:r>
            <a:r>
              <a:rPr lang="zh-CN" altLang="zh-CN" sz="2800" b="0" dirty="0" smtClean="0"/>
              <a:t>假如</a:t>
            </a:r>
            <a:r>
              <a:rPr lang="zh-CN" altLang="zh-CN" sz="2800" b="0" dirty="0"/>
              <a:t>存在大量的数据记录，那么</a:t>
            </a:r>
            <a:r>
              <a:rPr lang="zh-CN" altLang="zh-CN" sz="2800" dirty="0">
                <a:solidFill>
                  <a:srgbClr val="FF0000"/>
                </a:solidFill>
              </a:rPr>
              <a:t>可能由于索引文件太大而不能存储到</a:t>
            </a:r>
            <a:r>
              <a:rPr lang="zh-CN" altLang="zh-CN" sz="2800" dirty="0" smtClean="0">
                <a:solidFill>
                  <a:srgbClr val="FF0000"/>
                </a:solidFill>
              </a:rPr>
              <a:t>内存中</a:t>
            </a:r>
            <a:r>
              <a:rPr lang="zh-CN" altLang="zh-CN" sz="2800" b="0" dirty="0"/>
              <a:t>。这样在检索过程中，需要多次访问磁盘，降低检索效率</a:t>
            </a:r>
            <a:r>
              <a:rPr lang="zh-CN" altLang="zh-CN" sz="2800" b="0" dirty="0" smtClean="0"/>
              <a:t>。</a:t>
            </a:r>
            <a:endParaRPr lang="en-US" altLang="zh-CN" sz="2800" b="0" dirty="0" smtClean="0"/>
          </a:p>
          <a:p>
            <a:r>
              <a:rPr lang="en-US" altLang="zh-CN" sz="2800" dirty="0" smtClean="0"/>
              <a:t>	</a:t>
            </a:r>
            <a:r>
              <a:rPr lang="zh-CN" altLang="en-US" sz="2800" dirty="0" smtClean="0"/>
              <a:t>注：</a:t>
            </a:r>
            <a:r>
              <a:rPr lang="zh-CN" altLang="zh-CN" sz="2800" dirty="0" smtClean="0"/>
              <a:t>可以</a:t>
            </a:r>
            <a:r>
              <a:rPr lang="zh-CN" altLang="zh-CN" sz="2800" dirty="0"/>
              <a:t>通过建立</a:t>
            </a:r>
            <a:r>
              <a:rPr lang="zh-CN" altLang="zh-CN" sz="2800" dirty="0">
                <a:solidFill>
                  <a:srgbClr val="FF0000"/>
                </a:solidFill>
              </a:rPr>
              <a:t>二级索引</a:t>
            </a:r>
            <a:r>
              <a:rPr lang="zh-CN" altLang="zh-CN" sz="2800" dirty="0" smtClean="0"/>
              <a:t>来</a:t>
            </a:r>
            <a:r>
              <a:rPr lang="zh-CN" altLang="en-US" sz="2800" dirty="0"/>
              <a:t>改善</a:t>
            </a:r>
            <a:r>
              <a:rPr lang="zh-CN" altLang="zh-CN" sz="2800" dirty="0" smtClean="0"/>
              <a:t>该问题</a:t>
            </a:r>
            <a:r>
              <a:rPr lang="zh-CN" altLang="en-US" sz="2800" dirty="0" smtClean="0"/>
              <a:t>（如下文）</a:t>
            </a:r>
            <a:r>
              <a:rPr lang="zh-CN" altLang="zh-CN" sz="2800" dirty="0" smtClean="0"/>
              <a:t>。</a:t>
            </a:r>
            <a:endParaRPr lang="zh-CN" altLang="zh-CN" sz="2800" dirty="0"/>
          </a:p>
          <a:p>
            <a:endParaRPr lang="zh-CN" altLang="en-US" dirty="0"/>
          </a:p>
        </p:txBody>
      </p:sp>
    </p:spTree>
    <p:extLst>
      <p:ext uri="{BB962C8B-B14F-4D97-AF65-F5344CB8AC3E}">
        <p14:creationId xmlns:p14="http://schemas.microsoft.com/office/powerpoint/2010/main" val="136234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85728"/>
            <a:ext cx="8247290" cy="3215281"/>
          </a:xfrm>
        </p:spPr>
        <p:txBody>
          <a:bodyPr>
            <a:normAutofit/>
          </a:bodyPr>
          <a:lstStyle/>
          <a:p>
            <a:r>
              <a:rPr lang="en-US" altLang="zh-CN" sz="2800" dirty="0" smtClean="0"/>
              <a:t>	</a:t>
            </a:r>
            <a:r>
              <a:rPr lang="zh-CN" altLang="zh-CN" sz="2800" b="0" dirty="0" smtClean="0"/>
              <a:t>二</a:t>
            </a:r>
            <a:r>
              <a:rPr lang="zh-CN" altLang="zh-CN" sz="2800" b="0" dirty="0"/>
              <a:t>级线性</a:t>
            </a:r>
            <a:r>
              <a:rPr lang="zh-CN" altLang="zh-CN" sz="2800" b="0" dirty="0" smtClean="0"/>
              <a:t>索引中</a:t>
            </a:r>
            <a:r>
              <a:rPr lang="zh-CN" altLang="zh-CN" sz="2800" b="0" dirty="0"/>
              <a:t>同样是</a:t>
            </a:r>
            <a:r>
              <a:rPr lang="en-US" altLang="zh-CN" sz="2800" dirty="0"/>
              <a:t>&lt;</a:t>
            </a:r>
            <a:r>
              <a:rPr lang="zh-CN" altLang="zh-CN" sz="2800" dirty="0"/>
              <a:t>关键字，指针</a:t>
            </a:r>
            <a:r>
              <a:rPr lang="en-US" altLang="zh-CN" sz="2800" dirty="0"/>
              <a:t>&gt;</a:t>
            </a:r>
            <a:r>
              <a:rPr lang="zh-CN" altLang="zh-CN" sz="2800" b="0" dirty="0"/>
              <a:t>序列，二级索引表中的</a:t>
            </a:r>
            <a:r>
              <a:rPr lang="zh-CN" altLang="zh-CN" sz="2800" b="0" dirty="0">
                <a:solidFill>
                  <a:srgbClr val="FF0000"/>
                </a:solidFill>
              </a:rPr>
              <a:t>每条记录都对应于一个</a:t>
            </a:r>
            <a:r>
              <a:rPr lang="zh-CN" altLang="zh-CN" sz="2800" dirty="0">
                <a:solidFill>
                  <a:srgbClr val="FF0000"/>
                </a:solidFill>
              </a:rPr>
              <a:t>一级索引表</a:t>
            </a:r>
            <a:r>
              <a:rPr lang="zh-CN" altLang="zh-CN" sz="2800" b="0" dirty="0">
                <a:solidFill>
                  <a:srgbClr val="FF0000"/>
                </a:solidFill>
              </a:rPr>
              <a:t>的</a:t>
            </a:r>
            <a:r>
              <a:rPr lang="zh-CN" altLang="zh-CN" sz="2800" dirty="0">
                <a:solidFill>
                  <a:srgbClr val="FF0000"/>
                </a:solidFill>
              </a:rPr>
              <a:t>磁盘块</a:t>
            </a:r>
            <a:r>
              <a:rPr lang="zh-CN" altLang="zh-CN" sz="2800" b="0" dirty="0"/>
              <a:t>，二级索引表中的关键字值与对应的一级索引表的磁盘块中第一条记录的关键字值相同，而且指针指向相应一级索引表的磁盘块的起始位置。</a:t>
            </a:r>
            <a:endParaRPr lang="zh-CN" altLang="en-US" sz="2800" b="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2904" y="3429000"/>
            <a:ext cx="686467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54267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714357"/>
            <a:ext cx="8358246" cy="3000396"/>
          </a:xfrm>
        </p:spPr>
        <p:txBody>
          <a:bodyPr>
            <a:normAutofit/>
          </a:bodyPr>
          <a:lstStyle/>
          <a:p>
            <a:r>
              <a:rPr lang="en-US" altLang="zh-CN" b="0" dirty="0" smtClean="0"/>
              <a:t>	</a:t>
            </a:r>
            <a:r>
              <a:rPr lang="zh-CN" altLang="zh-CN" dirty="0" smtClean="0">
                <a:solidFill>
                  <a:srgbClr val="FF0000"/>
                </a:solidFill>
              </a:rPr>
              <a:t>分块索引</a:t>
            </a:r>
            <a:r>
              <a:rPr lang="zh-CN" altLang="en-US" b="0" dirty="0" smtClean="0"/>
              <a:t>是指</a:t>
            </a:r>
            <a:r>
              <a:rPr lang="zh-CN" altLang="zh-CN" dirty="0" smtClean="0">
                <a:solidFill>
                  <a:srgbClr val="FF0000"/>
                </a:solidFill>
              </a:rPr>
              <a:t>块</a:t>
            </a:r>
            <a:r>
              <a:rPr lang="zh-CN" altLang="zh-CN" dirty="0">
                <a:solidFill>
                  <a:srgbClr val="FF0000"/>
                </a:solidFill>
              </a:rPr>
              <a:t>间有序</a:t>
            </a:r>
            <a:r>
              <a:rPr lang="zh-CN" altLang="zh-CN" b="0" dirty="0"/>
              <a:t>，即数据块之间按每个数据块中的最大（最小）关键字有序。</a:t>
            </a:r>
            <a:r>
              <a:rPr lang="zh-CN" altLang="zh-CN" dirty="0"/>
              <a:t>索引表中存储块中的最大值或最小值</a:t>
            </a:r>
            <a:r>
              <a:rPr lang="zh-CN" altLang="zh-CN" b="0" dirty="0"/>
              <a:t>。要求后一块的关键字大于（或小于</a:t>
            </a:r>
            <a:r>
              <a:rPr lang="zh-CN" altLang="zh-CN" b="0" dirty="0" smtClean="0"/>
              <a:t>）前</a:t>
            </a:r>
            <a:r>
              <a:rPr lang="zh-CN" altLang="zh-CN" b="0" dirty="0"/>
              <a:t>一块的关键字</a:t>
            </a:r>
            <a:r>
              <a:rPr lang="zh-CN" altLang="zh-CN" b="0" dirty="0" smtClean="0"/>
              <a:t>。</a:t>
            </a:r>
            <a:endParaRPr lang="en-US" altLang="zh-CN" b="0" dirty="0" smtClean="0"/>
          </a:p>
          <a:p>
            <a:r>
              <a:rPr lang="en-US" altLang="zh-CN" b="0" dirty="0" smtClean="0"/>
              <a:t>	</a:t>
            </a:r>
            <a:r>
              <a:rPr lang="zh-CN" altLang="en-US" dirty="0" smtClean="0">
                <a:solidFill>
                  <a:srgbClr val="FF0000"/>
                </a:solidFill>
              </a:rPr>
              <a:t>分</a:t>
            </a:r>
            <a:r>
              <a:rPr lang="zh-CN" altLang="zh-CN" dirty="0" smtClean="0">
                <a:solidFill>
                  <a:srgbClr val="FF0000"/>
                </a:solidFill>
              </a:rPr>
              <a:t>块</a:t>
            </a:r>
            <a:r>
              <a:rPr lang="zh-CN" altLang="zh-CN" dirty="0">
                <a:solidFill>
                  <a:srgbClr val="FF0000"/>
                </a:solidFill>
              </a:rPr>
              <a:t>索引是顺序存储的</a:t>
            </a:r>
            <a:r>
              <a:rPr lang="zh-CN" altLang="zh-CN" b="0" dirty="0"/>
              <a:t>，索引</a:t>
            </a:r>
            <a:r>
              <a:rPr lang="zh-CN" altLang="zh-CN" b="0" dirty="0" smtClean="0"/>
              <a:t>表</a:t>
            </a:r>
            <a:r>
              <a:rPr lang="zh-CN" altLang="en-US" b="0" dirty="0" smtClean="0"/>
              <a:t>大小为</a:t>
            </a:r>
            <a:r>
              <a:rPr lang="en-US" altLang="zh-CN" b="0" dirty="0" smtClean="0"/>
              <a:t>n/s</a:t>
            </a:r>
            <a:r>
              <a:rPr lang="zh-CN" altLang="zh-CN" b="0" dirty="0"/>
              <a:t>，块内搜索</a:t>
            </a:r>
            <a:r>
              <a:rPr lang="en-US" altLang="zh-CN" b="0" dirty="0"/>
              <a:t>s</a:t>
            </a:r>
            <a:r>
              <a:rPr lang="zh-CN" altLang="zh-CN" b="0" dirty="0"/>
              <a:t>。</a:t>
            </a:r>
            <a:r>
              <a:rPr lang="en-US" altLang="zh-CN" b="0" dirty="0"/>
              <a:t>n</a:t>
            </a:r>
            <a:r>
              <a:rPr lang="zh-CN" altLang="zh-CN" b="0" dirty="0"/>
              <a:t>为总的记录数，</a:t>
            </a:r>
            <a:r>
              <a:rPr lang="en-US" altLang="zh-CN" b="0" dirty="0"/>
              <a:t>s </a:t>
            </a:r>
            <a:r>
              <a:rPr lang="zh-CN" altLang="zh-CN" b="0" dirty="0"/>
              <a:t>为块内元素数，</a:t>
            </a:r>
            <a:r>
              <a:rPr lang="zh-CN" altLang="zh-CN" b="0" dirty="0" smtClean="0"/>
              <a:t>则</a:t>
            </a:r>
            <a:r>
              <a:rPr lang="zh-CN" altLang="en-US" dirty="0" smtClean="0">
                <a:solidFill>
                  <a:srgbClr val="FF0000"/>
                </a:solidFill>
              </a:rPr>
              <a:t>查找</a:t>
            </a:r>
            <a:r>
              <a:rPr lang="zh-CN" altLang="zh-CN" dirty="0" smtClean="0">
                <a:solidFill>
                  <a:srgbClr val="FF0000"/>
                </a:solidFill>
              </a:rPr>
              <a:t>复杂</a:t>
            </a:r>
            <a:r>
              <a:rPr lang="zh-CN" altLang="zh-CN" dirty="0">
                <a:solidFill>
                  <a:srgbClr val="FF0000"/>
                </a:solidFill>
              </a:rPr>
              <a:t>度为</a:t>
            </a:r>
            <a:r>
              <a:rPr lang="en-US" altLang="zh-CN" dirty="0">
                <a:solidFill>
                  <a:srgbClr val="FF0000"/>
                </a:solidFill>
              </a:rPr>
              <a:t>O(n/</a:t>
            </a:r>
            <a:r>
              <a:rPr lang="en-US" altLang="zh-CN" dirty="0" err="1">
                <a:solidFill>
                  <a:srgbClr val="FF0000"/>
                </a:solidFill>
              </a:rPr>
              <a:t>s+s</a:t>
            </a:r>
            <a:r>
              <a:rPr lang="en-US" altLang="zh-CN" dirty="0">
                <a:solidFill>
                  <a:srgbClr val="FF0000"/>
                </a:solidFill>
              </a:rPr>
              <a:t>)</a:t>
            </a:r>
            <a:r>
              <a:rPr lang="zh-CN" altLang="zh-CN" b="0" dirty="0"/>
              <a:t>。</a:t>
            </a:r>
          </a:p>
          <a:p>
            <a:endParaRPr lang="zh-CN" altLang="en-US" b="0"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48" y="4000504"/>
            <a:ext cx="7929745" cy="252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1"/>
          <p:cNvSpPr>
            <a:spLocks noGrp="1"/>
          </p:cNvSpPr>
          <p:nvPr>
            <p:ph type="title"/>
          </p:nvPr>
        </p:nvSpPr>
        <p:spPr>
          <a:xfrm>
            <a:off x="500034" y="142852"/>
            <a:ext cx="7520940" cy="548640"/>
          </a:xfrm>
        </p:spPr>
        <p:txBody>
          <a:bodyPr/>
          <a:lstStyle/>
          <a:p>
            <a:r>
              <a:rPr lang="en-US" altLang="zh-CN" b="1" dirty="0" smtClean="0"/>
              <a:t>2. </a:t>
            </a:r>
            <a:r>
              <a:rPr lang="zh-CN" altLang="en-US" b="1" dirty="0" smtClean="0"/>
              <a:t>分块索引</a:t>
            </a:r>
          </a:p>
        </p:txBody>
      </p:sp>
    </p:spTree>
    <p:extLst>
      <p:ext uri="{BB962C8B-B14F-4D97-AF65-F5344CB8AC3E}">
        <p14:creationId xmlns:p14="http://schemas.microsoft.com/office/powerpoint/2010/main" val="121076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p>
        </p:txBody>
      </p:sp>
      <p:sp>
        <p:nvSpPr>
          <p:cNvPr id="1570819" name="Rectangle 3"/>
          <p:cNvSpPr>
            <a:spLocks noGrp="1" noChangeArrowheads="1"/>
          </p:cNvSpPr>
          <p:nvPr>
            <p:ph sz="quarter" idx="4294967295"/>
          </p:nvPr>
        </p:nvSpPr>
        <p:spPr>
          <a:xfrm>
            <a:off x="525463" y="1285859"/>
            <a:ext cx="8186737" cy="4857785"/>
          </a:xfrm>
          <a:prstGeom prst="rect">
            <a:avLst/>
          </a:prstGeom>
        </p:spPr>
        <p:txBody>
          <a:bodyPr>
            <a:normAutofit/>
          </a:bodyPr>
          <a:lstStyle/>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10.1 </a:t>
            </a:r>
            <a:r>
              <a:rPr lang="zh-CN" altLang="en-US" sz="3300" dirty="0">
                <a:latin typeface="黑体" panose="02010609060101010101" pitchFamily="49" charset="-122"/>
                <a:ea typeface="黑体" panose="02010609060101010101" pitchFamily="49" charset="-122"/>
              </a:rPr>
              <a:t>查找的基本概念</a:t>
            </a: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10.2 </a:t>
            </a:r>
            <a:r>
              <a:rPr lang="zh-CN" altLang="en-US" sz="3300" dirty="0">
                <a:latin typeface="黑体" panose="02010609060101010101" pitchFamily="49" charset="-122"/>
                <a:ea typeface="黑体" panose="02010609060101010101" pitchFamily="49" charset="-122"/>
              </a:rPr>
              <a:t>静态查找表</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10.3 </a:t>
            </a:r>
            <a:r>
              <a:rPr lang="zh-CN" altLang="en-US" sz="3300" dirty="0">
                <a:latin typeface="黑体" panose="02010609060101010101" pitchFamily="49" charset="-122"/>
                <a:ea typeface="黑体" panose="02010609060101010101" pitchFamily="49" charset="-122"/>
              </a:rPr>
              <a:t>二叉查找树</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10.4 </a:t>
            </a:r>
            <a:r>
              <a:rPr lang="zh-CN" altLang="en-US" sz="3300" dirty="0">
                <a:latin typeface="黑体" panose="02010609060101010101" pitchFamily="49" charset="-122"/>
                <a:ea typeface="黑体" panose="02010609060101010101" pitchFamily="49" charset="-122"/>
              </a:rPr>
              <a:t>散列表</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10.5 </a:t>
            </a:r>
            <a:r>
              <a:rPr lang="zh-CN" altLang="en-US" sz="3300" dirty="0">
                <a:latin typeface="黑体" panose="02010609060101010101" pitchFamily="49" charset="-122"/>
                <a:ea typeface="黑体" panose="02010609060101010101" pitchFamily="49" charset="-122"/>
              </a:rPr>
              <a:t>线性索引</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solidFill>
                  <a:srgbClr val="FF0000"/>
                </a:solidFill>
                <a:latin typeface="黑体" panose="02010609060101010101" pitchFamily="49" charset="-122"/>
                <a:ea typeface="黑体" panose="02010609060101010101" pitchFamily="49" charset="-122"/>
              </a:rPr>
              <a:t>10.6 </a:t>
            </a:r>
            <a:r>
              <a:rPr lang="zh-CN" altLang="en-US" sz="3300" dirty="0">
                <a:solidFill>
                  <a:srgbClr val="FF0000"/>
                </a:solidFill>
                <a:latin typeface="黑体" panose="02010609060101010101" pitchFamily="49" charset="-122"/>
                <a:ea typeface="黑体" panose="02010609060101010101" pitchFamily="49" charset="-122"/>
              </a:rPr>
              <a:t>树形索引</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165584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357166"/>
            <a:ext cx="7520940" cy="548640"/>
          </a:xfrm>
        </p:spPr>
        <p:txBody>
          <a:bodyPr/>
          <a:lstStyle/>
          <a:p>
            <a:r>
              <a:rPr lang="zh-CN" altLang="en-US" b="1" dirty="0" smtClean="0"/>
              <a:t>一、</a:t>
            </a:r>
            <a:r>
              <a:rPr lang="zh-CN" altLang="zh-CN" b="1" dirty="0" smtClean="0"/>
              <a:t>树形索引</a:t>
            </a:r>
            <a:r>
              <a:rPr lang="en-US" altLang="zh-CN" b="1" dirty="0" smtClean="0"/>
              <a:t>——</a:t>
            </a:r>
            <a:r>
              <a:rPr lang="en-US" altLang="zh-CN" b="1" dirty="0" smtClean="0">
                <a:solidFill>
                  <a:srgbClr val="FF0000"/>
                </a:solidFill>
              </a:rPr>
              <a:t>B-</a:t>
            </a:r>
            <a:r>
              <a:rPr lang="zh-CN" altLang="zh-CN" b="1" dirty="0" smtClean="0">
                <a:solidFill>
                  <a:srgbClr val="FF0000"/>
                </a:solidFill>
              </a:rPr>
              <a:t>树</a:t>
            </a:r>
            <a:endParaRPr lang="zh-CN" altLang="en-US" b="1" dirty="0"/>
          </a:p>
        </p:txBody>
      </p:sp>
      <p:sp>
        <p:nvSpPr>
          <p:cNvPr id="3" name="内容占位符 2"/>
          <p:cNvSpPr>
            <a:spLocks noGrp="1"/>
          </p:cNvSpPr>
          <p:nvPr>
            <p:ph idx="1"/>
          </p:nvPr>
        </p:nvSpPr>
        <p:spPr>
          <a:xfrm>
            <a:off x="714348" y="1500174"/>
            <a:ext cx="8106124" cy="5357826"/>
          </a:xfrm>
        </p:spPr>
        <p:txBody>
          <a:bodyPr>
            <a:normAutofit lnSpcReduction="10000"/>
          </a:bodyPr>
          <a:lstStyle/>
          <a:p>
            <a:pPr marL="144000" indent="-457200">
              <a:spcBef>
                <a:spcPts val="1800"/>
              </a:spcBef>
              <a:buFont typeface="Arial" panose="020B0604020202020204" pitchFamily="34" charset="0"/>
              <a:buChar char="•"/>
            </a:pPr>
            <a:r>
              <a:rPr lang="en-US" altLang="zh-CN" sz="2800" dirty="0" smtClean="0">
                <a:solidFill>
                  <a:srgbClr val="FF0000"/>
                </a:solidFill>
              </a:rPr>
              <a:t>B</a:t>
            </a:r>
            <a:r>
              <a:rPr lang="zh-CN" altLang="zh-CN" sz="2800" dirty="0" smtClean="0">
                <a:solidFill>
                  <a:srgbClr val="FF0000"/>
                </a:solidFill>
              </a:rPr>
              <a:t>树</a:t>
            </a:r>
            <a:r>
              <a:rPr lang="zh-CN" altLang="zh-CN" sz="2800" b="0" dirty="0"/>
              <a:t>是目前使用</a:t>
            </a:r>
            <a:r>
              <a:rPr lang="zh-CN" altLang="zh-CN" sz="2800" dirty="0">
                <a:solidFill>
                  <a:srgbClr val="FF0000"/>
                </a:solidFill>
              </a:rPr>
              <a:t>最为广泛的索引方法</a:t>
            </a:r>
            <a:r>
              <a:rPr lang="zh-CN" altLang="zh-CN" sz="2800" b="0" dirty="0" smtClean="0"/>
              <a:t>，</a:t>
            </a:r>
            <a:r>
              <a:rPr lang="zh-CN" altLang="en-US" sz="2800" b="0" dirty="0" smtClean="0"/>
              <a:t>特别是数据库领域。</a:t>
            </a:r>
            <a:endParaRPr lang="en-US" altLang="zh-CN" sz="2800" b="0" dirty="0" smtClean="0"/>
          </a:p>
          <a:p>
            <a:pPr marL="144000" indent="-457200">
              <a:spcBef>
                <a:spcPts val="500"/>
              </a:spcBef>
              <a:buFont typeface="Arial" panose="020B0604020202020204" pitchFamily="34" charset="0"/>
              <a:buChar char="•"/>
            </a:pPr>
            <a:r>
              <a:rPr lang="zh-CN" altLang="en-US" sz="2800" dirty="0" smtClean="0">
                <a:solidFill>
                  <a:srgbClr val="FF0000"/>
                </a:solidFill>
              </a:rPr>
              <a:t>优点</a:t>
            </a:r>
            <a:r>
              <a:rPr lang="zh-CN" altLang="en-US" sz="2800" b="0" dirty="0" smtClean="0"/>
              <a:t>：</a:t>
            </a:r>
            <a:r>
              <a:rPr lang="zh-CN" altLang="zh-CN" sz="2800" b="0" dirty="0" smtClean="0"/>
              <a:t>树结构更新</a:t>
            </a:r>
            <a:r>
              <a:rPr lang="zh-CN" altLang="en-US" sz="2800" b="0" dirty="0" smtClean="0"/>
              <a:t>（插入、删除）</a:t>
            </a:r>
            <a:r>
              <a:rPr lang="zh-CN" altLang="zh-CN" sz="2800" b="0" dirty="0" smtClean="0"/>
              <a:t>之后</a:t>
            </a:r>
            <a:r>
              <a:rPr lang="zh-CN" altLang="zh-CN" sz="2800" b="0" dirty="0"/>
              <a:t>仍能</a:t>
            </a:r>
            <a:r>
              <a:rPr lang="zh-CN" altLang="zh-CN" sz="2800" dirty="0">
                <a:solidFill>
                  <a:srgbClr val="FF0000"/>
                </a:solidFill>
              </a:rPr>
              <a:t>自动保持</a:t>
            </a:r>
            <a:r>
              <a:rPr lang="zh-CN" altLang="zh-CN" sz="2800" dirty="0" smtClean="0">
                <a:solidFill>
                  <a:srgbClr val="FF0000"/>
                </a:solidFill>
              </a:rPr>
              <a:t>平衡</a:t>
            </a:r>
            <a:r>
              <a:rPr lang="zh-CN" altLang="en-US" sz="2800" b="0" dirty="0" smtClean="0"/>
              <a:t>；</a:t>
            </a:r>
            <a:r>
              <a:rPr lang="zh-CN" altLang="en-US" sz="2800" dirty="0" smtClean="0">
                <a:solidFill>
                  <a:srgbClr val="FF0000"/>
                </a:solidFill>
              </a:rPr>
              <a:t>高度低于</a:t>
            </a:r>
            <a:r>
              <a:rPr lang="en-US" altLang="zh-CN" sz="2800" dirty="0" smtClean="0">
                <a:solidFill>
                  <a:srgbClr val="FF0000"/>
                </a:solidFill>
              </a:rPr>
              <a:t>BST</a:t>
            </a:r>
            <a:r>
              <a:rPr lang="zh-CN" altLang="en-US" sz="2800" b="0" dirty="0" smtClean="0"/>
              <a:t>，</a:t>
            </a:r>
            <a:r>
              <a:rPr lang="zh-CN" altLang="zh-CN" sz="2800" b="0" dirty="0" smtClean="0"/>
              <a:t>适于</a:t>
            </a:r>
            <a:r>
              <a:rPr lang="zh-CN" altLang="zh-CN" sz="2800" b="0" dirty="0"/>
              <a:t>按块</a:t>
            </a:r>
            <a:r>
              <a:rPr lang="zh-CN" altLang="zh-CN" sz="2800" b="0" dirty="0" smtClean="0"/>
              <a:t>存储</a:t>
            </a:r>
            <a:r>
              <a:rPr lang="zh-CN" altLang="en-US" sz="2800" b="0" dirty="0" smtClean="0"/>
              <a:t>于磁盘</a:t>
            </a:r>
            <a:r>
              <a:rPr lang="zh-CN" altLang="zh-CN" sz="2800" b="0" dirty="0" smtClean="0"/>
              <a:t>。</a:t>
            </a:r>
            <a:endParaRPr lang="en-US" altLang="zh-CN" sz="2800" b="0" dirty="0" smtClean="0"/>
          </a:p>
          <a:p>
            <a:pPr marL="144000" indent="-457200">
              <a:spcBef>
                <a:spcPts val="500"/>
              </a:spcBef>
              <a:buFont typeface="Arial" panose="020B0604020202020204" pitchFamily="34" charset="0"/>
              <a:buChar char="•"/>
            </a:pPr>
            <a:r>
              <a:rPr lang="zh-CN" altLang="en-US" sz="2800" dirty="0" smtClean="0"/>
              <a:t>注意</a:t>
            </a:r>
            <a:r>
              <a:rPr lang="zh-CN" altLang="en-US" sz="2800" b="0" dirty="0" smtClean="0"/>
              <a:t>：</a:t>
            </a:r>
            <a:r>
              <a:rPr lang="en-US" altLang="zh-CN" sz="2800" dirty="0" smtClean="0">
                <a:solidFill>
                  <a:srgbClr val="FF0000"/>
                </a:solidFill>
              </a:rPr>
              <a:t>B</a:t>
            </a:r>
            <a:r>
              <a:rPr lang="zh-CN" altLang="zh-CN" sz="2800" dirty="0" smtClean="0">
                <a:solidFill>
                  <a:srgbClr val="FF0000"/>
                </a:solidFill>
              </a:rPr>
              <a:t>树</a:t>
            </a:r>
            <a:r>
              <a:rPr lang="zh-CN" altLang="en-US" sz="2800" dirty="0" smtClean="0">
                <a:solidFill>
                  <a:srgbClr val="FF0000"/>
                </a:solidFill>
              </a:rPr>
              <a:t>只是索引，数据本身仍在数据表，</a:t>
            </a:r>
            <a:r>
              <a:rPr lang="en-US" altLang="zh-CN" sz="2800" dirty="0">
                <a:solidFill>
                  <a:srgbClr val="FF0000"/>
                </a:solidFill>
              </a:rPr>
              <a:t> B</a:t>
            </a:r>
            <a:r>
              <a:rPr lang="zh-CN" altLang="zh-CN" sz="2800" dirty="0" smtClean="0">
                <a:solidFill>
                  <a:srgbClr val="FF0000"/>
                </a:solidFill>
              </a:rPr>
              <a:t>树</a:t>
            </a:r>
            <a:r>
              <a:rPr lang="zh-CN" altLang="en-US" sz="2800" dirty="0" smtClean="0">
                <a:solidFill>
                  <a:srgbClr val="FF0000"/>
                </a:solidFill>
              </a:rPr>
              <a:t>、数据表都存放在磁盘，查找时</a:t>
            </a:r>
            <a:r>
              <a:rPr lang="en-US" altLang="zh-CN" sz="2800" dirty="0">
                <a:solidFill>
                  <a:srgbClr val="FF0000"/>
                </a:solidFill>
              </a:rPr>
              <a:t>B</a:t>
            </a:r>
            <a:r>
              <a:rPr lang="zh-CN" altLang="zh-CN" sz="2800" dirty="0" smtClean="0">
                <a:solidFill>
                  <a:srgbClr val="FF0000"/>
                </a:solidFill>
              </a:rPr>
              <a:t>树</a:t>
            </a:r>
            <a:r>
              <a:rPr lang="zh-CN" altLang="en-US" sz="2800" dirty="0" smtClean="0">
                <a:solidFill>
                  <a:srgbClr val="FF0000"/>
                </a:solidFill>
              </a:rPr>
              <a:t>装入内存。</a:t>
            </a:r>
            <a:endParaRPr lang="en-US" altLang="zh-CN" sz="2800" dirty="0" smtClean="0">
              <a:solidFill>
                <a:srgbClr val="FF0000"/>
              </a:solidFill>
            </a:endParaRPr>
          </a:p>
          <a:p>
            <a:pPr marL="144000" indent="-457200">
              <a:spcBef>
                <a:spcPts val="500"/>
              </a:spcBef>
              <a:buFont typeface="Arial" panose="020B0604020202020204" pitchFamily="34" charset="0"/>
              <a:buChar char="•"/>
            </a:pPr>
            <a:r>
              <a:rPr lang="zh-CN" altLang="en-US" sz="2800" b="0" dirty="0" smtClean="0"/>
              <a:t>为了更好地理解</a:t>
            </a:r>
            <a:r>
              <a:rPr lang="en-US" altLang="zh-CN" sz="2800" b="0" dirty="0" smtClean="0"/>
              <a:t>B</a:t>
            </a:r>
            <a:r>
              <a:rPr lang="zh-CN" altLang="en-US" sz="2800" b="0" dirty="0" smtClean="0"/>
              <a:t>树构造过程，此处先介绍一种叫</a:t>
            </a:r>
            <a:r>
              <a:rPr lang="en-US" altLang="zh-CN" sz="2800" dirty="0" smtClean="0">
                <a:solidFill>
                  <a:srgbClr val="FF0000"/>
                </a:solidFill>
              </a:rPr>
              <a:t>2-3</a:t>
            </a:r>
            <a:r>
              <a:rPr lang="zh-CN" altLang="en-US" sz="2800" dirty="0" smtClean="0">
                <a:solidFill>
                  <a:srgbClr val="FF0000"/>
                </a:solidFill>
              </a:rPr>
              <a:t>树</a:t>
            </a:r>
            <a:r>
              <a:rPr lang="zh-CN" altLang="en-US" sz="2800" b="0" dirty="0" smtClean="0"/>
              <a:t>的结构。实际上，</a:t>
            </a:r>
            <a:r>
              <a:rPr lang="en-US" altLang="zh-CN" sz="2800" dirty="0" smtClean="0">
                <a:solidFill>
                  <a:srgbClr val="FF0000"/>
                </a:solidFill>
              </a:rPr>
              <a:t>2-3</a:t>
            </a:r>
            <a:r>
              <a:rPr lang="zh-CN" altLang="en-US" sz="2800" dirty="0" smtClean="0">
                <a:solidFill>
                  <a:srgbClr val="FF0000"/>
                </a:solidFill>
              </a:rPr>
              <a:t>树是</a:t>
            </a:r>
            <a:r>
              <a:rPr lang="en-US" altLang="zh-CN" sz="2800" dirty="0" smtClean="0">
                <a:solidFill>
                  <a:srgbClr val="FF0000"/>
                </a:solidFill>
              </a:rPr>
              <a:t>B</a:t>
            </a:r>
            <a:r>
              <a:rPr lang="zh-CN" altLang="en-US" sz="2800" dirty="0" smtClean="0">
                <a:solidFill>
                  <a:srgbClr val="FF0000"/>
                </a:solidFill>
              </a:rPr>
              <a:t>树的特殊情况</a:t>
            </a:r>
            <a:r>
              <a:rPr lang="zh-CN" altLang="en-US" sz="2800" dirty="0" smtClean="0"/>
              <a:t>，</a:t>
            </a:r>
            <a:r>
              <a:rPr lang="zh-CN" altLang="en-US" sz="2800" dirty="0" smtClean="0">
                <a:solidFill>
                  <a:srgbClr val="FF0000"/>
                </a:solidFill>
              </a:rPr>
              <a:t>也就是</a:t>
            </a:r>
            <a:r>
              <a:rPr lang="en-US" altLang="zh-CN" sz="2800" dirty="0" smtClean="0">
                <a:solidFill>
                  <a:srgbClr val="FF0000"/>
                </a:solidFill>
              </a:rPr>
              <a:t>3</a:t>
            </a:r>
            <a:r>
              <a:rPr lang="zh-CN" altLang="en-US" sz="2800" dirty="0" smtClean="0">
                <a:solidFill>
                  <a:srgbClr val="FF0000"/>
                </a:solidFill>
              </a:rPr>
              <a:t>阶</a:t>
            </a:r>
            <a:r>
              <a:rPr lang="en-US" altLang="zh-CN" sz="2800" dirty="0" smtClean="0">
                <a:solidFill>
                  <a:srgbClr val="FF0000"/>
                </a:solidFill>
              </a:rPr>
              <a:t>B</a:t>
            </a:r>
            <a:r>
              <a:rPr lang="zh-CN" altLang="en-US" sz="2800" dirty="0" smtClean="0">
                <a:solidFill>
                  <a:srgbClr val="FF0000"/>
                </a:solidFill>
              </a:rPr>
              <a:t>树</a:t>
            </a:r>
            <a:r>
              <a:rPr lang="zh-CN" altLang="en-US" sz="2800" b="0" dirty="0" smtClean="0"/>
              <a:t>。</a:t>
            </a:r>
            <a:endParaRPr lang="zh-CN" altLang="zh-CN" sz="2800" b="0" dirty="0"/>
          </a:p>
        </p:txBody>
      </p:sp>
    </p:spTree>
    <p:extLst>
      <p:ext uri="{BB962C8B-B14F-4D97-AF65-F5344CB8AC3E}">
        <p14:creationId xmlns:p14="http://schemas.microsoft.com/office/powerpoint/2010/main" val="88163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p>
        </p:txBody>
      </p:sp>
      <p:sp>
        <p:nvSpPr>
          <p:cNvPr id="1570819" name="Rectangle 3"/>
          <p:cNvSpPr>
            <a:spLocks noGrp="1" noChangeArrowheads="1"/>
          </p:cNvSpPr>
          <p:nvPr>
            <p:ph sz="quarter" idx="4294967295"/>
          </p:nvPr>
        </p:nvSpPr>
        <p:spPr>
          <a:xfrm>
            <a:off x="525463" y="1285859"/>
            <a:ext cx="8186737" cy="4857785"/>
          </a:xfrm>
          <a:prstGeom prst="rect">
            <a:avLst/>
          </a:prstGeom>
        </p:spPr>
        <p:txBody>
          <a:bodyPr>
            <a:normAutofit/>
          </a:bodyPr>
          <a:lstStyle/>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10.1 </a:t>
            </a:r>
            <a:r>
              <a:rPr lang="zh-CN" altLang="en-US" sz="3300" dirty="0" smtClean="0">
                <a:latin typeface="黑体" panose="02010609060101010101" pitchFamily="49" charset="-122"/>
                <a:ea typeface="黑体" panose="02010609060101010101" pitchFamily="49" charset="-122"/>
              </a:rPr>
              <a:t>查找的基本概念</a:t>
            </a: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a:t>
            </a:r>
            <a:r>
              <a:rPr lang="en-US" altLang="zh-CN" sz="3300" dirty="0" smtClean="0">
                <a:solidFill>
                  <a:srgbClr val="FF0000"/>
                </a:solidFill>
                <a:latin typeface="黑体" panose="02010609060101010101" pitchFamily="49" charset="-122"/>
                <a:ea typeface="黑体" panose="02010609060101010101" pitchFamily="49" charset="-122"/>
              </a:rPr>
              <a:t>.2 </a:t>
            </a:r>
            <a:r>
              <a:rPr lang="zh-CN" altLang="en-US" sz="3300" dirty="0" smtClean="0">
                <a:solidFill>
                  <a:srgbClr val="FF0000"/>
                </a:solidFill>
                <a:latin typeface="黑体" panose="02010609060101010101" pitchFamily="49" charset="-122"/>
                <a:ea typeface="黑体" panose="02010609060101010101" pitchFamily="49" charset="-122"/>
              </a:rPr>
              <a:t>静态查找表</a:t>
            </a:r>
            <a:endParaRPr lang="en-US" altLang="zh-CN" sz="3300" dirty="0" smtClean="0">
              <a:solidFill>
                <a:srgbClr val="FF0000"/>
              </a:solidFill>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10.3 </a:t>
            </a:r>
            <a:r>
              <a:rPr lang="zh-CN" altLang="en-US" sz="3300" dirty="0">
                <a:latin typeface="黑体" panose="02010609060101010101" pitchFamily="49" charset="-122"/>
                <a:ea typeface="黑体" panose="02010609060101010101" pitchFamily="49" charset="-122"/>
              </a:rPr>
              <a:t>二</a:t>
            </a:r>
            <a:r>
              <a:rPr lang="zh-CN" altLang="en-US" sz="3300" dirty="0" smtClean="0">
                <a:latin typeface="黑体" panose="02010609060101010101" pitchFamily="49" charset="-122"/>
                <a:ea typeface="黑体" panose="02010609060101010101" pitchFamily="49" charset="-122"/>
              </a:rPr>
              <a:t>叉查找树</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10.4 </a:t>
            </a:r>
            <a:r>
              <a:rPr lang="zh-CN" altLang="en-US" sz="3300" dirty="0" smtClean="0">
                <a:latin typeface="黑体" panose="02010609060101010101" pitchFamily="49" charset="-122"/>
                <a:ea typeface="黑体" panose="02010609060101010101" pitchFamily="49" charset="-122"/>
              </a:rPr>
              <a:t>散列表</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10.5 </a:t>
            </a:r>
            <a:r>
              <a:rPr lang="zh-CN" altLang="en-US" sz="3300" dirty="0" smtClean="0">
                <a:latin typeface="黑体" panose="02010609060101010101" pitchFamily="49" charset="-122"/>
                <a:ea typeface="黑体" panose="02010609060101010101" pitchFamily="49" charset="-122"/>
              </a:rPr>
              <a:t>线性索引</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a:latin typeface="黑体" panose="02010609060101010101" pitchFamily="49" charset="-122"/>
                <a:ea typeface="黑体" panose="02010609060101010101" pitchFamily="49" charset="-122"/>
              </a:rPr>
              <a:t>10.6 </a:t>
            </a:r>
            <a:r>
              <a:rPr lang="zh-CN" altLang="en-US" sz="3300" dirty="0" smtClean="0">
                <a:latin typeface="黑体" panose="02010609060101010101" pitchFamily="49" charset="-122"/>
                <a:ea typeface="黑体" panose="02010609060101010101" pitchFamily="49" charset="-122"/>
              </a:rPr>
              <a:t>树形索引</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609081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357166"/>
            <a:ext cx="7520940" cy="548640"/>
          </a:xfrm>
        </p:spPr>
        <p:txBody>
          <a:bodyPr/>
          <a:lstStyle/>
          <a:p>
            <a:r>
              <a:rPr lang="zh-CN" altLang="en-US" b="1" dirty="0" smtClean="0"/>
              <a:t>二、</a:t>
            </a:r>
            <a:r>
              <a:rPr lang="en-US" altLang="zh-CN" b="1" dirty="0" smtClean="0"/>
              <a:t>2-3</a:t>
            </a:r>
            <a:r>
              <a:rPr lang="zh-CN" altLang="zh-CN" b="1" dirty="0" smtClean="0"/>
              <a:t>树</a:t>
            </a:r>
            <a:r>
              <a:rPr lang="en-US" altLang="zh-CN" b="1" dirty="0"/>
              <a:t>——3</a:t>
            </a:r>
            <a:r>
              <a:rPr lang="zh-CN" altLang="en-US" b="1" dirty="0"/>
              <a:t>阶</a:t>
            </a:r>
            <a:r>
              <a:rPr lang="en-US" altLang="zh-CN" b="1" dirty="0"/>
              <a:t>B</a:t>
            </a:r>
            <a:r>
              <a:rPr lang="zh-CN" altLang="en-US" b="1" dirty="0"/>
              <a:t>树</a:t>
            </a:r>
            <a:endParaRPr lang="zh-CN" altLang="en-US" dirty="0"/>
          </a:p>
        </p:txBody>
      </p:sp>
      <p:sp>
        <p:nvSpPr>
          <p:cNvPr id="3" name="内容占位符 2"/>
          <p:cNvSpPr>
            <a:spLocks noGrp="1"/>
          </p:cNvSpPr>
          <p:nvPr>
            <p:ph idx="1"/>
          </p:nvPr>
        </p:nvSpPr>
        <p:spPr>
          <a:xfrm>
            <a:off x="683568" y="1285860"/>
            <a:ext cx="8208912" cy="5572140"/>
          </a:xfrm>
        </p:spPr>
        <p:txBody>
          <a:bodyPr>
            <a:normAutofit/>
          </a:bodyPr>
          <a:lstStyle/>
          <a:p>
            <a:r>
              <a:rPr lang="en-US" altLang="zh-CN" sz="2800" dirty="0" smtClean="0">
                <a:solidFill>
                  <a:srgbClr val="FF0000"/>
                </a:solidFill>
              </a:rPr>
              <a:t>1</a:t>
            </a:r>
            <a:r>
              <a:rPr lang="zh-CN" altLang="en-US" sz="2800" dirty="0" smtClean="0">
                <a:solidFill>
                  <a:srgbClr val="FF0000"/>
                </a:solidFill>
              </a:rPr>
              <a:t>、</a:t>
            </a:r>
            <a:r>
              <a:rPr lang="en-US" altLang="zh-CN" sz="2800" dirty="0" smtClean="0">
                <a:solidFill>
                  <a:srgbClr val="FF0000"/>
                </a:solidFill>
              </a:rPr>
              <a:t>2-3</a:t>
            </a:r>
            <a:r>
              <a:rPr lang="zh-CN" altLang="zh-CN" sz="2800" dirty="0">
                <a:solidFill>
                  <a:srgbClr val="FF0000"/>
                </a:solidFill>
              </a:rPr>
              <a:t>树的定义</a:t>
            </a:r>
            <a:r>
              <a:rPr lang="zh-CN" altLang="zh-CN" sz="2800" dirty="0"/>
              <a:t>：</a:t>
            </a:r>
          </a:p>
          <a:p>
            <a:pPr marL="514350" indent="-514350">
              <a:buAutoNum type="arabicParenR"/>
            </a:pPr>
            <a:r>
              <a:rPr lang="zh-CN" altLang="zh-CN" sz="2800" b="0" dirty="0" smtClean="0"/>
              <a:t>每个结点</a:t>
            </a:r>
            <a:r>
              <a:rPr lang="zh-CN" altLang="en-US" sz="2800" b="0" dirty="0" smtClean="0"/>
              <a:t>（包括最下层）</a:t>
            </a:r>
            <a:r>
              <a:rPr lang="zh-CN" altLang="zh-CN" sz="2800" b="0" dirty="0" smtClean="0"/>
              <a:t>有</a:t>
            </a:r>
            <a:r>
              <a:rPr lang="en-US" altLang="zh-CN" sz="2800" dirty="0" smtClean="0">
                <a:solidFill>
                  <a:srgbClr val="FF0000"/>
                </a:solidFill>
              </a:rPr>
              <a:t>1</a:t>
            </a:r>
            <a:r>
              <a:rPr lang="zh-CN" altLang="zh-CN" sz="2800" dirty="0" smtClean="0">
                <a:solidFill>
                  <a:srgbClr val="FF0000"/>
                </a:solidFill>
              </a:rPr>
              <a:t>个</a:t>
            </a:r>
            <a:r>
              <a:rPr lang="zh-CN" altLang="en-US" sz="2800" dirty="0" smtClean="0"/>
              <a:t>或</a:t>
            </a:r>
            <a:r>
              <a:rPr lang="en-US" altLang="zh-CN" sz="2800" dirty="0" smtClean="0">
                <a:solidFill>
                  <a:srgbClr val="FF0000"/>
                </a:solidFill>
              </a:rPr>
              <a:t>2</a:t>
            </a:r>
            <a:r>
              <a:rPr lang="zh-CN" altLang="zh-CN" sz="2800" dirty="0" smtClean="0">
                <a:solidFill>
                  <a:srgbClr val="FF0000"/>
                </a:solidFill>
              </a:rPr>
              <a:t>个关键字</a:t>
            </a:r>
            <a:r>
              <a:rPr lang="zh-CN" altLang="en-US" sz="2800" b="0" dirty="0" smtClean="0"/>
              <a:t>，对应的，</a:t>
            </a:r>
            <a:r>
              <a:rPr lang="zh-CN" altLang="zh-CN" sz="2800" dirty="0" smtClean="0">
                <a:solidFill>
                  <a:srgbClr val="FF0000"/>
                </a:solidFill>
              </a:rPr>
              <a:t>子树是</a:t>
            </a:r>
            <a:r>
              <a:rPr lang="en-US" altLang="zh-CN" sz="2800" dirty="0" smtClean="0">
                <a:solidFill>
                  <a:srgbClr val="FF0000"/>
                </a:solidFill>
              </a:rPr>
              <a:t>2</a:t>
            </a:r>
            <a:r>
              <a:rPr lang="zh-CN" altLang="en-US" sz="2800" dirty="0" smtClean="0"/>
              <a:t>或</a:t>
            </a:r>
            <a:r>
              <a:rPr lang="en-US" altLang="zh-CN" sz="2800" dirty="0" smtClean="0">
                <a:solidFill>
                  <a:srgbClr val="FF0000"/>
                </a:solidFill>
              </a:rPr>
              <a:t>3</a:t>
            </a:r>
            <a:r>
              <a:rPr lang="zh-CN" altLang="zh-CN" sz="2800" dirty="0">
                <a:solidFill>
                  <a:srgbClr val="FF0000"/>
                </a:solidFill>
              </a:rPr>
              <a:t>个</a:t>
            </a:r>
            <a:r>
              <a:rPr lang="zh-CN" altLang="zh-CN" sz="2800" b="0" dirty="0" smtClean="0"/>
              <a:t>。</a:t>
            </a:r>
            <a:endParaRPr lang="en-US" altLang="zh-CN" sz="2800" b="0" dirty="0" smtClean="0"/>
          </a:p>
          <a:p>
            <a:r>
              <a:rPr lang="en-US" altLang="zh-CN" sz="2800" b="0" dirty="0" smtClean="0"/>
              <a:t>2)</a:t>
            </a:r>
            <a:r>
              <a:rPr lang="zh-CN" altLang="en-US" sz="2800" b="0" dirty="0"/>
              <a:t>自动</a:t>
            </a:r>
            <a:r>
              <a:rPr lang="zh-CN" altLang="en-US" sz="2800" dirty="0" smtClean="0">
                <a:solidFill>
                  <a:srgbClr val="FF0000"/>
                </a:solidFill>
              </a:rPr>
              <a:t>平衡</a:t>
            </a:r>
            <a:r>
              <a:rPr lang="en-US" altLang="zh-CN" sz="2800" b="0" dirty="0" smtClean="0"/>
              <a:t>——</a:t>
            </a:r>
            <a:r>
              <a:rPr lang="zh-CN" altLang="en-US" sz="2800" b="0" dirty="0" smtClean="0"/>
              <a:t>插入、删除后自动保持平衡，这是使用</a:t>
            </a:r>
            <a:r>
              <a:rPr lang="en-US" altLang="zh-CN" sz="2800" b="0" dirty="0" smtClean="0"/>
              <a:t>B</a:t>
            </a:r>
            <a:r>
              <a:rPr lang="zh-CN" altLang="en-US" sz="2800" b="0" dirty="0" smtClean="0"/>
              <a:t>树而非</a:t>
            </a:r>
            <a:r>
              <a:rPr lang="en-US" altLang="zh-CN" sz="2800" b="0" dirty="0" smtClean="0"/>
              <a:t>BST</a:t>
            </a:r>
            <a:r>
              <a:rPr lang="zh-CN" altLang="en-US" sz="2800" b="0" dirty="0" smtClean="0"/>
              <a:t>的原因之一</a:t>
            </a:r>
            <a:endParaRPr lang="en-US" altLang="zh-CN" sz="2800" b="0" dirty="0" smtClean="0"/>
          </a:p>
          <a:p>
            <a:endParaRPr lang="zh-CN" altLang="zh-CN" sz="2800" b="0" dirty="0"/>
          </a:p>
        </p:txBody>
      </p:sp>
    </p:spTree>
    <p:extLst>
      <p:ext uri="{BB962C8B-B14F-4D97-AF65-F5344CB8AC3E}">
        <p14:creationId xmlns:p14="http://schemas.microsoft.com/office/powerpoint/2010/main" val="34966287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 Box 4"/>
          <p:cNvSpPr txBox="1">
            <a:spLocks noChangeArrowheads="1"/>
          </p:cNvSpPr>
          <p:nvPr/>
        </p:nvSpPr>
        <p:spPr bwMode="auto">
          <a:xfrm>
            <a:off x="557068" y="3717032"/>
            <a:ext cx="8479427" cy="1126462"/>
          </a:xfrm>
          <a:prstGeom prst="rect">
            <a:avLst/>
          </a:prstGeom>
          <a:noFill/>
          <a:ln w="28575" algn="ctr">
            <a:noFill/>
            <a:miter lim="800000"/>
            <a:headEnd/>
            <a:tailEnd/>
          </a:ln>
        </p:spPr>
        <p:txBody>
          <a:bodyPr wrap="square">
            <a:spAutoFit/>
          </a:bodyPr>
          <a:lstStyle/>
          <a:p>
            <a:pPr fontAlgn="base">
              <a:lnSpc>
                <a:spcPct val="120000"/>
              </a:lnSpc>
              <a:spcBef>
                <a:spcPct val="0"/>
              </a:spcBef>
              <a:spcAft>
                <a:spcPct val="0"/>
              </a:spcAft>
            </a:pPr>
            <a:r>
              <a:rPr kumimoji="1" lang="zh-CN" altLang="en-US" sz="2800" b="1" dirty="0" smtClean="0">
                <a:solidFill>
                  <a:srgbClr val="3333FF"/>
                </a:solidFill>
                <a:latin typeface="Consolas" pitchFamily="49" charset="0"/>
                <a:ea typeface="楷体" pitchFamily="49" charset="-122"/>
                <a:cs typeface="Consolas" pitchFamily="49" charset="0"/>
              </a:rPr>
              <a:t>（</a:t>
            </a:r>
            <a:r>
              <a:rPr kumimoji="1" lang="en-US" altLang="zh-CN" sz="2800" b="1" dirty="0" smtClean="0">
                <a:solidFill>
                  <a:srgbClr val="3333FF"/>
                </a:solidFill>
                <a:latin typeface="Consolas" pitchFamily="49" charset="0"/>
                <a:ea typeface="楷体" pitchFamily="49" charset="-122"/>
                <a:cs typeface="Consolas" pitchFamily="49" charset="0"/>
              </a:rPr>
              <a:t>1</a:t>
            </a:r>
            <a:r>
              <a:rPr kumimoji="1" lang="zh-CN" altLang="en-US" sz="2800" b="1" dirty="0" smtClean="0">
                <a:solidFill>
                  <a:srgbClr val="3333FF"/>
                </a:solidFill>
                <a:latin typeface="Consolas" pitchFamily="49" charset="0"/>
                <a:ea typeface="楷体" pitchFamily="49" charset="-122"/>
                <a:cs typeface="Consolas" pitchFamily="49" charset="0"/>
              </a:rPr>
              <a:t>）每个</a:t>
            </a:r>
            <a:r>
              <a:rPr kumimoji="1" lang="zh-CN" altLang="en-US" sz="2800" b="1" dirty="0">
                <a:solidFill>
                  <a:srgbClr val="3333FF"/>
                </a:solidFill>
                <a:latin typeface="Consolas" pitchFamily="49" charset="0"/>
                <a:ea typeface="楷体" pitchFamily="49" charset="-122"/>
                <a:cs typeface="Consolas" pitchFamily="49" charset="0"/>
              </a:rPr>
              <a:t>结点（包括最下层）有</a:t>
            </a:r>
            <a:r>
              <a:rPr kumimoji="1" lang="en-US" altLang="zh-CN" sz="2800" b="1" dirty="0">
                <a:solidFill>
                  <a:srgbClr val="FF0000"/>
                </a:solidFill>
                <a:latin typeface="Consolas" pitchFamily="49" charset="0"/>
                <a:ea typeface="楷体" pitchFamily="49" charset="-122"/>
                <a:cs typeface="Consolas" pitchFamily="49" charset="0"/>
              </a:rPr>
              <a:t>1</a:t>
            </a:r>
            <a:r>
              <a:rPr kumimoji="1" lang="zh-CN" altLang="en-US" sz="2800" b="1" dirty="0">
                <a:solidFill>
                  <a:srgbClr val="FF0000"/>
                </a:solidFill>
                <a:latin typeface="Consolas" pitchFamily="49" charset="0"/>
                <a:ea typeface="楷体" pitchFamily="49" charset="-122"/>
                <a:cs typeface="Consolas" pitchFamily="49" charset="0"/>
              </a:rPr>
              <a:t>个或</a:t>
            </a:r>
            <a:r>
              <a:rPr kumimoji="1" lang="en-US" altLang="zh-CN" sz="2800" b="1" dirty="0">
                <a:solidFill>
                  <a:srgbClr val="FF0000"/>
                </a:solidFill>
                <a:latin typeface="Consolas" pitchFamily="49" charset="0"/>
                <a:ea typeface="楷体" pitchFamily="49" charset="-122"/>
                <a:cs typeface="Consolas" pitchFamily="49" charset="0"/>
              </a:rPr>
              <a:t>2</a:t>
            </a:r>
            <a:r>
              <a:rPr kumimoji="1" lang="zh-CN" altLang="en-US" sz="2800" b="1" dirty="0">
                <a:solidFill>
                  <a:srgbClr val="FF0000"/>
                </a:solidFill>
                <a:latin typeface="Consolas" pitchFamily="49" charset="0"/>
                <a:ea typeface="楷体" pitchFamily="49" charset="-122"/>
                <a:cs typeface="Consolas" pitchFamily="49" charset="0"/>
              </a:rPr>
              <a:t>个</a:t>
            </a:r>
            <a:r>
              <a:rPr kumimoji="1" lang="zh-CN" altLang="en-US" sz="2800" b="1" dirty="0">
                <a:solidFill>
                  <a:srgbClr val="3333FF"/>
                </a:solidFill>
                <a:latin typeface="Consolas" pitchFamily="49" charset="0"/>
                <a:ea typeface="楷体" pitchFamily="49" charset="-122"/>
                <a:cs typeface="Consolas" pitchFamily="49" charset="0"/>
              </a:rPr>
              <a:t>关键字，对应的</a:t>
            </a:r>
            <a:r>
              <a:rPr kumimoji="1" lang="zh-CN" altLang="en-US" sz="2800" b="1" dirty="0" smtClean="0">
                <a:solidFill>
                  <a:srgbClr val="3333FF"/>
                </a:solidFill>
                <a:latin typeface="Consolas" pitchFamily="49" charset="0"/>
                <a:ea typeface="楷体" pitchFamily="49" charset="-122"/>
                <a:cs typeface="Consolas" pitchFamily="49" charset="0"/>
              </a:rPr>
              <a:t>，有</a:t>
            </a:r>
            <a:r>
              <a:rPr kumimoji="1" lang="en-US" altLang="zh-CN" sz="2800" b="1" dirty="0">
                <a:solidFill>
                  <a:srgbClr val="FF0000"/>
                </a:solidFill>
                <a:latin typeface="Consolas" pitchFamily="49" charset="0"/>
                <a:ea typeface="楷体" pitchFamily="49" charset="-122"/>
                <a:cs typeface="Consolas" pitchFamily="49" charset="0"/>
              </a:rPr>
              <a:t>2</a:t>
            </a:r>
            <a:r>
              <a:rPr kumimoji="1" lang="zh-CN" altLang="en-US" sz="2800" b="1" dirty="0">
                <a:solidFill>
                  <a:srgbClr val="FF0000"/>
                </a:solidFill>
                <a:latin typeface="Consolas" pitchFamily="49" charset="0"/>
                <a:ea typeface="楷体" pitchFamily="49" charset="-122"/>
                <a:cs typeface="Consolas" pitchFamily="49" charset="0"/>
              </a:rPr>
              <a:t>或</a:t>
            </a:r>
            <a:r>
              <a:rPr kumimoji="1" lang="en-US" altLang="zh-CN" sz="2800" b="1" dirty="0">
                <a:solidFill>
                  <a:srgbClr val="FF0000"/>
                </a:solidFill>
                <a:latin typeface="Consolas" pitchFamily="49" charset="0"/>
                <a:ea typeface="楷体" pitchFamily="49" charset="-122"/>
                <a:cs typeface="Consolas" pitchFamily="49" charset="0"/>
              </a:rPr>
              <a:t>3</a:t>
            </a:r>
            <a:r>
              <a:rPr kumimoji="1" lang="zh-CN" altLang="en-US" sz="2800" b="1" dirty="0">
                <a:solidFill>
                  <a:srgbClr val="FF0000"/>
                </a:solidFill>
                <a:latin typeface="Consolas" pitchFamily="49" charset="0"/>
                <a:ea typeface="楷体" pitchFamily="49" charset="-122"/>
                <a:cs typeface="Consolas" pitchFamily="49" charset="0"/>
              </a:rPr>
              <a:t>个</a:t>
            </a:r>
            <a:r>
              <a:rPr kumimoji="1" lang="zh-CN" altLang="en-US" sz="2800" b="1" dirty="0" smtClean="0">
                <a:solidFill>
                  <a:srgbClr val="FF0000"/>
                </a:solidFill>
                <a:latin typeface="Consolas" pitchFamily="49" charset="0"/>
                <a:ea typeface="楷体" pitchFamily="49" charset="-122"/>
                <a:cs typeface="Consolas" pitchFamily="49" charset="0"/>
              </a:rPr>
              <a:t>子树</a:t>
            </a:r>
            <a:r>
              <a:rPr kumimoji="1" lang="en-US" altLang="zh-CN" sz="2800" b="1" dirty="0" smtClean="0">
                <a:solidFill>
                  <a:srgbClr val="FF0000"/>
                </a:solidFill>
                <a:latin typeface="Consolas" pitchFamily="49" charset="0"/>
                <a:ea typeface="楷体" pitchFamily="49" charset="-122"/>
                <a:cs typeface="Consolas" pitchFamily="49" charset="0"/>
              </a:rPr>
              <a:t>——2-3</a:t>
            </a:r>
            <a:r>
              <a:rPr kumimoji="1" lang="zh-CN" altLang="en-US" sz="2800" b="1" dirty="0" smtClean="0">
                <a:solidFill>
                  <a:srgbClr val="FF0000"/>
                </a:solidFill>
                <a:latin typeface="Consolas" pitchFamily="49" charset="0"/>
                <a:ea typeface="楷体" pitchFamily="49" charset="-122"/>
                <a:cs typeface="Consolas" pitchFamily="49" charset="0"/>
              </a:rPr>
              <a:t>树的由来</a:t>
            </a:r>
            <a:r>
              <a:rPr kumimoji="1" lang="zh-CN" altLang="en-US" sz="2800" b="1" dirty="0" smtClean="0">
                <a:solidFill>
                  <a:srgbClr val="3333FF"/>
                </a:solidFill>
                <a:latin typeface="Consolas" pitchFamily="49" charset="0"/>
                <a:ea typeface="楷体" pitchFamily="49" charset="-122"/>
                <a:cs typeface="Consolas" pitchFamily="49" charset="0"/>
              </a:rPr>
              <a:t>。</a:t>
            </a:r>
            <a:endParaRPr kumimoji="1" lang="zh-CN" altLang="en-US" sz="2800" b="1" dirty="0">
              <a:solidFill>
                <a:srgbClr val="3333FF"/>
              </a:solidFill>
              <a:latin typeface="Consolas" pitchFamily="49" charset="0"/>
              <a:ea typeface="楷体" pitchFamily="49" charset="-122"/>
              <a:cs typeface="Consolas" pitchFamily="49" charset="0"/>
            </a:endParaRPr>
          </a:p>
        </p:txBody>
      </p:sp>
      <p:sp>
        <p:nvSpPr>
          <p:cNvPr id="75" name="Text Box 4"/>
          <p:cNvSpPr txBox="1">
            <a:spLocks noChangeArrowheads="1"/>
          </p:cNvSpPr>
          <p:nvPr/>
        </p:nvSpPr>
        <p:spPr bwMode="auto">
          <a:xfrm>
            <a:off x="539552" y="5627914"/>
            <a:ext cx="8479427" cy="566117"/>
          </a:xfrm>
          <a:prstGeom prst="rect">
            <a:avLst/>
          </a:prstGeom>
          <a:noFill/>
          <a:ln w="28575" algn="ctr">
            <a:noFill/>
            <a:miter lim="800000"/>
            <a:headEnd/>
            <a:tailEnd/>
          </a:ln>
        </p:spPr>
        <p:txBody>
          <a:bodyPr wrap="square">
            <a:spAutoFit/>
          </a:bodyPr>
          <a:lstStyle/>
          <a:p>
            <a:pPr fontAlgn="base">
              <a:lnSpc>
                <a:spcPct val="120000"/>
              </a:lnSpc>
              <a:spcBef>
                <a:spcPct val="0"/>
              </a:spcBef>
              <a:spcAft>
                <a:spcPct val="0"/>
              </a:spcAft>
            </a:pPr>
            <a:r>
              <a:rPr kumimoji="1" lang="zh-CN" altLang="en-US" sz="2800" b="1" dirty="0">
                <a:solidFill>
                  <a:srgbClr val="3333FF"/>
                </a:solidFill>
                <a:latin typeface="Consolas" pitchFamily="49" charset="0"/>
                <a:ea typeface="楷体" pitchFamily="49" charset="-122"/>
                <a:cs typeface="Consolas" pitchFamily="49" charset="0"/>
              </a:rPr>
              <a:t>自动</a:t>
            </a:r>
            <a:r>
              <a:rPr kumimoji="1" lang="zh-CN" altLang="en-US" sz="2800" b="1" dirty="0" smtClean="0">
                <a:solidFill>
                  <a:srgbClr val="3333FF"/>
                </a:solidFill>
                <a:latin typeface="Consolas" pitchFamily="49" charset="0"/>
                <a:ea typeface="楷体" pitchFamily="49" charset="-122"/>
                <a:cs typeface="Consolas" pitchFamily="49" charset="0"/>
              </a:rPr>
              <a:t>平衡</a:t>
            </a:r>
            <a:endParaRPr kumimoji="1" lang="zh-CN" altLang="en-US" sz="2800" b="1" dirty="0">
              <a:solidFill>
                <a:srgbClr val="3333FF"/>
              </a:solidFill>
              <a:latin typeface="Consolas" pitchFamily="49" charset="0"/>
              <a:ea typeface="楷体" pitchFamily="49" charset="-122"/>
              <a:cs typeface="Consolas" pitchFamily="49" charset="0"/>
            </a:endParaRPr>
          </a:p>
        </p:txBody>
      </p:sp>
      <p:sp>
        <p:nvSpPr>
          <p:cNvPr id="77" name="Text Box 4"/>
          <p:cNvSpPr txBox="1">
            <a:spLocks noChangeArrowheads="1"/>
          </p:cNvSpPr>
          <p:nvPr/>
        </p:nvSpPr>
        <p:spPr bwMode="auto">
          <a:xfrm>
            <a:off x="539552" y="4941168"/>
            <a:ext cx="8479427" cy="609398"/>
          </a:xfrm>
          <a:prstGeom prst="rect">
            <a:avLst/>
          </a:prstGeom>
          <a:noFill/>
          <a:ln w="28575" algn="ctr">
            <a:noFill/>
            <a:miter lim="800000"/>
            <a:headEnd/>
            <a:tailEnd/>
          </a:ln>
        </p:spPr>
        <p:txBody>
          <a:bodyPr wrap="square">
            <a:spAutoFit/>
          </a:bodyPr>
          <a:lstStyle/>
          <a:p>
            <a:pPr fontAlgn="base">
              <a:lnSpc>
                <a:spcPct val="120000"/>
              </a:lnSpc>
              <a:spcBef>
                <a:spcPct val="0"/>
              </a:spcBef>
              <a:spcAft>
                <a:spcPct val="0"/>
              </a:spcAft>
            </a:pPr>
            <a:r>
              <a:rPr kumimoji="1" lang="zh-CN" altLang="en-US" sz="2800" b="1" dirty="0" smtClean="0">
                <a:solidFill>
                  <a:srgbClr val="3333FF"/>
                </a:solidFill>
                <a:latin typeface="Consolas" pitchFamily="49" charset="0"/>
                <a:ea typeface="楷体" pitchFamily="49" charset="-122"/>
                <a:cs typeface="Consolas" pitchFamily="49" charset="0"/>
              </a:rPr>
              <a:t>虚拟叶子：为了指示查找失败</a:t>
            </a:r>
            <a:endParaRPr kumimoji="1" lang="zh-CN" altLang="en-US" sz="2800" b="1" dirty="0">
              <a:solidFill>
                <a:srgbClr val="3333FF"/>
              </a:solidFill>
              <a:latin typeface="Consolas" pitchFamily="49" charset="0"/>
              <a:ea typeface="楷体" pitchFamily="49" charset="-122"/>
              <a:cs typeface="Consolas" pitchFamily="49" charset="0"/>
            </a:endParaRPr>
          </a:p>
        </p:txBody>
      </p:sp>
      <p:sp>
        <p:nvSpPr>
          <p:cNvPr id="71" name="TextBox 70"/>
          <p:cNvSpPr txBox="1"/>
          <p:nvPr/>
        </p:nvSpPr>
        <p:spPr>
          <a:xfrm>
            <a:off x="3643306" y="44624"/>
            <a:ext cx="1143008" cy="369332"/>
          </a:xfrm>
          <a:prstGeom prst="rect">
            <a:avLst/>
          </a:prstGeom>
          <a:solidFill>
            <a:schemeClr val="bg1"/>
          </a:solidFill>
        </p:spPr>
        <p:txBody>
          <a:bodyPr wrap="square" rtlCol="0">
            <a:spAutoFit/>
          </a:bodyPr>
          <a:lstStyle/>
          <a:p>
            <a:pPr algn="ctr" fontAlgn="base">
              <a:spcBef>
                <a:spcPct val="0"/>
              </a:spcBef>
              <a:spcAft>
                <a:spcPct val="0"/>
              </a:spcAft>
            </a:pPr>
            <a:r>
              <a:rPr kumimoji="1" lang="zh-CN" altLang="en-US" b="1" smtClean="0">
                <a:solidFill>
                  <a:srgbClr val="9900FF"/>
                </a:solidFill>
                <a:latin typeface="仿宋" pitchFamily="49" charset="-122"/>
                <a:ea typeface="仿宋" pitchFamily="49" charset="-122"/>
              </a:rPr>
              <a:t>根结点</a:t>
            </a:r>
            <a:endParaRPr kumimoji="1" lang="zh-CN" altLang="en-US" b="1" dirty="0">
              <a:solidFill>
                <a:srgbClr val="9900FF"/>
              </a:solidFill>
              <a:latin typeface="仿宋" pitchFamily="49" charset="-122"/>
              <a:ea typeface="仿宋" pitchFamily="49" charset="-122"/>
            </a:endParaRPr>
          </a:p>
        </p:txBody>
      </p:sp>
      <p:grpSp>
        <p:nvGrpSpPr>
          <p:cNvPr id="72" name="组合 80"/>
          <p:cNvGrpSpPr/>
          <p:nvPr/>
        </p:nvGrpSpPr>
        <p:grpSpPr>
          <a:xfrm>
            <a:off x="1278740" y="2286886"/>
            <a:ext cx="7441426" cy="872492"/>
            <a:chOff x="1278740" y="3699516"/>
            <a:chExt cx="7441426" cy="872492"/>
          </a:xfrm>
        </p:grpSpPr>
        <p:grpSp>
          <p:nvGrpSpPr>
            <p:cNvPr id="73" name="组合 71"/>
            <p:cNvGrpSpPr/>
            <p:nvPr/>
          </p:nvGrpSpPr>
          <p:grpSpPr>
            <a:xfrm>
              <a:off x="1278740" y="3699516"/>
              <a:ext cx="5593595" cy="736602"/>
              <a:chOff x="850112" y="3413922"/>
              <a:chExt cx="5593595" cy="736602"/>
            </a:xfrm>
          </p:grpSpPr>
          <p:cxnSp>
            <p:nvCxnSpPr>
              <p:cNvPr id="78" name="直接连接符 77"/>
              <p:cNvCxnSpPr/>
              <p:nvPr/>
            </p:nvCxnSpPr>
            <p:spPr>
              <a:xfrm rot="5400000">
                <a:off x="753671" y="3574658"/>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0" name="直接连接符 79"/>
              <p:cNvCxnSpPr/>
              <p:nvPr/>
            </p:nvCxnSpPr>
            <p:spPr>
              <a:xfrm rot="5400000">
                <a:off x="1010848"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2" name="直接连接符 81"/>
              <p:cNvCxnSpPr/>
              <p:nvPr/>
            </p:nvCxnSpPr>
            <p:spPr>
              <a:xfrm rot="5400000">
                <a:off x="1268024"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4" name="直接连接符 83"/>
              <p:cNvCxnSpPr/>
              <p:nvPr/>
            </p:nvCxnSpPr>
            <p:spPr>
              <a:xfrm rot="5400000">
                <a:off x="1782378" y="3574658"/>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6" name="直接连接符 85"/>
              <p:cNvCxnSpPr/>
              <p:nvPr/>
            </p:nvCxnSpPr>
            <p:spPr>
              <a:xfrm rot="5400000">
                <a:off x="2039555"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8" name="直接连接符 87"/>
              <p:cNvCxnSpPr/>
              <p:nvPr/>
            </p:nvCxnSpPr>
            <p:spPr>
              <a:xfrm rot="5400000">
                <a:off x="2296732"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90" name="直接连接符 89"/>
              <p:cNvCxnSpPr/>
              <p:nvPr/>
            </p:nvCxnSpPr>
            <p:spPr>
              <a:xfrm rot="5400000">
                <a:off x="2811085"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92" name="直接连接符 91"/>
              <p:cNvCxnSpPr/>
              <p:nvPr/>
            </p:nvCxnSpPr>
            <p:spPr>
              <a:xfrm rot="5400000">
                <a:off x="3068262"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94" name="直接连接符 93"/>
              <p:cNvCxnSpPr/>
              <p:nvPr/>
            </p:nvCxnSpPr>
            <p:spPr>
              <a:xfrm rot="5400000">
                <a:off x="3325439"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96" name="直接连接符 95"/>
              <p:cNvCxnSpPr/>
              <p:nvPr/>
            </p:nvCxnSpPr>
            <p:spPr>
              <a:xfrm rot="5400000">
                <a:off x="3775498"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98" name="直接连接符 97"/>
              <p:cNvCxnSpPr/>
              <p:nvPr/>
            </p:nvCxnSpPr>
            <p:spPr>
              <a:xfrm rot="5400000">
                <a:off x="4032675"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00" name="直接连接符 99"/>
              <p:cNvCxnSpPr/>
              <p:nvPr/>
            </p:nvCxnSpPr>
            <p:spPr>
              <a:xfrm rot="5400000">
                <a:off x="4289852"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02" name="直接连接符 101"/>
              <p:cNvCxnSpPr/>
              <p:nvPr/>
            </p:nvCxnSpPr>
            <p:spPr>
              <a:xfrm rot="5400000">
                <a:off x="4739911"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04" name="直接连接符 103"/>
              <p:cNvCxnSpPr/>
              <p:nvPr/>
            </p:nvCxnSpPr>
            <p:spPr>
              <a:xfrm rot="5400000">
                <a:off x="4997088"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06" name="直接连接符 105"/>
              <p:cNvCxnSpPr/>
              <p:nvPr/>
            </p:nvCxnSpPr>
            <p:spPr>
              <a:xfrm rot="5400000">
                <a:off x="5254265"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08" name="直接连接符 107"/>
              <p:cNvCxnSpPr/>
              <p:nvPr/>
            </p:nvCxnSpPr>
            <p:spPr>
              <a:xfrm rot="5400000">
                <a:off x="5704324"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09" name="矩形 108"/>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10" name="直接连接符 109"/>
              <p:cNvCxnSpPr/>
              <p:nvPr/>
            </p:nvCxnSpPr>
            <p:spPr>
              <a:xfrm rot="5400000">
                <a:off x="5961501"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12" name="直接连接符 111"/>
              <p:cNvCxnSpPr/>
              <p:nvPr/>
            </p:nvCxnSpPr>
            <p:spPr>
              <a:xfrm rot="5400000">
                <a:off x="6218678"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grpSp>
        <p:sp>
          <p:nvSpPr>
            <p:cNvPr id="74" name="TextBox 73"/>
            <p:cNvSpPr txBox="1"/>
            <p:nvPr/>
          </p:nvSpPr>
          <p:spPr>
            <a:xfrm>
              <a:off x="7358082" y="4075060"/>
              <a:ext cx="1362084" cy="400110"/>
            </a:xfrm>
            <a:prstGeom prst="rect">
              <a:avLst/>
            </a:prstGeom>
            <a:solidFill>
              <a:schemeClr val="bg1"/>
            </a:solidFill>
          </p:spPr>
          <p:txBody>
            <a:bodyPr wrap="square" rtlCol="0">
              <a:spAutoFit/>
            </a:bodyPr>
            <a:lstStyle/>
            <a:p>
              <a:pPr fontAlgn="base">
                <a:spcBef>
                  <a:spcPct val="0"/>
                </a:spcBef>
                <a:spcAft>
                  <a:spcPct val="0"/>
                </a:spcAft>
              </a:pPr>
              <a:r>
                <a:rPr kumimoji="1" lang="zh-CN" altLang="en-US" sz="2000" b="1" dirty="0" smtClean="0">
                  <a:solidFill>
                    <a:srgbClr val="9900FF"/>
                  </a:solidFill>
                  <a:latin typeface="仿宋" pitchFamily="49" charset="-122"/>
                  <a:ea typeface="仿宋" pitchFamily="49" charset="-122"/>
                </a:rPr>
                <a:t>虚拟叶子</a:t>
              </a:r>
              <a:endParaRPr kumimoji="1" lang="zh-CN" altLang="en-US" sz="2000" b="1" dirty="0">
                <a:solidFill>
                  <a:srgbClr val="9900FF"/>
                </a:solidFill>
                <a:latin typeface="仿宋" pitchFamily="49" charset="-122"/>
                <a:ea typeface="仿宋" pitchFamily="49" charset="-122"/>
              </a:endParaRPr>
            </a:p>
          </p:txBody>
        </p:sp>
        <p:sp>
          <p:nvSpPr>
            <p:cNvPr id="76" name="右大括号 75"/>
            <p:cNvSpPr/>
            <p:nvPr/>
          </p:nvSpPr>
          <p:spPr>
            <a:xfrm>
              <a:off x="7143768" y="4000504"/>
              <a:ext cx="214314" cy="571504"/>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kumimoji="1" lang="zh-CN" altLang="en-US" sz="2800">
                <a:solidFill>
                  <a:prstClr val="black"/>
                </a:solidFill>
              </a:endParaRPr>
            </a:p>
          </p:txBody>
        </p:sp>
      </p:grpSp>
      <p:sp>
        <p:nvSpPr>
          <p:cNvPr id="114" name="矩形 113"/>
          <p:cNvSpPr/>
          <p:nvPr/>
        </p:nvSpPr>
        <p:spPr>
          <a:xfrm>
            <a:off x="3721920" y="516014"/>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12</a:t>
            </a:r>
            <a:endParaRPr kumimoji="1" lang="zh-CN" altLang="en-US" b="1" dirty="0">
              <a:solidFill>
                <a:srgbClr val="3333FF"/>
              </a:solidFill>
              <a:latin typeface="Consolas" pitchFamily="49" charset="0"/>
              <a:cs typeface="Consolas" pitchFamily="49" charset="0"/>
            </a:endParaRPr>
          </a:p>
        </p:txBody>
      </p:sp>
      <p:sp>
        <p:nvSpPr>
          <p:cNvPr id="115" name="矩形 114"/>
          <p:cNvSpPr/>
          <p:nvPr/>
        </p:nvSpPr>
        <p:spPr>
          <a:xfrm>
            <a:off x="1214446" y="199478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  </a:t>
            </a:r>
            <a:r>
              <a:rPr kumimoji="1" lang="en-US" altLang="zh-CN" b="1" dirty="0" smtClean="0">
                <a:solidFill>
                  <a:srgbClr val="3333FF"/>
                </a:solidFill>
                <a:latin typeface="Consolas" pitchFamily="49" charset="0"/>
                <a:cs typeface="Consolas" pitchFamily="49" charset="0"/>
              </a:rPr>
              <a:t>3</a:t>
            </a:r>
            <a:endParaRPr kumimoji="1" lang="zh-CN" altLang="en-US" b="1" dirty="0">
              <a:solidFill>
                <a:srgbClr val="3333FF"/>
              </a:solidFill>
              <a:latin typeface="Consolas" pitchFamily="49" charset="0"/>
              <a:cs typeface="Consolas" pitchFamily="49" charset="0"/>
            </a:endParaRPr>
          </a:p>
        </p:txBody>
      </p:sp>
      <p:sp>
        <p:nvSpPr>
          <p:cNvPr id="116" name="矩形 115"/>
          <p:cNvSpPr/>
          <p:nvPr/>
        </p:nvSpPr>
        <p:spPr>
          <a:xfrm>
            <a:off x="2243153" y="199478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5  7</a:t>
            </a:r>
            <a:endParaRPr kumimoji="1" lang="zh-CN" altLang="en-US" b="1" dirty="0">
              <a:solidFill>
                <a:srgbClr val="3333FF"/>
              </a:solidFill>
              <a:latin typeface="Consolas" pitchFamily="49" charset="0"/>
              <a:cs typeface="Consolas" pitchFamily="49" charset="0"/>
            </a:endParaRPr>
          </a:p>
        </p:txBody>
      </p:sp>
      <p:sp>
        <p:nvSpPr>
          <p:cNvPr id="117" name="矩形 116"/>
          <p:cNvSpPr/>
          <p:nvPr/>
        </p:nvSpPr>
        <p:spPr>
          <a:xfrm>
            <a:off x="3271860"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9  11</a:t>
            </a:r>
            <a:endParaRPr kumimoji="1" lang="zh-CN" altLang="en-US" b="1" dirty="0">
              <a:solidFill>
                <a:srgbClr val="3333FF"/>
              </a:solidFill>
              <a:latin typeface="Consolas" pitchFamily="49" charset="0"/>
              <a:cs typeface="Consolas" pitchFamily="49" charset="0"/>
            </a:endParaRPr>
          </a:p>
        </p:txBody>
      </p:sp>
      <p:sp>
        <p:nvSpPr>
          <p:cNvPr id="118" name="矩形 117"/>
          <p:cNvSpPr/>
          <p:nvPr/>
        </p:nvSpPr>
        <p:spPr>
          <a:xfrm>
            <a:off x="4236273"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13 15</a:t>
            </a:r>
            <a:endParaRPr kumimoji="1" lang="zh-CN" altLang="en-US" b="1" dirty="0">
              <a:solidFill>
                <a:srgbClr val="3333FF"/>
              </a:solidFill>
              <a:latin typeface="Consolas" pitchFamily="49" charset="0"/>
              <a:cs typeface="Consolas" pitchFamily="49" charset="0"/>
            </a:endParaRPr>
          </a:p>
        </p:txBody>
      </p:sp>
      <p:sp>
        <p:nvSpPr>
          <p:cNvPr id="119" name="矩形 118"/>
          <p:cNvSpPr/>
          <p:nvPr/>
        </p:nvSpPr>
        <p:spPr>
          <a:xfrm>
            <a:off x="5200686"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17 19</a:t>
            </a:r>
            <a:endParaRPr kumimoji="1" lang="zh-CN" altLang="en-US" b="1" dirty="0">
              <a:solidFill>
                <a:srgbClr val="3333FF"/>
              </a:solidFill>
              <a:latin typeface="Consolas" pitchFamily="49" charset="0"/>
              <a:cs typeface="Consolas" pitchFamily="49" charset="0"/>
            </a:endParaRPr>
          </a:p>
        </p:txBody>
      </p:sp>
      <p:sp>
        <p:nvSpPr>
          <p:cNvPr id="120" name="矩形 119"/>
          <p:cNvSpPr/>
          <p:nvPr/>
        </p:nvSpPr>
        <p:spPr>
          <a:xfrm>
            <a:off x="6165099"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21 22</a:t>
            </a:r>
            <a:endParaRPr kumimoji="1" lang="zh-CN" altLang="en-US" b="1" dirty="0">
              <a:solidFill>
                <a:srgbClr val="3333FF"/>
              </a:solidFill>
              <a:latin typeface="Consolas" pitchFamily="49" charset="0"/>
              <a:cs typeface="Consolas" pitchFamily="49" charset="0"/>
            </a:endParaRPr>
          </a:p>
        </p:txBody>
      </p:sp>
      <p:sp>
        <p:nvSpPr>
          <p:cNvPr id="121" name="矩形 120"/>
          <p:cNvSpPr/>
          <p:nvPr/>
        </p:nvSpPr>
        <p:spPr>
          <a:xfrm>
            <a:off x="2243153" y="118832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4  8</a:t>
            </a:r>
            <a:endParaRPr kumimoji="1" lang="zh-CN" altLang="en-US" b="1" dirty="0">
              <a:solidFill>
                <a:srgbClr val="3333FF"/>
              </a:solidFill>
              <a:latin typeface="Consolas" pitchFamily="49" charset="0"/>
              <a:cs typeface="Consolas" pitchFamily="49" charset="0"/>
            </a:endParaRPr>
          </a:p>
        </p:txBody>
      </p:sp>
      <p:sp>
        <p:nvSpPr>
          <p:cNvPr id="122" name="矩形 121"/>
          <p:cNvSpPr/>
          <p:nvPr/>
        </p:nvSpPr>
        <p:spPr>
          <a:xfrm>
            <a:off x="5072098" y="118832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16 20</a:t>
            </a:r>
            <a:endParaRPr kumimoji="1" lang="zh-CN" altLang="en-US" b="1" dirty="0">
              <a:solidFill>
                <a:srgbClr val="3333FF"/>
              </a:solidFill>
              <a:latin typeface="Consolas" pitchFamily="49" charset="0"/>
              <a:cs typeface="Consolas" pitchFamily="49" charset="0"/>
            </a:endParaRPr>
          </a:p>
        </p:txBody>
      </p:sp>
      <p:cxnSp>
        <p:nvCxnSpPr>
          <p:cNvPr id="123" name="直接连接符 122"/>
          <p:cNvCxnSpPr/>
          <p:nvPr/>
        </p:nvCxnSpPr>
        <p:spPr>
          <a:xfrm rot="10800000" flipV="1">
            <a:off x="3014684" y="773191"/>
            <a:ext cx="964413" cy="385765"/>
          </a:xfrm>
          <a:prstGeom prst="line">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a:off x="4364862" y="773191"/>
            <a:ext cx="835825" cy="385765"/>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endCxn id="115" idx="0"/>
          </p:cNvCxnSpPr>
          <p:nvPr/>
        </p:nvCxnSpPr>
        <p:spPr>
          <a:xfrm rot="10800000" flipV="1">
            <a:off x="1632359" y="1416133"/>
            <a:ext cx="803678" cy="578648"/>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endCxn id="117" idx="0"/>
          </p:cNvCxnSpPr>
          <p:nvPr/>
        </p:nvCxnSpPr>
        <p:spPr>
          <a:xfrm>
            <a:off x="2886095" y="1416133"/>
            <a:ext cx="803678" cy="608013"/>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endCxn id="116" idx="0"/>
          </p:cNvCxnSpPr>
          <p:nvPr/>
        </p:nvCxnSpPr>
        <p:spPr>
          <a:xfrm rot="16200000" flipH="1">
            <a:off x="2355668" y="1689383"/>
            <a:ext cx="578648" cy="32147"/>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endCxn id="118" idx="0"/>
          </p:cNvCxnSpPr>
          <p:nvPr/>
        </p:nvCxnSpPr>
        <p:spPr>
          <a:xfrm rot="5400000">
            <a:off x="4623430" y="1446889"/>
            <a:ext cx="608013" cy="546501"/>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a:endCxn id="120" idx="0"/>
          </p:cNvCxnSpPr>
          <p:nvPr/>
        </p:nvCxnSpPr>
        <p:spPr>
          <a:xfrm>
            <a:off x="5843628" y="1416133"/>
            <a:ext cx="739383" cy="608013"/>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endCxn id="119" idx="0"/>
          </p:cNvCxnSpPr>
          <p:nvPr/>
        </p:nvCxnSpPr>
        <p:spPr>
          <a:xfrm rot="16200000" flipH="1">
            <a:off x="5234224" y="1639771"/>
            <a:ext cx="608013" cy="160736"/>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7358113" y="1844824"/>
            <a:ext cx="1660865" cy="400110"/>
          </a:xfrm>
          <a:prstGeom prst="rect">
            <a:avLst/>
          </a:prstGeom>
          <a:solidFill>
            <a:schemeClr val="bg1"/>
          </a:solidFill>
        </p:spPr>
        <p:txBody>
          <a:bodyPr wrap="square" rtlCol="0">
            <a:noAutofit/>
          </a:bodyPr>
          <a:lstStyle/>
          <a:p>
            <a:pPr fontAlgn="base">
              <a:spcBef>
                <a:spcPct val="0"/>
              </a:spcBef>
              <a:spcAft>
                <a:spcPct val="0"/>
              </a:spcAft>
            </a:pPr>
            <a:r>
              <a:rPr kumimoji="1" lang="zh-CN" altLang="en-US" sz="2000" b="1" dirty="0" smtClean="0">
                <a:solidFill>
                  <a:srgbClr val="9900FF"/>
                </a:solidFill>
                <a:latin typeface="仿宋" pitchFamily="49" charset="-122"/>
                <a:ea typeface="仿宋" pitchFamily="49" charset="-122"/>
              </a:rPr>
              <a:t>最下层结点</a:t>
            </a:r>
            <a:endParaRPr kumimoji="1" lang="en-US" altLang="zh-CN" sz="2000" b="1" dirty="0" smtClean="0">
              <a:solidFill>
                <a:srgbClr val="9900FF"/>
              </a:solidFill>
              <a:latin typeface="仿宋" pitchFamily="49" charset="-122"/>
              <a:ea typeface="仿宋" pitchFamily="49" charset="-122"/>
            </a:endParaRPr>
          </a:p>
          <a:p>
            <a:pPr fontAlgn="base">
              <a:spcBef>
                <a:spcPct val="0"/>
              </a:spcBef>
              <a:spcAft>
                <a:spcPct val="0"/>
              </a:spcAft>
            </a:pPr>
            <a:r>
              <a:rPr kumimoji="1" lang="zh-CN" altLang="en-US" sz="2000" b="1" dirty="0" smtClean="0">
                <a:solidFill>
                  <a:srgbClr val="9900FF"/>
                </a:solidFill>
                <a:latin typeface="仿宋" pitchFamily="49" charset="-122"/>
                <a:ea typeface="仿宋" pitchFamily="49" charset="-122"/>
              </a:rPr>
              <a:t>不是叶子</a:t>
            </a:r>
            <a:endParaRPr kumimoji="1" lang="zh-CN" altLang="en-US" sz="2000" b="1" dirty="0">
              <a:solidFill>
                <a:srgbClr val="9900FF"/>
              </a:solidFill>
              <a:latin typeface="仿宋" pitchFamily="49" charset="-122"/>
              <a:ea typeface="仿宋" pitchFamily="49" charset="-122"/>
            </a:endParaRPr>
          </a:p>
        </p:txBody>
      </p:sp>
      <p:sp>
        <p:nvSpPr>
          <p:cNvPr id="132" name="右大括号 131"/>
          <p:cNvSpPr/>
          <p:nvPr/>
        </p:nvSpPr>
        <p:spPr>
          <a:xfrm>
            <a:off x="7143768" y="1944932"/>
            <a:ext cx="214314" cy="571504"/>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fontAlgn="base">
              <a:spcBef>
                <a:spcPct val="0"/>
              </a:spcBef>
              <a:spcAft>
                <a:spcPct val="0"/>
              </a:spcAft>
            </a:pPr>
            <a:endParaRPr kumimoji="1" lang="zh-CN" altLang="en-US" sz="2800">
              <a:solidFill>
                <a:prstClr val="black"/>
              </a:solidFill>
            </a:endParaRPr>
          </a:p>
        </p:txBody>
      </p:sp>
      <p:sp>
        <p:nvSpPr>
          <p:cNvPr id="133" name="矩形 132"/>
          <p:cNvSpPr/>
          <p:nvPr/>
        </p:nvSpPr>
        <p:spPr>
          <a:xfrm>
            <a:off x="428596" y="44624"/>
            <a:ext cx="8607900" cy="24718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557068" y="413956"/>
            <a:ext cx="899605" cy="461665"/>
          </a:xfrm>
          <a:prstGeom prst="rect">
            <a:avLst/>
          </a:prstGeom>
        </p:spPr>
        <p:txBody>
          <a:bodyPr wrap="none">
            <a:spAutoFit/>
          </a:bodyPr>
          <a:lstStyle/>
          <a:p>
            <a:r>
              <a:rPr lang="en-US" altLang="zh-CN" sz="2400" b="1" dirty="0"/>
              <a:t>2-3</a:t>
            </a:r>
            <a:r>
              <a:rPr lang="zh-CN" altLang="zh-CN" sz="2400" b="1" dirty="0"/>
              <a:t>树</a:t>
            </a:r>
            <a:endParaRPr lang="zh-CN" altLang="en-US" sz="2400" dirty="0"/>
          </a:p>
        </p:txBody>
      </p:sp>
    </p:spTree>
    <p:extLst>
      <p:ext uri="{BB962C8B-B14F-4D97-AF65-F5344CB8AC3E}">
        <p14:creationId xmlns:p14="http://schemas.microsoft.com/office/powerpoint/2010/main" val="217801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5" grpId="0"/>
      <p:bldP spid="7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643306" y="44624"/>
            <a:ext cx="1143008" cy="369332"/>
          </a:xfrm>
          <a:prstGeom prst="rect">
            <a:avLst/>
          </a:prstGeom>
          <a:solidFill>
            <a:schemeClr val="bg1"/>
          </a:solidFill>
        </p:spPr>
        <p:txBody>
          <a:bodyPr wrap="square" rtlCol="0">
            <a:spAutoFit/>
          </a:bodyPr>
          <a:lstStyle/>
          <a:p>
            <a:pPr algn="ctr" fontAlgn="base">
              <a:spcBef>
                <a:spcPct val="0"/>
              </a:spcBef>
              <a:spcAft>
                <a:spcPct val="0"/>
              </a:spcAft>
            </a:pPr>
            <a:r>
              <a:rPr kumimoji="1" lang="zh-CN" altLang="en-US" b="1" smtClean="0">
                <a:solidFill>
                  <a:srgbClr val="9900FF"/>
                </a:solidFill>
                <a:latin typeface="仿宋" pitchFamily="49" charset="-122"/>
                <a:ea typeface="仿宋" pitchFamily="49" charset="-122"/>
              </a:rPr>
              <a:t>根结点</a:t>
            </a:r>
            <a:endParaRPr kumimoji="1" lang="zh-CN" altLang="en-US" b="1" dirty="0">
              <a:solidFill>
                <a:srgbClr val="9900FF"/>
              </a:solidFill>
              <a:latin typeface="仿宋" pitchFamily="49" charset="-122"/>
              <a:ea typeface="仿宋" pitchFamily="49" charset="-122"/>
            </a:endParaRPr>
          </a:p>
        </p:txBody>
      </p:sp>
      <p:grpSp>
        <p:nvGrpSpPr>
          <p:cNvPr id="2" name="组合 80"/>
          <p:cNvGrpSpPr/>
          <p:nvPr/>
        </p:nvGrpSpPr>
        <p:grpSpPr>
          <a:xfrm>
            <a:off x="1278740" y="2286886"/>
            <a:ext cx="7441426" cy="872492"/>
            <a:chOff x="1278740" y="3699516"/>
            <a:chExt cx="7441426" cy="872492"/>
          </a:xfrm>
        </p:grpSpPr>
        <p:grpSp>
          <p:nvGrpSpPr>
            <p:cNvPr id="3" name="组合 71"/>
            <p:cNvGrpSpPr/>
            <p:nvPr/>
          </p:nvGrpSpPr>
          <p:grpSpPr>
            <a:xfrm>
              <a:off x="1278740" y="3699516"/>
              <a:ext cx="5593595" cy="736602"/>
              <a:chOff x="850112" y="3413922"/>
              <a:chExt cx="5593595" cy="736602"/>
            </a:xfrm>
          </p:grpSpPr>
          <p:cxnSp>
            <p:nvCxnSpPr>
              <p:cNvPr id="14" name="直接连接符 13"/>
              <p:cNvCxnSpPr/>
              <p:nvPr/>
            </p:nvCxnSpPr>
            <p:spPr>
              <a:xfrm rot="5400000">
                <a:off x="753671" y="3574658"/>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6" name="直接连接符 15"/>
              <p:cNvCxnSpPr/>
              <p:nvPr/>
            </p:nvCxnSpPr>
            <p:spPr>
              <a:xfrm rot="5400000">
                <a:off x="1010848"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8" name="直接连接符 17"/>
              <p:cNvCxnSpPr/>
              <p:nvPr/>
            </p:nvCxnSpPr>
            <p:spPr>
              <a:xfrm rot="5400000">
                <a:off x="1268024"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21" name="直接连接符 20"/>
              <p:cNvCxnSpPr/>
              <p:nvPr/>
            </p:nvCxnSpPr>
            <p:spPr>
              <a:xfrm rot="5400000">
                <a:off x="1782378" y="3574658"/>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23" name="直接连接符 22"/>
              <p:cNvCxnSpPr/>
              <p:nvPr/>
            </p:nvCxnSpPr>
            <p:spPr>
              <a:xfrm rot="5400000">
                <a:off x="2039555"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25" name="直接连接符 24"/>
              <p:cNvCxnSpPr/>
              <p:nvPr/>
            </p:nvCxnSpPr>
            <p:spPr>
              <a:xfrm rot="5400000">
                <a:off x="2296732"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28" name="直接连接符 27"/>
              <p:cNvCxnSpPr/>
              <p:nvPr/>
            </p:nvCxnSpPr>
            <p:spPr>
              <a:xfrm rot="5400000">
                <a:off x="2811085"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30" name="直接连接符 29"/>
              <p:cNvCxnSpPr/>
              <p:nvPr/>
            </p:nvCxnSpPr>
            <p:spPr>
              <a:xfrm rot="5400000">
                <a:off x="3068262"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32" name="直接连接符 31"/>
              <p:cNvCxnSpPr/>
              <p:nvPr/>
            </p:nvCxnSpPr>
            <p:spPr>
              <a:xfrm rot="5400000">
                <a:off x="3325439"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35" name="直接连接符 34"/>
              <p:cNvCxnSpPr/>
              <p:nvPr/>
            </p:nvCxnSpPr>
            <p:spPr>
              <a:xfrm rot="5400000">
                <a:off x="3775498"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37" name="直接连接符 36"/>
              <p:cNvCxnSpPr/>
              <p:nvPr/>
            </p:nvCxnSpPr>
            <p:spPr>
              <a:xfrm rot="5400000">
                <a:off x="4032675"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39" name="直接连接符 38"/>
              <p:cNvCxnSpPr/>
              <p:nvPr/>
            </p:nvCxnSpPr>
            <p:spPr>
              <a:xfrm rot="5400000">
                <a:off x="4289852"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42" name="直接连接符 41"/>
              <p:cNvCxnSpPr/>
              <p:nvPr/>
            </p:nvCxnSpPr>
            <p:spPr>
              <a:xfrm rot="5400000">
                <a:off x="4739911"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44" name="直接连接符 43"/>
              <p:cNvCxnSpPr/>
              <p:nvPr/>
            </p:nvCxnSpPr>
            <p:spPr>
              <a:xfrm rot="5400000">
                <a:off x="4997088"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46" name="直接连接符 45"/>
              <p:cNvCxnSpPr/>
              <p:nvPr/>
            </p:nvCxnSpPr>
            <p:spPr>
              <a:xfrm rot="5400000">
                <a:off x="5254265"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49" name="直接连接符 48"/>
              <p:cNvCxnSpPr/>
              <p:nvPr/>
            </p:nvCxnSpPr>
            <p:spPr>
              <a:xfrm rot="5400000">
                <a:off x="5704324"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51" name="直接连接符 50"/>
              <p:cNvCxnSpPr/>
              <p:nvPr/>
            </p:nvCxnSpPr>
            <p:spPr>
              <a:xfrm rot="5400000">
                <a:off x="5961501"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53" name="直接连接符 52"/>
              <p:cNvCxnSpPr/>
              <p:nvPr/>
            </p:nvCxnSpPr>
            <p:spPr>
              <a:xfrm rot="5400000">
                <a:off x="6218678"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grpSp>
        <p:sp>
          <p:nvSpPr>
            <p:cNvPr id="69" name="TextBox 68"/>
            <p:cNvSpPr txBox="1"/>
            <p:nvPr/>
          </p:nvSpPr>
          <p:spPr>
            <a:xfrm>
              <a:off x="7358082" y="4075060"/>
              <a:ext cx="1362084" cy="400110"/>
            </a:xfrm>
            <a:prstGeom prst="rect">
              <a:avLst/>
            </a:prstGeom>
            <a:solidFill>
              <a:schemeClr val="bg1"/>
            </a:solidFill>
          </p:spPr>
          <p:txBody>
            <a:bodyPr wrap="square" rtlCol="0">
              <a:spAutoFit/>
            </a:bodyPr>
            <a:lstStyle/>
            <a:p>
              <a:pPr fontAlgn="base">
                <a:spcBef>
                  <a:spcPct val="0"/>
                </a:spcBef>
                <a:spcAft>
                  <a:spcPct val="0"/>
                </a:spcAft>
              </a:pPr>
              <a:r>
                <a:rPr kumimoji="1" lang="zh-CN" altLang="en-US" sz="2000" b="1" dirty="0" smtClean="0">
                  <a:solidFill>
                    <a:srgbClr val="9900FF"/>
                  </a:solidFill>
                  <a:latin typeface="仿宋" pitchFamily="49" charset="-122"/>
                  <a:ea typeface="仿宋" pitchFamily="49" charset="-122"/>
                </a:rPr>
                <a:t>虚拟叶子</a:t>
              </a:r>
              <a:endParaRPr kumimoji="1" lang="zh-CN" altLang="en-US" sz="2000" b="1" dirty="0">
                <a:solidFill>
                  <a:srgbClr val="9900FF"/>
                </a:solidFill>
                <a:latin typeface="仿宋" pitchFamily="49" charset="-122"/>
                <a:ea typeface="仿宋" pitchFamily="49" charset="-122"/>
              </a:endParaRPr>
            </a:p>
          </p:txBody>
        </p:sp>
        <p:sp>
          <p:nvSpPr>
            <p:cNvPr id="70" name="右大括号 69"/>
            <p:cNvSpPr/>
            <p:nvPr/>
          </p:nvSpPr>
          <p:spPr>
            <a:xfrm>
              <a:off x="7143768" y="4000504"/>
              <a:ext cx="214314" cy="571504"/>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kumimoji="1" lang="zh-CN" altLang="en-US" sz="2800">
                <a:solidFill>
                  <a:prstClr val="black"/>
                </a:solidFill>
              </a:endParaRPr>
            </a:p>
          </p:txBody>
        </p:sp>
      </p:grpSp>
      <p:sp>
        <p:nvSpPr>
          <p:cNvPr id="12" name="矩形 11"/>
          <p:cNvSpPr/>
          <p:nvPr/>
        </p:nvSpPr>
        <p:spPr>
          <a:xfrm>
            <a:off x="3721920" y="516014"/>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12</a:t>
            </a:r>
            <a:endParaRPr kumimoji="1" lang="zh-CN" altLang="en-US" b="1" dirty="0">
              <a:solidFill>
                <a:srgbClr val="3333FF"/>
              </a:solidFill>
              <a:latin typeface="Consolas" pitchFamily="49" charset="0"/>
              <a:cs typeface="Consolas" pitchFamily="49" charset="0"/>
            </a:endParaRPr>
          </a:p>
        </p:txBody>
      </p:sp>
      <p:sp>
        <p:nvSpPr>
          <p:cNvPr id="13" name="矩形 12"/>
          <p:cNvSpPr/>
          <p:nvPr/>
        </p:nvSpPr>
        <p:spPr>
          <a:xfrm>
            <a:off x="1214446" y="199478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  </a:t>
            </a:r>
            <a:r>
              <a:rPr kumimoji="1" lang="en-US" altLang="zh-CN" b="1" dirty="0" smtClean="0">
                <a:solidFill>
                  <a:srgbClr val="3333FF"/>
                </a:solidFill>
                <a:latin typeface="Consolas" pitchFamily="49" charset="0"/>
                <a:cs typeface="Consolas" pitchFamily="49" charset="0"/>
              </a:rPr>
              <a:t>3</a:t>
            </a:r>
            <a:endParaRPr kumimoji="1" lang="zh-CN" altLang="en-US" b="1" dirty="0">
              <a:solidFill>
                <a:srgbClr val="3333FF"/>
              </a:solidFill>
              <a:latin typeface="Consolas" pitchFamily="49" charset="0"/>
              <a:cs typeface="Consolas" pitchFamily="49" charset="0"/>
            </a:endParaRPr>
          </a:p>
        </p:txBody>
      </p:sp>
      <p:sp>
        <p:nvSpPr>
          <p:cNvPr id="20" name="矩形 19"/>
          <p:cNvSpPr/>
          <p:nvPr/>
        </p:nvSpPr>
        <p:spPr>
          <a:xfrm>
            <a:off x="2243153" y="199478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5  7</a:t>
            </a:r>
            <a:endParaRPr kumimoji="1" lang="zh-CN" altLang="en-US" b="1" dirty="0">
              <a:solidFill>
                <a:srgbClr val="3333FF"/>
              </a:solidFill>
              <a:latin typeface="Consolas" pitchFamily="49" charset="0"/>
              <a:cs typeface="Consolas" pitchFamily="49" charset="0"/>
            </a:endParaRPr>
          </a:p>
        </p:txBody>
      </p:sp>
      <p:sp>
        <p:nvSpPr>
          <p:cNvPr id="27" name="矩形 26"/>
          <p:cNvSpPr/>
          <p:nvPr/>
        </p:nvSpPr>
        <p:spPr>
          <a:xfrm>
            <a:off x="3271860"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9  11</a:t>
            </a:r>
            <a:endParaRPr kumimoji="1" lang="zh-CN" altLang="en-US" b="1" dirty="0">
              <a:solidFill>
                <a:srgbClr val="3333FF"/>
              </a:solidFill>
              <a:latin typeface="Consolas" pitchFamily="49" charset="0"/>
              <a:cs typeface="Consolas" pitchFamily="49" charset="0"/>
            </a:endParaRPr>
          </a:p>
        </p:txBody>
      </p:sp>
      <p:sp>
        <p:nvSpPr>
          <p:cNvPr id="34" name="矩形 33"/>
          <p:cNvSpPr/>
          <p:nvPr/>
        </p:nvSpPr>
        <p:spPr>
          <a:xfrm>
            <a:off x="4236273"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13 15</a:t>
            </a:r>
            <a:endParaRPr kumimoji="1" lang="zh-CN" altLang="en-US" b="1" dirty="0">
              <a:solidFill>
                <a:srgbClr val="3333FF"/>
              </a:solidFill>
              <a:latin typeface="Consolas" pitchFamily="49" charset="0"/>
              <a:cs typeface="Consolas" pitchFamily="49" charset="0"/>
            </a:endParaRPr>
          </a:p>
        </p:txBody>
      </p:sp>
      <p:sp>
        <p:nvSpPr>
          <p:cNvPr id="41" name="矩形 40"/>
          <p:cNvSpPr/>
          <p:nvPr/>
        </p:nvSpPr>
        <p:spPr>
          <a:xfrm>
            <a:off x="5200686"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17 19</a:t>
            </a:r>
            <a:endParaRPr kumimoji="1" lang="zh-CN" altLang="en-US" b="1" dirty="0">
              <a:solidFill>
                <a:srgbClr val="3333FF"/>
              </a:solidFill>
              <a:latin typeface="Consolas" pitchFamily="49" charset="0"/>
              <a:cs typeface="Consolas" pitchFamily="49" charset="0"/>
            </a:endParaRPr>
          </a:p>
        </p:txBody>
      </p:sp>
      <p:sp>
        <p:nvSpPr>
          <p:cNvPr id="48" name="矩形 47"/>
          <p:cNvSpPr/>
          <p:nvPr/>
        </p:nvSpPr>
        <p:spPr>
          <a:xfrm>
            <a:off x="6165099"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21 22</a:t>
            </a:r>
            <a:endParaRPr kumimoji="1" lang="zh-CN" altLang="en-US" b="1" dirty="0">
              <a:solidFill>
                <a:srgbClr val="3333FF"/>
              </a:solidFill>
              <a:latin typeface="Consolas" pitchFamily="49" charset="0"/>
              <a:cs typeface="Consolas" pitchFamily="49" charset="0"/>
            </a:endParaRPr>
          </a:p>
        </p:txBody>
      </p:sp>
      <p:sp>
        <p:nvSpPr>
          <p:cNvPr id="55" name="矩形 54"/>
          <p:cNvSpPr/>
          <p:nvPr/>
        </p:nvSpPr>
        <p:spPr>
          <a:xfrm>
            <a:off x="2243153" y="118832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4  8</a:t>
            </a:r>
            <a:endParaRPr kumimoji="1" lang="zh-CN" altLang="en-US" b="1" dirty="0">
              <a:solidFill>
                <a:srgbClr val="3333FF"/>
              </a:solidFill>
              <a:latin typeface="Consolas" pitchFamily="49" charset="0"/>
              <a:cs typeface="Consolas" pitchFamily="49" charset="0"/>
            </a:endParaRPr>
          </a:p>
        </p:txBody>
      </p:sp>
      <p:sp>
        <p:nvSpPr>
          <p:cNvPr id="56" name="矩形 55"/>
          <p:cNvSpPr/>
          <p:nvPr/>
        </p:nvSpPr>
        <p:spPr>
          <a:xfrm>
            <a:off x="5072098" y="118832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16 20</a:t>
            </a:r>
            <a:endParaRPr kumimoji="1" lang="zh-CN" altLang="en-US" b="1" dirty="0">
              <a:solidFill>
                <a:srgbClr val="3333FF"/>
              </a:solidFill>
              <a:latin typeface="Consolas" pitchFamily="49" charset="0"/>
              <a:cs typeface="Consolas" pitchFamily="49" charset="0"/>
            </a:endParaRPr>
          </a:p>
        </p:txBody>
      </p:sp>
      <p:cxnSp>
        <p:nvCxnSpPr>
          <p:cNvPr id="57" name="直接连接符 56"/>
          <p:cNvCxnSpPr/>
          <p:nvPr/>
        </p:nvCxnSpPr>
        <p:spPr>
          <a:xfrm rot="10800000" flipV="1">
            <a:off x="3014684" y="773191"/>
            <a:ext cx="964413" cy="385765"/>
          </a:xfrm>
          <a:prstGeom prst="line">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364862" y="773191"/>
            <a:ext cx="835825" cy="385765"/>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13" idx="0"/>
          </p:cNvCxnSpPr>
          <p:nvPr/>
        </p:nvCxnSpPr>
        <p:spPr>
          <a:xfrm rot="10800000" flipV="1">
            <a:off x="1632359" y="1416133"/>
            <a:ext cx="803678" cy="578648"/>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27" idx="0"/>
          </p:cNvCxnSpPr>
          <p:nvPr/>
        </p:nvCxnSpPr>
        <p:spPr>
          <a:xfrm>
            <a:off x="2886095" y="1416133"/>
            <a:ext cx="803678" cy="608013"/>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20" idx="0"/>
          </p:cNvCxnSpPr>
          <p:nvPr/>
        </p:nvCxnSpPr>
        <p:spPr>
          <a:xfrm rot="16200000" flipH="1">
            <a:off x="2355668" y="1689383"/>
            <a:ext cx="578648" cy="32147"/>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34" idx="0"/>
          </p:cNvCxnSpPr>
          <p:nvPr/>
        </p:nvCxnSpPr>
        <p:spPr>
          <a:xfrm rot="5400000">
            <a:off x="4623430" y="1446889"/>
            <a:ext cx="608013" cy="546501"/>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48" idx="0"/>
          </p:cNvCxnSpPr>
          <p:nvPr/>
        </p:nvCxnSpPr>
        <p:spPr>
          <a:xfrm>
            <a:off x="5843628" y="1416133"/>
            <a:ext cx="739383" cy="608013"/>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endCxn id="41" idx="0"/>
          </p:cNvCxnSpPr>
          <p:nvPr/>
        </p:nvCxnSpPr>
        <p:spPr>
          <a:xfrm rot="16200000" flipH="1">
            <a:off x="5234224" y="1639771"/>
            <a:ext cx="608013" cy="160736"/>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58113" y="1844824"/>
            <a:ext cx="1660865" cy="400110"/>
          </a:xfrm>
          <a:prstGeom prst="rect">
            <a:avLst/>
          </a:prstGeom>
          <a:solidFill>
            <a:schemeClr val="bg1"/>
          </a:solidFill>
        </p:spPr>
        <p:txBody>
          <a:bodyPr wrap="square" rtlCol="0">
            <a:noAutofit/>
          </a:bodyPr>
          <a:lstStyle/>
          <a:p>
            <a:pPr fontAlgn="base">
              <a:spcBef>
                <a:spcPct val="0"/>
              </a:spcBef>
              <a:spcAft>
                <a:spcPct val="0"/>
              </a:spcAft>
            </a:pPr>
            <a:r>
              <a:rPr kumimoji="1" lang="zh-CN" altLang="en-US" sz="2000" b="1" dirty="0" smtClean="0">
                <a:solidFill>
                  <a:srgbClr val="9900FF"/>
                </a:solidFill>
                <a:latin typeface="仿宋" pitchFamily="49" charset="-122"/>
                <a:ea typeface="仿宋" pitchFamily="49" charset="-122"/>
              </a:rPr>
              <a:t>最下层结点</a:t>
            </a:r>
            <a:endParaRPr kumimoji="1" lang="en-US" altLang="zh-CN" sz="2000" b="1" dirty="0" smtClean="0">
              <a:solidFill>
                <a:srgbClr val="9900FF"/>
              </a:solidFill>
              <a:latin typeface="仿宋" pitchFamily="49" charset="-122"/>
              <a:ea typeface="仿宋" pitchFamily="49" charset="-122"/>
            </a:endParaRPr>
          </a:p>
          <a:p>
            <a:pPr fontAlgn="base">
              <a:spcBef>
                <a:spcPct val="0"/>
              </a:spcBef>
              <a:spcAft>
                <a:spcPct val="0"/>
              </a:spcAft>
            </a:pPr>
            <a:r>
              <a:rPr kumimoji="1" lang="zh-CN" altLang="en-US" sz="2000" b="1" dirty="0" smtClean="0">
                <a:solidFill>
                  <a:srgbClr val="9900FF"/>
                </a:solidFill>
                <a:latin typeface="仿宋" pitchFamily="49" charset="-122"/>
                <a:ea typeface="仿宋" pitchFamily="49" charset="-122"/>
              </a:rPr>
              <a:t>不是叶子</a:t>
            </a:r>
            <a:endParaRPr kumimoji="1" lang="zh-CN" altLang="en-US" sz="2000" b="1" dirty="0">
              <a:solidFill>
                <a:srgbClr val="9900FF"/>
              </a:solidFill>
              <a:latin typeface="仿宋" pitchFamily="49" charset="-122"/>
              <a:ea typeface="仿宋" pitchFamily="49" charset="-122"/>
            </a:endParaRPr>
          </a:p>
        </p:txBody>
      </p:sp>
      <p:sp>
        <p:nvSpPr>
          <p:cNvPr id="67" name="右大括号 66"/>
          <p:cNvSpPr/>
          <p:nvPr/>
        </p:nvSpPr>
        <p:spPr>
          <a:xfrm>
            <a:off x="7143768" y="1944932"/>
            <a:ext cx="214314" cy="571504"/>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fontAlgn="base">
              <a:spcBef>
                <a:spcPct val="0"/>
              </a:spcBef>
              <a:spcAft>
                <a:spcPct val="0"/>
              </a:spcAft>
            </a:pPr>
            <a:endParaRPr kumimoji="1" lang="zh-CN" altLang="en-US" sz="2800">
              <a:solidFill>
                <a:prstClr val="black"/>
              </a:solidFill>
            </a:endParaRPr>
          </a:p>
        </p:txBody>
      </p:sp>
      <p:sp>
        <p:nvSpPr>
          <p:cNvPr id="68" name="Text Box 4"/>
          <p:cNvSpPr txBox="1">
            <a:spLocks noChangeArrowheads="1"/>
          </p:cNvSpPr>
          <p:nvPr/>
        </p:nvSpPr>
        <p:spPr bwMode="auto">
          <a:xfrm>
            <a:off x="557068" y="3717032"/>
            <a:ext cx="8479427" cy="3194721"/>
          </a:xfrm>
          <a:prstGeom prst="rect">
            <a:avLst/>
          </a:prstGeom>
          <a:noFill/>
          <a:ln w="28575" algn="ctr">
            <a:noFill/>
            <a:miter lim="800000"/>
            <a:headEnd/>
            <a:tailEnd/>
          </a:ln>
        </p:spPr>
        <p:txBody>
          <a:bodyPr wrap="square">
            <a:spAutoFit/>
          </a:bodyPr>
          <a:lstStyle/>
          <a:p>
            <a:pPr fontAlgn="base">
              <a:lnSpc>
                <a:spcPct val="120000"/>
              </a:lnSpc>
              <a:spcBef>
                <a:spcPct val="0"/>
              </a:spcBef>
              <a:spcAft>
                <a:spcPct val="0"/>
              </a:spcAft>
            </a:pPr>
            <a:r>
              <a:rPr kumimoji="1" lang="zh-CN" altLang="en-US" sz="2800" b="1" dirty="0" smtClean="0">
                <a:solidFill>
                  <a:srgbClr val="3333FF"/>
                </a:solidFill>
                <a:latin typeface="Consolas" pitchFamily="49" charset="0"/>
                <a:ea typeface="楷体" pitchFamily="49" charset="-122"/>
                <a:cs typeface="Consolas" pitchFamily="49" charset="0"/>
              </a:rPr>
              <a:t>（</a:t>
            </a:r>
            <a:r>
              <a:rPr kumimoji="1" lang="en-US" altLang="zh-CN" sz="2800" b="1" dirty="0" smtClean="0">
                <a:solidFill>
                  <a:srgbClr val="3333FF"/>
                </a:solidFill>
                <a:latin typeface="Consolas" pitchFamily="49" charset="0"/>
                <a:ea typeface="楷体" pitchFamily="49" charset="-122"/>
                <a:cs typeface="Consolas" pitchFamily="49" charset="0"/>
              </a:rPr>
              <a:t>2</a:t>
            </a:r>
            <a:r>
              <a:rPr kumimoji="1" lang="zh-CN" altLang="en-US" sz="2800" b="1" dirty="0" smtClean="0">
                <a:solidFill>
                  <a:srgbClr val="3333FF"/>
                </a:solidFill>
                <a:latin typeface="Consolas" pitchFamily="49" charset="0"/>
                <a:ea typeface="楷体" pitchFamily="49" charset="-122"/>
                <a:cs typeface="Consolas" pitchFamily="49" charset="0"/>
              </a:rPr>
              <a:t>）</a:t>
            </a:r>
            <a:r>
              <a:rPr kumimoji="1" lang="zh-CN" altLang="en-US" sz="2800" b="1" dirty="0" smtClean="0">
                <a:solidFill>
                  <a:srgbClr val="FF0000"/>
                </a:solidFill>
                <a:latin typeface="Consolas" pitchFamily="49" charset="0"/>
                <a:ea typeface="楷体" pitchFamily="49" charset="-122"/>
                <a:cs typeface="Consolas" pitchFamily="49" charset="0"/>
              </a:rPr>
              <a:t>左边</a:t>
            </a:r>
            <a:r>
              <a:rPr kumimoji="1" lang="zh-CN" altLang="en-US" sz="2800" b="1" dirty="0">
                <a:solidFill>
                  <a:srgbClr val="3333FF"/>
                </a:solidFill>
                <a:latin typeface="Consolas" pitchFamily="49" charset="0"/>
                <a:ea typeface="楷体" pitchFamily="49" charset="-122"/>
                <a:cs typeface="Consolas" pitchFamily="49" charset="0"/>
              </a:rPr>
              <a:t>孩子中的结点值小于父结点中第一个关键字的值；</a:t>
            </a:r>
          </a:p>
          <a:p>
            <a:pPr fontAlgn="base">
              <a:lnSpc>
                <a:spcPct val="120000"/>
              </a:lnSpc>
              <a:spcBef>
                <a:spcPct val="0"/>
              </a:spcBef>
              <a:spcAft>
                <a:spcPct val="0"/>
              </a:spcAft>
            </a:pPr>
            <a:r>
              <a:rPr kumimoji="1" lang="zh-CN" altLang="en-US" sz="2800" b="1" dirty="0" smtClean="0">
                <a:solidFill>
                  <a:srgbClr val="3333FF"/>
                </a:solidFill>
                <a:latin typeface="Consolas" pitchFamily="49" charset="0"/>
                <a:ea typeface="楷体" pitchFamily="49" charset="-122"/>
                <a:cs typeface="Consolas" pitchFamily="49" charset="0"/>
              </a:rPr>
              <a:t>    </a:t>
            </a:r>
            <a:r>
              <a:rPr kumimoji="1" lang="zh-CN" altLang="en-US" sz="2800" b="1" dirty="0" smtClean="0">
                <a:solidFill>
                  <a:srgbClr val="FF0000"/>
                </a:solidFill>
                <a:latin typeface="Consolas" pitchFamily="49" charset="0"/>
                <a:ea typeface="楷体" pitchFamily="49" charset="-122"/>
                <a:cs typeface="Consolas" pitchFamily="49" charset="0"/>
              </a:rPr>
              <a:t>中间</a:t>
            </a:r>
            <a:r>
              <a:rPr kumimoji="1" lang="zh-CN" altLang="en-US" sz="2800" b="1" dirty="0">
                <a:solidFill>
                  <a:srgbClr val="3333FF"/>
                </a:solidFill>
                <a:latin typeface="Consolas" pitchFamily="49" charset="0"/>
                <a:ea typeface="楷体" pitchFamily="49" charset="-122"/>
                <a:cs typeface="Consolas" pitchFamily="49" charset="0"/>
              </a:rPr>
              <a:t>孩子中的结点值大于父结点中第一个关键字的值</a:t>
            </a:r>
            <a:r>
              <a:rPr kumimoji="1" lang="zh-CN" altLang="en-US" sz="2800" b="1" dirty="0" smtClean="0">
                <a:solidFill>
                  <a:srgbClr val="3333FF"/>
                </a:solidFill>
                <a:latin typeface="Consolas" pitchFamily="49" charset="0"/>
                <a:ea typeface="楷体" pitchFamily="49" charset="-122"/>
                <a:cs typeface="Consolas" pitchFamily="49" charset="0"/>
              </a:rPr>
              <a:t>，且</a:t>
            </a:r>
            <a:r>
              <a:rPr kumimoji="1" lang="zh-CN" altLang="en-US" sz="2800" b="1" dirty="0">
                <a:solidFill>
                  <a:srgbClr val="3333FF"/>
                </a:solidFill>
                <a:latin typeface="Consolas" pitchFamily="49" charset="0"/>
                <a:ea typeface="楷体" pitchFamily="49" charset="-122"/>
                <a:cs typeface="Consolas" pitchFamily="49" charset="0"/>
              </a:rPr>
              <a:t>小于第二个关键字的值；</a:t>
            </a:r>
          </a:p>
          <a:p>
            <a:pPr fontAlgn="base">
              <a:lnSpc>
                <a:spcPct val="120000"/>
              </a:lnSpc>
              <a:spcBef>
                <a:spcPct val="0"/>
              </a:spcBef>
              <a:spcAft>
                <a:spcPct val="0"/>
              </a:spcAft>
            </a:pPr>
            <a:r>
              <a:rPr kumimoji="1" lang="zh-CN" altLang="en-US" sz="2800" b="1" dirty="0" smtClean="0">
                <a:solidFill>
                  <a:srgbClr val="3333FF"/>
                </a:solidFill>
                <a:latin typeface="Consolas" pitchFamily="49" charset="0"/>
                <a:ea typeface="楷体" pitchFamily="49" charset="-122"/>
                <a:cs typeface="Consolas" pitchFamily="49" charset="0"/>
              </a:rPr>
              <a:t>    </a:t>
            </a:r>
            <a:r>
              <a:rPr kumimoji="1" lang="zh-CN" altLang="en-US" sz="2800" b="1" dirty="0" smtClean="0">
                <a:solidFill>
                  <a:srgbClr val="FF0000"/>
                </a:solidFill>
                <a:latin typeface="Consolas" pitchFamily="49" charset="0"/>
                <a:ea typeface="楷体" pitchFamily="49" charset="-122"/>
                <a:cs typeface="Consolas" pitchFamily="49" charset="0"/>
              </a:rPr>
              <a:t>右边</a:t>
            </a:r>
            <a:r>
              <a:rPr kumimoji="1" lang="zh-CN" altLang="en-US" sz="2800" b="1" dirty="0">
                <a:solidFill>
                  <a:srgbClr val="3333FF"/>
                </a:solidFill>
                <a:latin typeface="Consolas" pitchFamily="49" charset="0"/>
                <a:ea typeface="楷体" pitchFamily="49" charset="-122"/>
                <a:cs typeface="Consolas" pitchFamily="49" charset="0"/>
              </a:rPr>
              <a:t>孩子中的结点值大于父结点中第二个关键字的值</a:t>
            </a:r>
          </a:p>
        </p:txBody>
      </p:sp>
      <p:sp>
        <p:nvSpPr>
          <p:cNvPr id="6" name="矩形 5"/>
          <p:cNvSpPr/>
          <p:nvPr/>
        </p:nvSpPr>
        <p:spPr>
          <a:xfrm>
            <a:off x="428596" y="44624"/>
            <a:ext cx="8607900" cy="24718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7068" y="413956"/>
            <a:ext cx="899605" cy="461665"/>
          </a:xfrm>
          <a:prstGeom prst="rect">
            <a:avLst/>
          </a:prstGeom>
        </p:spPr>
        <p:txBody>
          <a:bodyPr wrap="none">
            <a:spAutoFit/>
          </a:bodyPr>
          <a:lstStyle/>
          <a:p>
            <a:r>
              <a:rPr lang="en-US" altLang="zh-CN" sz="2400" b="1" dirty="0"/>
              <a:t>2-3</a:t>
            </a:r>
            <a:r>
              <a:rPr lang="zh-CN" altLang="zh-CN" sz="2400" b="1" dirty="0"/>
              <a:t>树</a:t>
            </a:r>
            <a:endParaRPr lang="zh-CN" altLang="en-US" sz="2400" dirty="0"/>
          </a:p>
        </p:txBody>
      </p:sp>
    </p:spTree>
    <p:extLst>
      <p:ext uri="{BB962C8B-B14F-4D97-AF65-F5344CB8AC3E}">
        <p14:creationId xmlns:p14="http://schemas.microsoft.com/office/powerpoint/2010/main" val="384613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 Box 4"/>
          <p:cNvSpPr txBox="1">
            <a:spLocks noChangeArrowheads="1"/>
          </p:cNvSpPr>
          <p:nvPr/>
        </p:nvSpPr>
        <p:spPr bwMode="auto">
          <a:xfrm>
            <a:off x="557068" y="3717032"/>
            <a:ext cx="8479427" cy="609398"/>
          </a:xfrm>
          <a:prstGeom prst="rect">
            <a:avLst/>
          </a:prstGeom>
          <a:noFill/>
          <a:ln w="28575" algn="ctr">
            <a:noFill/>
            <a:miter lim="800000"/>
            <a:headEnd/>
            <a:tailEnd/>
          </a:ln>
        </p:spPr>
        <p:txBody>
          <a:bodyPr wrap="square">
            <a:spAutoFit/>
          </a:bodyPr>
          <a:lstStyle/>
          <a:p>
            <a:pPr fontAlgn="base">
              <a:lnSpc>
                <a:spcPct val="120000"/>
              </a:lnSpc>
              <a:spcBef>
                <a:spcPct val="0"/>
              </a:spcBef>
              <a:spcAft>
                <a:spcPct val="0"/>
              </a:spcAft>
            </a:pPr>
            <a:r>
              <a:rPr kumimoji="1" lang="zh-CN" altLang="en-US" sz="2800" b="1" dirty="0" smtClean="0">
                <a:solidFill>
                  <a:srgbClr val="3333FF"/>
                </a:solidFill>
                <a:latin typeface="Consolas" pitchFamily="49" charset="0"/>
                <a:ea typeface="楷体" pitchFamily="49" charset="-122"/>
                <a:cs typeface="Consolas" pitchFamily="49" charset="0"/>
              </a:rPr>
              <a:t>（</a:t>
            </a:r>
            <a:r>
              <a:rPr kumimoji="1" lang="en-US" altLang="zh-CN" sz="2800" b="1" dirty="0" smtClean="0">
                <a:solidFill>
                  <a:srgbClr val="3333FF"/>
                </a:solidFill>
                <a:latin typeface="Consolas" pitchFamily="49" charset="0"/>
                <a:ea typeface="楷体" pitchFamily="49" charset="-122"/>
                <a:cs typeface="Consolas" pitchFamily="49" charset="0"/>
              </a:rPr>
              <a:t>3</a:t>
            </a:r>
            <a:r>
              <a:rPr kumimoji="1" lang="zh-CN" altLang="en-US" sz="2800" b="1" dirty="0" smtClean="0">
                <a:solidFill>
                  <a:srgbClr val="3333FF"/>
                </a:solidFill>
                <a:latin typeface="Consolas" pitchFamily="49" charset="0"/>
                <a:ea typeface="楷体" pitchFamily="49" charset="-122"/>
                <a:cs typeface="Consolas" pitchFamily="49" charset="0"/>
              </a:rPr>
              <a:t>）每个</a:t>
            </a:r>
            <a:r>
              <a:rPr kumimoji="1" lang="zh-CN" altLang="en-US" sz="2800" b="1" dirty="0" smtClean="0">
                <a:solidFill>
                  <a:srgbClr val="3333FF"/>
                </a:solidFill>
                <a:latin typeface="Consolas" pitchFamily="49" charset="0"/>
                <a:ea typeface="楷体" pitchFamily="49" charset="-122"/>
                <a:cs typeface="Consolas" pitchFamily="49" charset="0"/>
              </a:rPr>
              <a:t>结点只存放关键字吗？</a:t>
            </a:r>
            <a:endParaRPr kumimoji="1" lang="zh-CN" altLang="en-US" sz="2800" b="1" dirty="0">
              <a:solidFill>
                <a:srgbClr val="3333FF"/>
              </a:solidFill>
              <a:latin typeface="Consolas" pitchFamily="49" charset="0"/>
              <a:ea typeface="楷体" pitchFamily="49" charset="-122"/>
              <a:cs typeface="Consolas" pitchFamily="49" charset="0"/>
            </a:endParaRPr>
          </a:p>
        </p:txBody>
      </p:sp>
      <p:sp>
        <p:nvSpPr>
          <p:cNvPr id="65" name="Text Box 4"/>
          <p:cNvSpPr txBox="1">
            <a:spLocks noChangeArrowheads="1"/>
          </p:cNvSpPr>
          <p:nvPr/>
        </p:nvSpPr>
        <p:spPr bwMode="auto">
          <a:xfrm>
            <a:off x="557069" y="4581128"/>
            <a:ext cx="8479427" cy="609398"/>
          </a:xfrm>
          <a:prstGeom prst="rect">
            <a:avLst/>
          </a:prstGeom>
          <a:noFill/>
          <a:ln w="28575" algn="ctr">
            <a:noFill/>
            <a:miter lim="800000"/>
            <a:headEnd/>
            <a:tailEnd/>
          </a:ln>
        </p:spPr>
        <p:txBody>
          <a:bodyPr wrap="square">
            <a:spAutoFit/>
          </a:bodyPr>
          <a:lstStyle/>
          <a:p>
            <a:pPr fontAlgn="base">
              <a:lnSpc>
                <a:spcPct val="120000"/>
              </a:lnSpc>
              <a:spcBef>
                <a:spcPct val="0"/>
              </a:spcBef>
              <a:spcAft>
                <a:spcPct val="0"/>
              </a:spcAft>
            </a:pPr>
            <a:r>
              <a:rPr kumimoji="1" lang="zh-CN" altLang="en-US" sz="2800" b="1" dirty="0" smtClean="0">
                <a:solidFill>
                  <a:srgbClr val="3333FF"/>
                </a:solidFill>
                <a:latin typeface="Consolas" pitchFamily="49" charset="0"/>
                <a:ea typeface="楷体" pitchFamily="49" charset="-122"/>
                <a:cs typeface="Consolas" pitchFamily="49" charset="0"/>
              </a:rPr>
              <a:t>每个关键字对应指针，指向磁盘中数据</a:t>
            </a:r>
            <a:endParaRPr kumimoji="1" lang="zh-CN" altLang="en-US" sz="2800" b="1" dirty="0">
              <a:solidFill>
                <a:srgbClr val="3333FF"/>
              </a:solidFill>
              <a:latin typeface="Consolas" pitchFamily="49" charset="0"/>
              <a:ea typeface="楷体" pitchFamily="49" charset="-122"/>
              <a:cs typeface="Consolas" pitchFamily="49" charset="0"/>
            </a:endParaRPr>
          </a:p>
        </p:txBody>
      </p:sp>
      <p:sp>
        <p:nvSpPr>
          <p:cNvPr id="71" name="TextBox 70"/>
          <p:cNvSpPr txBox="1"/>
          <p:nvPr/>
        </p:nvSpPr>
        <p:spPr>
          <a:xfrm>
            <a:off x="3643306" y="44624"/>
            <a:ext cx="1143008" cy="369332"/>
          </a:xfrm>
          <a:prstGeom prst="rect">
            <a:avLst/>
          </a:prstGeom>
          <a:solidFill>
            <a:schemeClr val="bg1"/>
          </a:solidFill>
        </p:spPr>
        <p:txBody>
          <a:bodyPr wrap="square" rtlCol="0">
            <a:spAutoFit/>
          </a:bodyPr>
          <a:lstStyle/>
          <a:p>
            <a:pPr algn="ctr" fontAlgn="base">
              <a:spcBef>
                <a:spcPct val="0"/>
              </a:spcBef>
              <a:spcAft>
                <a:spcPct val="0"/>
              </a:spcAft>
            </a:pPr>
            <a:r>
              <a:rPr kumimoji="1" lang="zh-CN" altLang="en-US" b="1" smtClean="0">
                <a:solidFill>
                  <a:srgbClr val="9900FF"/>
                </a:solidFill>
                <a:latin typeface="仿宋" pitchFamily="49" charset="-122"/>
                <a:ea typeface="仿宋" pitchFamily="49" charset="-122"/>
              </a:rPr>
              <a:t>根结点</a:t>
            </a:r>
            <a:endParaRPr kumimoji="1" lang="zh-CN" altLang="en-US" b="1" dirty="0">
              <a:solidFill>
                <a:srgbClr val="9900FF"/>
              </a:solidFill>
              <a:latin typeface="仿宋" pitchFamily="49" charset="-122"/>
              <a:ea typeface="仿宋" pitchFamily="49" charset="-122"/>
            </a:endParaRPr>
          </a:p>
        </p:txBody>
      </p:sp>
      <p:grpSp>
        <p:nvGrpSpPr>
          <p:cNvPr id="72" name="组合 80"/>
          <p:cNvGrpSpPr/>
          <p:nvPr/>
        </p:nvGrpSpPr>
        <p:grpSpPr>
          <a:xfrm>
            <a:off x="1278740" y="2286886"/>
            <a:ext cx="7441426" cy="872492"/>
            <a:chOff x="1278740" y="3699516"/>
            <a:chExt cx="7441426" cy="872492"/>
          </a:xfrm>
        </p:grpSpPr>
        <p:grpSp>
          <p:nvGrpSpPr>
            <p:cNvPr id="73" name="组合 71"/>
            <p:cNvGrpSpPr/>
            <p:nvPr/>
          </p:nvGrpSpPr>
          <p:grpSpPr>
            <a:xfrm>
              <a:off x="1278740" y="3699516"/>
              <a:ext cx="5593595" cy="736602"/>
              <a:chOff x="850112" y="3413922"/>
              <a:chExt cx="5593595" cy="736602"/>
            </a:xfrm>
          </p:grpSpPr>
          <p:cxnSp>
            <p:nvCxnSpPr>
              <p:cNvPr id="76" name="直接连接符 75"/>
              <p:cNvCxnSpPr/>
              <p:nvPr/>
            </p:nvCxnSpPr>
            <p:spPr>
              <a:xfrm rot="5400000">
                <a:off x="753671" y="3574658"/>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78" name="直接连接符 77"/>
              <p:cNvCxnSpPr/>
              <p:nvPr/>
            </p:nvCxnSpPr>
            <p:spPr>
              <a:xfrm rot="5400000">
                <a:off x="1010848"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0" name="直接连接符 79"/>
              <p:cNvCxnSpPr/>
              <p:nvPr/>
            </p:nvCxnSpPr>
            <p:spPr>
              <a:xfrm rot="5400000">
                <a:off x="1268024"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2" name="直接连接符 81"/>
              <p:cNvCxnSpPr/>
              <p:nvPr/>
            </p:nvCxnSpPr>
            <p:spPr>
              <a:xfrm rot="5400000">
                <a:off x="1782378" y="3574658"/>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4" name="直接连接符 83"/>
              <p:cNvCxnSpPr/>
              <p:nvPr/>
            </p:nvCxnSpPr>
            <p:spPr>
              <a:xfrm rot="5400000">
                <a:off x="2039555"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6" name="直接连接符 85"/>
              <p:cNvCxnSpPr/>
              <p:nvPr/>
            </p:nvCxnSpPr>
            <p:spPr>
              <a:xfrm rot="5400000">
                <a:off x="2296732"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8" name="直接连接符 87"/>
              <p:cNvCxnSpPr/>
              <p:nvPr/>
            </p:nvCxnSpPr>
            <p:spPr>
              <a:xfrm rot="5400000">
                <a:off x="2811085"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90" name="直接连接符 89"/>
              <p:cNvCxnSpPr/>
              <p:nvPr/>
            </p:nvCxnSpPr>
            <p:spPr>
              <a:xfrm rot="5400000">
                <a:off x="3068262"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92" name="直接连接符 91"/>
              <p:cNvCxnSpPr/>
              <p:nvPr/>
            </p:nvCxnSpPr>
            <p:spPr>
              <a:xfrm rot="5400000">
                <a:off x="3325439"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94" name="直接连接符 93"/>
              <p:cNvCxnSpPr/>
              <p:nvPr/>
            </p:nvCxnSpPr>
            <p:spPr>
              <a:xfrm rot="5400000">
                <a:off x="3775498"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96" name="直接连接符 95"/>
              <p:cNvCxnSpPr/>
              <p:nvPr/>
            </p:nvCxnSpPr>
            <p:spPr>
              <a:xfrm rot="5400000">
                <a:off x="4032675"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98" name="直接连接符 97"/>
              <p:cNvCxnSpPr/>
              <p:nvPr/>
            </p:nvCxnSpPr>
            <p:spPr>
              <a:xfrm rot="5400000">
                <a:off x="4289852"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00" name="直接连接符 99"/>
              <p:cNvCxnSpPr/>
              <p:nvPr/>
            </p:nvCxnSpPr>
            <p:spPr>
              <a:xfrm rot="5400000">
                <a:off x="4739911"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02" name="直接连接符 101"/>
              <p:cNvCxnSpPr/>
              <p:nvPr/>
            </p:nvCxnSpPr>
            <p:spPr>
              <a:xfrm rot="5400000">
                <a:off x="4997088"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04" name="直接连接符 103"/>
              <p:cNvCxnSpPr/>
              <p:nvPr/>
            </p:nvCxnSpPr>
            <p:spPr>
              <a:xfrm rot="5400000">
                <a:off x="5254265"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06" name="直接连接符 105"/>
              <p:cNvCxnSpPr/>
              <p:nvPr/>
            </p:nvCxnSpPr>
            <p:spPr>
              <a:xfrm rot="5400000">
                <a:off x="5704324"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08" name="直接连接符 107"/>
              <p:cNvCxnSpPr/>
              <p:nvPr/>
            </p:nvCxnSpPr>
            <p:spPr>
              <a:xfrm rot="5400000">
                <a:off x="5961501"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09" name="矩形 108"/>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110" name="直接连接符 109"/>
              <p:cNvCxnSpPr/>
              <p:nvPr/>
            </p:nvCxnSpPr>
            <p:spPr>
              <a:xfrm rot="5400000">
                <a:off x="6218678"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grpSp>
        <p:sp>
          <p:nvSpPr>
            <p:cNvPr id="74" name="TextBox 73"/>
            <p:cNvSpPr txBox="1"/>
            <p:nvPr/>
          </p:nvSpPr>
          <p:spPr>
            <a:xfrm>
              <a:off x="7358082" y="4075060"/>
              <a:ext cx="1362084" cy="400110"/>
            </a:xfrm>
            <a:prstGeom prst="rect">
              <a:avLst/>
            </a:prstGeom>
            <a:solidFill>
              <a:schemeClr val="bg1"/>
            </a:solidFill>
          </p:spPr>
          <p:txBody>
            <a:bodyPr wrap="square" rtlCol="0">
              <a:spAutoFit/>
            </a:bodyPr>
            <a:lstStyle/>
            <a:p>
              <a:pPr fontAlgn="base">
                <a:spcBef>
                  <a:spcPct val="0"/>
                </a:spcBef>
                <a:spcAft>
                  <a:spcPct val="0"/>
                </a:spcAft>
              </a:pPr>
              <a:r>
                <a:rPr kumimoji="1" lang="zh-CN" altLang="en-US" sz="2000" b="1" dirty="0" smtClean="0">
                  <a:solidFill>
                    <a:srgbClr val="9900FF"/>
                  </a:solidFill>
                  <a:latin typeface="仿宋" pitchFamily="49" charset="-122"/>
                  <a:ea typeface="仿宋" pitchFamily="49" charset="-122"/>
                </a:rPr>
                <a:t>虚拟叶子</a:t>
              </a:r>
              <a:endParaRPr kumimoji="1" lang="zh-CN" altLang="en-US" sz="2000" b="1" dirty="0">
                <a:solidFill>
                  <a:srgbClr val="9900FF"/>
                </a:solidFill>
                <a:latin typeface="仿宋" pitchFamily="49" charset="-122"/>
                <a:ea typeface="仿宋" pitchFamily="49" charset="-122"/>
              </a:endParaRPr>
            </a:p>
          </p:txBody>
        </p:sp>
        <p:sp>
          <p:nvSpPr>
            <p:cNvPr id="75" name="右大括号 74"/>
            <p:cNvSpPr/>
            <p:nvPr/>
          </p:nvSpPr>
          <p:spPr>
            <a:xfrm>
              <a:off x="7143768" y="4000504"/>
              <a:ext cx="214314" cy="571504"/>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kumimoji="1" lang="zh-CN" altLang="en-US" sz="2800">
                <a:solidFill>
                  <a:prstClr val="black"/>
                </a:solidFill>
              </a:endParaRPr>
            </a:p>
          </p:txBody>
        </p:sp>
      </p:grpSp>
      <p:sp>
        <p:nvSpPr>
          <p:cNvPr id="112" name="矩形 111"/>
          <p:cNvSpPr/>
          <p:nvPr/>
        </p:nvSpPr>
        <p:spPr>
          <a:xfrm>
            <a:off x="3721920" y="516014"/>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12</a:t>
            </a:r>
            <a:endParaRPr kumimoji="1" lang="zh-CN" altLang="en-US" b="1" dirty="0">
              <a:solidFill>
                <a:srgbClr val="3333FF"/>
              </a:solidFill>
              <a:latin typeface="Consolas" pitchFamily="49" charset="0"/>
              <a:cs typeface="Consolas" pitchFamily="49" charset="0"/>
            </a:endParaRPr>
          </a:p>
        </p:txBody>
      </p:sp>
      <p:sp>
        <p:nvSpPr>
          <p:cNvPr id="113" name="矩形 112"/>
          <p:cNvSpPr/>
          <p:nvPr/>
        </p:nvSpPr>
        <p:spPr>
          <a:xfrm>
            <a:off x="1214446" y="199478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  </a:t>
            </a:r>
            <a:r>
              <a:rPr kumimoji="1" lang="en-US" altLang="zh-CN" b="1" dirty="0" smtClean="0">
                <a:solidFill>
                  <a:srgbClr val="3333FF"/>
                </a:solidFill>
                <a:latin typeface="Consolas" pitchFamily="49" charset="0"/>
                <a:cs typeface="Consolas" pitchFamily="49" charset="0"/>
              </a:rPr>
              <a:t>3</a:t>
            </a:r>
            <a:endParaRPr kumimoji="1" lang="zh-CN" altLang="en-US" b="1" dirty="0">
              <a:solidFill>
                <a:srgbClr val="3333FF"/>
              </a:solidFill>
              <a:latin typeface="Consolas" pitchFamily="49" charset="0"/>
              <a:cs typeface="Consolas" pitchFamily="49" charset="0"/>
            </a:endParaRPr>
          </a:p>
        </p:txBody>
      </p:sp>
      <p:sp>
        <p:nvSpPr>
          <p:cNvPr id="114" name="矩形 113"/>
          <p:cNvSpPr/>
          <p:nvPr/>
        </p:nvSpPr>
        <p:spPr>
          <a:xfrm>
            <a:off x="2243153" y="199478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5  7</a:t>
            </a:r>
            <a:endParaRPr kumimoji="1" lang="zh-CN" altLang="en-US" b="1" dirty="0">
              <a:solidFill>
                <a:srgbClr val="3333FF"/>
              </a:solidFill>
              <a:latin typeface="Consolas" pitchFamily="49" charset="0"/>
              <a:cs typeface="Consolas" pitchFamily="49" charset="0"/>
            </a:endParaRPr>
          </a:p>
        </p:txBody>
      </p:sp>
      <p:sp>
        <p:nvSpPr>
          <p:cNvPr id="115" name="矩形 114"/>
          <p:cNvSpPr/>
          <p:nvPr/>
        </p:nvSpPr>
        <p:spPr>
          <a:xfrm>
            <a:off x="3271860"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9  11</a:t>
            </a:r>
            <a:endParaRPr kumimoji="1" lang="zh-CN" altLang="en-US" b="1" dirty="0">
              <a:solidFill>
                <a:srgbClr val="3333FF"/>
              </a:solidFill>
              <a:latin typeface="Consolas" pitchFamily="49" charset="0"/>
              <a:cs typeface="Consolas" pitchFamily="49" charset="0"/>
            </a:endParaRPr>
          </a:p>
        </p:txBody>
      </p:sp>
      <p:sp>
        <p:nvSpPr>
          <p:cNvPr id="116" name="矩形 115"/>
          <p:cNvSpPr/>
          <p:nvPr/>
        </p:nvSpPr>
        <p:spPr>
          <a:xfrm>
            <a:off x="4236273"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13 15</a:t>
            </a:r>
            <a:endParaRPr kumimoji="1" lang="zh-CN" altLang="en-US" b="1" dirty="0">
              <a:solidFill>
                <a:srgbClr val="3333FF"/>
              </a:solidFill>
              <a:latin typeface="Consolas" pitchFamily="49" charset="0"/>
              <a:cs typeface="Consolas" pitchFamily="49" charset="0"/>
            </a:endParaRPr>
          </a:p>
        </p:txBody>
      </p:sp>
      <p:sp>
        <p:nvSpPr>
          <p:cNvPr id="117" name="矩形 116"/>
          <p:cNvSpPr/>
          <p:nvPr/>
        </p:nvSpPr>
        <p:spPr>
          <a:xfrm>
            <a:off x="5200686"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17 19</a:t>
            </a:r>
            <a:endParaRPr kumimoji="1" lang="zh-CN" altLang="en-US" b="1" dirty="0">
              <a:solidFill>
                <a:srgbClr val="3333FF"/>
              </a:solidFill>
              <a:latin typeface="Consolas" pitchFamily="49" charset="0"/>
              <a:cs typeface="Consolas" pitchFamily="49" charset="0"/>
            </a:endParaRPr>
          </a:p>
        </p:txBody>
      </p:sp>
      <p:sp>
        <p:nvSpPr>
          <p:cNvPr id="118" name="矩形 117"/>
          <p:cNvSpPr/>
          <p:nvPr/>
        </p:nvSpPr>
        <p:spPr>
          <a:xfrm>
            <a:off x="6165099" y="202414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21 22</a:t>
            </a:r>
            <a:endParaRPr kumimoji="1" lang="zh-CN" altLang="en-US" b="1" dirty="0">
              <a:solidFill>
                <a:srgbClr val="3333FF"/>
              </a:solidFill>
              <a:latin typeface="Consolas" pitchFamily="49" charset="0"/>
              <a:cs typeface="Consolas" pitchFamily="49" charset="0"/>
            </a:endParaRPr>
          </a:p>
        </p:txBody>
      </p:sp>
      <p:sp>
        <p:nvSpPr>
          <p:cNvPr id="119" name="矩形 118"/>
          <p:cNvSpPr/>
          <p:nvPr/>
        </p:nvSpPr>
        <p:spPr>
          <a:xfrm>
            <a:off x="2243153" y="118832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4  8</a:t>
            </a:r>
            <a:endParaRPr kumimoji="1" lang="zh-CN" altLang="en-US" b="1" dirty="0">
              <a:solidFill>
                <a:srgbClr val="3333FF"/>
              </a:solidFill>
              <a:latin typeface="Consolas" pitchFamily="49" charset="0"/>
              <a:cs typeface="Consolas" pitchFamily="49" charset="0"/>
            </a:endParaRPr>
          </a:p>
        </p:txBody>
      </p:sp>
      <p:sp>
        <p:nvSpPr>
          <p:cNvPr id="120" name="矩形 119"/>
          <p:cNvSpPr/>
          <p:nvPr/>
        </p:nvSpPr>
        <p:spPr>
          <a:xfrm>
            <a:off x="5072098" y="118832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noAutofit/>
          </a:bodyPr>
          <a:lstStyle/>
          <a:p>
            <a:pPr algn="ctr" fontAlgn="base">
              <a:spcBef>
                <a:spcPct val="0"/>
              </a:spcBef>
              <a:spcAft>
                <a:spcPct val="0"/>
              </a:spcAft>
            </a:pPr>
            <a:r>
              <a:rPr kumimoji="1" lang="en-US" altLang="zh-CN" b="1" dirty="0" smtClean="0">
                <a:solidFill>
                  <a:srgbClr val="3333FF"/>
                </a:solidFill>
                <a:latin typeface="Consolas" pitchFamily="49" charset="0"/>
                <a:cs typeface="Consolas" pitchFamily="49" charset="0"/>
              </a:rPr>
              <a:t>16 20</a:t>
            </a:r>
            <a:endParaRPr kumimoji="1" lang="zh-CN" altLang="en-US" b="1" dirty="0">
              <a:solidFill>
                <a:srgbClr val="3333FF"/>
              </a:solidFill>
              <a:latin typeface="Consolas" pitchFamily="49" charset="0"/>
              <a:cs typeface="Consolas" pitchFamily="49" charset="0"/>
            </a:endParaRPr>
          </a:p>
        </p:txBody>
      </p:sp>
      <p:cxnSp>
        <p:nvCxnSpPr>
          <p:cNvPr id="121" name="直接连接符 120"/>
          <p:cNvCxnSpPr/>
          <p:nvPr/>
        </p:nvCxnSpPr>
        <p:spPr>
          <a:xfrm rot="10800000" flipV="1">
            <a:off x="3014684" y="773191"/>
            <a:ext cx="964413" cy="385765"/>
          </a:xfrm>
          <a:prstGeom prst="line">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4364862" y="773191"/>
            <a:ext cx="835825" cy="385765"/>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endCxn id="113" idx="0"/>
          </p:cNvCxnSpPr>
          <p:nvPr/>
        </p:nvCxnSpPr>
        <p:spPr>
          <a:xfrm rot="10800000" flipV="1">
            <a:off x="1632359" y="1416133"/>
            <a:ext cx="803678" cy="578648"/>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endCxn id="115" idx="0"/>
          </p:cNvCxnSpPr>
          <p:nvPr/>
        </p:nvCxnSpPr>
        <p:spPr>
          <a:xfrm>
            <a:off x="2886095" y="1416133"/>
            <a:ext cx="803678" cy="608013"/>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endCxn id="114" idx="0"/>
          </p:cNvCxnSpPr>
          <p:nvPr/>
        </p:nvCxnSpPr>
        <p:spPr>
          <a:xfrm rot="16200000" flipH="1">
            <a:off x="2355668" y="1689383"/>
            <a:ext cx="578648" cy="32147"/>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endCxn id="116" idx="0"/>
          </p:cNvCxnSpPr>
          <p:nvPr/>
        </p:nvCxnSpPr>
        <p:spPr>
          <a:xfrm rot="5400000">
            <a:off x="4623430" y="1446889"/>
            <a:ext cx="608013" cy="546501"/>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endCxn id="118" idx="0"/>
          </p:cNvCxnSpPr>
          <p:nvPr/>
        </p:nvCxnSpPr>
        <p:spPr>
          <a:xfrm>
            <a:off x="5843628" y="1416133"/>
            <a:ext cx="739383" cy="608013"/>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endCxn id="117" idx="0"/>
          </p:cNvCxnSpPr>
          <p:nvPr/>
        </p:nvCxnSpPr>
        <p:spPr>
          <a:xfrm rot="16200000" flipH="1">
            <a:off x="5234224" y="1639771"/>
            <a:ext cx="608013" cy="160736"/>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7358113" y="1844824"/>
            <a:ext cx="1660865" cy="400110"/>
          </a:xfrm>
          <a:prstGeom prst="rect">
            <a:avLst/>
          </a:prstGeom>
          <a:solidFill>
            <a:schemeClr val="bg1"/>
          </a:solidFill>
        </p:spPr>
        <p:txBody>
          <a:bodyPr wrap="square" rtlCol="0">
            <a:noAutofit/>
          </a:bodyPr>
          <a:lstStyle/>
          <a:p>
            <a:pPr fontAlgn="base">
              <a:spcBef>
                <a:spcPct val="0"/>
              </a:spcBef>
              <a:spcAft>
                <a:spcPct val="0"/>
              </a:spcAft>
            </a:pPr>
            <a:r>
              <a:rPr kumimoji="1" lang="zh-CN" altLang="en-US" sz="2000" b="1" dirty="0" smtClean="0">
                <a:solidFill>
                  <a:srgbClr val="9900FF"/>
                </a:solidFill>
                <a:latin typeface="仿宋" pitchFamily="49" charset="-122"/>
                <a:ea typeface="仿宋" pitchFamily="49" charset="-122"/>
              </a:rPr>
              <a:t>最下层结点</a:t>
            </a:r>
            <a:endParaRPr kumimoji="1" lang="en-US" altLang="zh-CN" sz="2000" b="1" dirty="0" smtClean="0">
              <a:solidFill>
                <a:srgbClr val="9900FF"/>
              </a:solidFill>
              <a:latin typeface="仿宋" pitchFamily="49" charset="-122"/>
              <a:ea typeface="仿宋" pitchFamily="49" charset="-122"/>
            </a:endParaRPr>
          </a:p>
          <a:p>
            <a:pPr fontAlgn="base">
              <a:spcBef>
                <a:spcPct val="0"/>
              </a:spcBef>
              <a:spcAft>
                <a:spcPct val="0"/>
              </a:spcAft>
            </a:pPr>
            <a:r>
              <a:rPr kumimoji="1" lang="zh-CN" altLang="en-US" sz="2000" b="1" dirty="0" smtClean="0">
                <a:solidFill>
                  <a:srgbClr val="9900FF"/>
                </a:solidFill>
                <a:latin typeface="仿宋" pitchFamily="49" charset="-122"/>
                <a:ea typeface="仿宋" pitchFamily="49" charset="-122"/>
              </a:rPr>
              <a:t>不是叶子</a:t>
            </a:r>
            <a:endParaRPr kumimoji="1" lang="zh-CN" altLang="en-US" sz="2000" b="1" dirty="0">
              <a:solidFill>
                <a:srgbClr val="9900FF"/>
              </a:solidFill>
              <a:latin typeface="仿宋" pitchFamily="49" charset="-122"/>
              <a:ea typeface="仿宋" pitchFamily="49" charset="-122"/>
            </a:endParaRPr>
          </a:p>
        </p:txBody>
      </p:sp>
      <p:sp>
        <p:nvSpPr>
          <p:cNvPr id="130" name="右大括号 129"/>
          <p:cNvSpPr/>
          <p:nvPr/>
        </p:nvSpPr>
        <p:spPr>
          <a:xfrm>
            <a:off x="7143768" y="1944932"/>
            <a:ext cx="214314" cy="571504"/>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fontAlgn="base">
              <a:spcBef>
                <a:spcPct val="0"/>
              </a:spcBef>
              <a:spcAft>
                <a:spcPct val="0"/>
              </a:spcAft>
            </a:pPr>
            <a:endParaRPr kumimoji="1" lang="zh-CN" altLang="en-US" sz="2800">
              <a:solidFill>
                <a:prstClr val="black"/>
              </a:solidFill>
            </a:endParaRPr>
          </a:p>
        </p:txBody>
      </p:sp>
      <p:sp>
        <p:nvSpPr>
          <p:cNvPr id="131" name="矩形 130"/>
          <p:cNvSpPr/>
          <p:nvPr/>
        </p:nvSpPr>
        <p:spPr>
          <a:xfrm>
            <a:off x="428596" y="44624"/>
            <a:ext cx="8607900" cy="24718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557068" y="413956"/>
            <a:ext cx="899605" cy="461665"/>
          </a:xfrm>
          <a:prstGeom prst="rect">
            <a:avLst/>
          </a:prstGeom>
        </p:spPr>
        <p:txBody>
          <a:bodyPr wrap="none">
            <a:spAutoFit/>
          </a:bodyPr>
          <a:lstStyle/>
          <a:p>
            <a:r>
              <a:rPr lang="en-US" altLang="zh-CN" sz="2400" b="1" dirty="0"/>
              <a:t>2-3</a:t>
            </a:r>
            <a:r>
              <a:rPr lang="zh-CN" altLang="zh-CN" sz="2400" b="1" dirty="0"/>
              <a:t>树</a:t>
            </a:r>
            <a:endParaRPr lang="zh-CN" altLang="en-US" sz="2400" dirty="0"/>
          </a:p>
        </p:txBody>
      </p:sp>
    </p:spTree>
    <p:extLst>
      <p:ext uri="{BB962C8B-B14F-4D97-AF65-F5344CB8AC3E}">
        <p14:creationId xmlns:p14="http://schemas.microsoft.com/office/powerpoint/2010/main" val="333545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5"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214290"/>
            <a:ext cx="8750206" cy="3862781"/>
          </a:xfrm>
        </p:spPr>
        <p:txBody>
          <a:bodyPr>
            <a:normAutofit/>
          </a:bodyPr>
          <a:lstStyle/>
          <a:p>
            <a:r>
              <a:rPr lang="en-US" altLang="zh-CN" dirty="0" smtClean="0">
                <a:solidFill>
                  <a:srgbClr val="FF0000"/>
                </a:solidFill>
              </a:rPr>
              <a:t>2</a:t>
            </a:r>
            <a:r>
              <a:rPr lang="zh-CN" altLang="en-US" dirty="0" smtClean="0">
                <a:solidFill>
                  <a:srgbClr val="FF0000"/>
                </a:solidFill>
              </a:rPr>
              <a:t>、</a:t>
            </a:r>
            <a:r>
              <a:rPr lang="en-US" altLang="zh-CN" dirty="0" smtClean="0">
                <a:solidFill>
                  <a:srgbClr val="FF0000"/>
                </a:solidFill>
              </a:rPr>
              <a:t>2-3</a:t>
            </a:r>
            <a:r>
              <a:rPr lang="zh-CN" altLang="zh-CN" dirty="0">
                <a:solidFill>
                  <a:srgbClr val="FF0000"/>
                </a:solidFill>
              </a:rPr>
              <a:t>树</a:t>
            </a:r>
            <a:r>
              <a:rPr lang="zh-CN" altLang="zh-CN" dirty="0" smtClean="0">
                <a:solidFill>
                  <a:srgbClr val="FF0000"/>
                </a:solidFill>
              </a:rPr>
              <a:t>的</a:t>
            </a:r>
            <a:r>
              <a:rPr lang="zh-CN" altLang="en-US" dirty="0" smtClean="0">
                <a:solidFill>
                  <a:srgbClr val="FF0000"/>
                </a:solidFill>
              </a:rPr>
              <a:t>查找过程：</a:t>
            </a:r>
            <a:endParaRPr lang="zh-CN" altLang="zh-CN" dirty="0"/>
          </a:p>
          <a:p>
            <a:r>
              <a:rPr lang="en-US" altLang="zh-CN" dirty="0" smtClean="0">
                <a:solidFill>
                  <a:srgbClr val="FF0000"/>
                </a:solidFill>
              </a:rPr>
              <a:t>	    </a:t>
            </a:r>
            <a:r>
              <a:rPr lang="zh-CN" altLang="en-US" b="0" dirty="0" smtClean="0"/>
              <a:t>从根结点开始，按照</a:t>
            </a:r>
            <a:r>
              <a:rPr lang="en-US" altLang="zh-CN" b="0" dirty="0" smtClean="0"/>
              <a:t>2-3</a:t>
            </a:r>
            <a:r>
              <a:rPr lang="zh-CN" altLang="en-US" b="0" dirty="0" smtClean="0"/>
              <a:t>树定义中关键字关系，逐级向下确定待查找关键字。</a:t>
            </a:r>
            <a:r>
              <a:rPr lang="zh-CN" altLang="en-US" dirty="0" smtClean="0">
                <a:solidFill>
                  <a:srgbClr val="FF0000"/>
                </a:solidFill>
              </a:rPr>
              <a:t>类似于二叉查找树</a:t>
            </a:r>
            <a:r>
              <a:rPr lang="zh-CN" altLang="en-US" b="0" dirty="0" smtClean="0"/>
              <a:t>，要么中途比较相等找到成功，要么直到叶子层失败。</a:t>
            </a:r>
            <a:endParaRPr lang="en-US" altLang="zh-CN" b="0" dirty="0" smtClean="0"/>
          </a:p>
          <a:p>
            <a:r>
              <a:rPr lang="en-US" altLang="zh-CN" b="0" dirty="0"/>
              <a:t>	</a:t>
            </a:r>
            <a:r>
              <a:rPr lang="en-US" altLang="zh-CN" b="0" dirty="0" smtClean="0"/>
              <a:t>	</a:t>
            </a:r>
            <a:r>
              <a:rPr lang="zh-CN" altLang="zh-CN" b="0" dirty="0" smtClean="0"/>
              <a:t>在</a:t>
            </a:r>
            <a:r>
              <a:rPr lang="zh-CN" altLang="zh-CN" b="0" dirty="0"/>
              <a:t>图</a:t>
            </a:r>
            <a:r>
              <a:rPr lang="en-US" altLang="zh-CN" b="0" dirty="0"/>
              <a:t>8-10</a:t>
            </a:r>
            <a:r>
              <a:rPr lang="zh-CN" altLang="zh-CN" b="0" dirty="0" smtClean="0"/>
              <a:t>中</a:t>
            </a:r>
            <a:r>
              <a:rPr lang="zh-CN" altLang="en-US" b="0" dirty="0" smtClean="0"/>
              <a:t>查找</a:t>
            </a:r>
            <a:r>
              <a:rPr lang="en-US" altLang="zh-CN" sz="3000" b="0" dirty="0" smtClean="0">
                <a:solidFill>
                  <a:srgbClr val="FF0000"/>
                </a:solidFill>
              </a:rPr>
              <a:t>15</a:t>
            </a:r>
            <a:r>
              <a:rPr lang="zh-CN" altLang="zh-CN" b="0" dirty="0" smtClean="0"/>
              <a:t>时，</a:t>
            </a:r>
            <a:r>
              <a:rPr lang="zh-CN" altLang="en-US" b="0" dirty="0" smtClean="0"/>
              <a:t>先比较</a:t>
            </a:r>
            <a:r>
              <a:rPr lang="en-US" altLang="zh-CN" b="0" dirty="0" smtClean="0"/>
              <a:t>18</a:t>
            </a:r>
            <a:r>
              <a:rPr lang="zh-CN" altLang="en-US" b="0" dirty="0" smtClean="0"/>
              <a:t>不等且小于，则走左子树；再跟</a:t>
            </a:r>
            <a:r>
              <a:rPr lang="en-US" altLang="zh-CN" b="0" dirty="0" smtClean="0"/>
              <a:t>12</a:t>
            </a:r>
            <a:r>
              <a:rPr lang="zh-CN" altLang="en-US" b="0" dirty="0" smtClean="0"/>
              <a:t>比较不等且大于，则走中子树；跟</a:t>
            </a:r>
            <a:r>
              <a:rPr lang="en-US" altLang="zh-CN" b="0" dirty="0" smtClean="0"/>
              <a:t>15</a:t>
            </a:r>
            <a:r>
              <a:rPr lang="zh-CN" altLang="en-US" b="0" dirty="0" smtClean="0"/>
              <a:t>比较相等查找成功。</a:t>
            </a:r>
            <a:endParaRPr lang="zh-CN" altLang="zh-CN" b="0" dirty="0"/>
          </a:p>
          <a:p>
            <a:endParaRPr lang="zh-CN"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2976" y="4000504"/>
            <a:ext cx="6987039" cy="2857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53811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357167"/>
            <a:ext cx="8286808" cy="2500330"/>
          </a:xfrm>
        </p:spPr>
        <p:txBody>
          <a:bodyPr/>
          <a:lstStyle/>
          <a:p>
            <a:r>
              <a:rPr lang="en-US" altLang="zh-CN" sz="2800" dirty="0" smtClean="0">
                <a:solidFill>
                  <a:srgbClr val="FF0000"/>
                </a:solidFill>
              </a:rPr>
              <a:t>3</a:t>
            </a:r>
            <a:r>
              <a:rPr lang="zh-CN" altLang="en-US" sz="2800" dirty="0" smtClean="0">
                <a:solidFill>
                  <a:srgbClr val="FF0000"/>
                </a:solidFill>
              </a:rPr>
              <a:t>、</a:t>
            </a:r>
            <a:r>
              <a:rPr lang="en-US" altLang="zh-CN" sz="2800" dirty="0" smtClean="0">
                <a:solidFill>
                  <a:srgbClr val="FF0000"/>
                </a:solidFill>
              </a:rPr>
              <a:t>2-3</a:t>
            </a:r>
            <a:r>
              <a:rPr lang="zh-CN" altLang="zh-CN" sz="2800" dirty="0">
                <a:solidFill>
                  <a:srgbClr val="FF0000"/>
                </a:solidFill>
              </a:rPr>
              <a:t>树的插入的三种情况</a:t>
            </a:r>
            <a:r>
              <a:rPr lang="zh-CN" altLang="zh-CN" sz="2800" dirty="0"/>
              <a:t>：</a:t>
            </a:r>
          </a:p>
          <a:p>
            <a:r>
              <a:rPr lang="zh-CN" altLang="zh-CN" sz="2800" b="0" dirty="0"/>
              <a:t>（</a:t>
            </a:r>
            <a:r>
              <a:rPr lang="en-US" altLang="zh-CN" sz="2800" b="0" dirty="0"/>
              <a:t>1</a:t>
            </a:r>
            <a:r>
              <a:rPr lang="zh-CN" altLang="zh-CN" sz="2800" b="0" dirty="0"/>
              <a:t>）</a:t>
            </a:r>
            <a:r>
              <a:rPr lang="zh-CN" altLang="zh-CN" sz="2800" dirty="0">
                <a:solidFill>
                  <a:srgbClr val="FF0000"/>
                </a:solidFill>
              </a:rPr>
              <a:t>叶子结点中有空位置</a:t>
            </a:r>
            <a:r>
              <a:rPr lang="zh-CN" altLang="zh-CN" sz="2800" dirty="0"/>
              <a:t>，直接插入待插结点。</a:t>
            </a:r>
            <a:r>
              <a:rPr lang="zh-CN" altLang="zh-CN" sz="2800" b="0" dirty="0"/>
              <a:t>在图</a:t>
            </a:r>
            <a:r>
              <a:rPr lang="en-US" altLang="zh-CN" sz="2800" b="0" dirty="0"/>
              <a:t>8-10</a:t>
            </a:r>
            <a:r>
              <a:rPr lang="zh-CN" altLang="zh-CN" sz="2800" b="0" dirty="0"/>
              <a:t>中插入</a:t>
            </a:r>
            <a:r>
              <a:rPr lang="en-US" altLang="zh-CN" sz="2800" dirty="0">
                <a:solidFill>
                  <a:srgbClr val="FF0000"/>
                </a:solidFill>
              </a:rPr>
              <a:t>14</a:t>
            </a:r>
            <a:r>
              <a:rPr lang="zh-CN" altLang="zh-CN" sz="2800" b="0" dirty="0"/>
              <a:t>时，由于</a:t>
            </a:r>
            <a:r>
              <a:rPr lang="en-US" altLang="zh-CN" sz="2800" b="0" dirty="0"/>
              <a:t>14</a:t>
            </a:r>
            <a:r>
              <a:rPr lang="zh-CN" altLang="zh-CN" sz="2800" b="0" dirty="0"/>
              <a:t>的插入位置处有一个空位置，所以直接插入</a:t>
            </a:r>
            <a:r>
              <a:rPr lang="en-US" altLang="zh-CN" sz="2800" b="0" dirty="0"/>
              <a:t>14</a:t>
            </a:r>
            <a:r>
              <a:rPr lang="zh-CN" altLang="zh-CN" sz="2800" b="0" dirty="0"/>
              <a:t>。如图</a:t>
            </a:r>
            <a:r>
              <a:rPr lang="en-US" altLang="zh-CN" sz="2800" b="0" dirty="0"/>
              <a:t>8-11</a:t>
            </a:r>
            <a:r>
              <a:rPr lang="zh-CN" altLang="zh-CN" sz="2800" b="0" dirty="0"/>
              <a:t>（</a:t>
            </a:r>
            <a:r>
              <a:rPr lang="en-US" altLang="zh-CN" sz="2800" b="0" dirty="0"/>
              <a:t>a</a:t>
            </a:r>
            <a:r>
              <a:rPr lang="zh-CN" altLang="zh-CN" sz="2800" b="0" dirty="0"/>
              <a:t>）所示。</a:t>
            </a:r>
          </a:p>
          <a:p>
            <a:endParaRPr lang="zh-CN" altLang="en-US" dirty="0"/>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14686"/>
            <a:ext cx="8732335" cy="3000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069532"/>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142852"/>
            <a:ext cx="8572560" cy="2301406"/>
          </a:xfrm>
        </p:spPr>
        <p:txBody>
          <a:bodyPr>
            <a:normAutofit/>
          </a:bodyPr>
          <a:lstStyle/>
          <a:p>
            <a:r>
              <a:rPr lang="zh-CN" altLang="zh-CN" sz="2800" b="0" dirty="0"/>
              <a:t>（</a:t>
            </a:r>
            <a:r>
              <a:rPr lang="en-US" altLang="zh-CN" sz="2800" b="0" dirty="0"/>
              <a:t>2</a:t>
            </a:r>
            <a:r>
              <a:rPr lang="zh-CN" altLang="zh-CN" sz="2800" b="0" dirty="0"/>
              <a:t>）</a:t>
            </a:r>
            <a:r>
              <a:rPr lang="zh-CN" altLang="zh-CN" sz="2800" dirty="0">
                <a:solidFill>
                  <a:srgbClr val="FF0000"/>
                </a:solidFill>
              </a:rPr>
              <a:t>叶子结点中已满</a:t>
            </a:r>
            <a:r>
              <a:rPr lang="zh-CN" altLang="zh-CN" sz="2800" b="0" dirty="0"/>
              <a:t>，此时需要将叶子结点中的中间元素提升到父结点中，并且叶子结点分裂为两个结点。如果此时父结点中有空位置，则直接插入待插元素，否则继续分裂</a:t>
            </a:r>
            <a:r>
              <a:rPr lang="zh-CN" altLang="zh-CN" sz="2800" b="0" dirty="0" smtClean="0"/>
              <a:t>。</a:t>
            </a:r>
            <a:r>
              <a:rPr lang="zh-CN" altLang="zh-CN" sz="2800" b="0" dirty="0"/>
              <a:t>在图</a:t>
            </a:r>
            <a:r>
              <a:rPr lang="en-US" altLang="zh-CN" sz="2800" b="0" dirty="0" smtClean="0"/>
              <a:t>8-11(a)</a:t>
            </a:r>
            <a:r>
              <a:rPr lang="zh-CN" altLang="zh-CN" sz="2800" b="0" dirty="0" smtClean="0"/>
              <a:t>中</a:t>
            </a:r>
            <a:r>
              <a:rPr lang="zh-CN" altLang="zh-CN" sz="2800" b="0" dirty="0"/>
              <a:t>插入</a:t>
            </a:r>
            <a:r>
              <a:rPr lang="en-US" altLang="zh-CN" sz="2800" dirty="0" smtClean="0">
                <a:solidFill>
                  <a:srgbClr val="FF0000"/>
                </a:solidFill>
              </a:rPr>
              <a:t>55</a:t>
            </a:r>
            <a:r>
              <a:rPr lang="zh-CN" altLang="en-US" sz="2800" b="0" dirty="0" smtClean="0"/>
              <a:t>。</a:t>
            </a:r>
            <a:endParaRPr lang="zh-CN" altLang="en-US" sz="2800" b="0"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4214" y="4074792"/>
            <a:ext cx="8154345" cy="2711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3" y="2357430"/>
            <a:ext cx="5197819" cy="17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467796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71414"/>
            <a:ext cx="8572560" cy="2214578"/>
          </a:xfrm>
        </p:spPr>
        <p:txBody>
          <a:bodyPr>
            <a:normAutofit/>
          </a:bodyPr>
          <a:lstStyle/>
          <a:p>
            <a:r>
              <a:rPr lang="zh-CN" altLang="zh-CN" sz="2800" b="0" dirty="0"/>
              <a:t>（</a:t>
            </a:r>
            <a:r>
              <a:rPr lang="en-US" altLang="zh-CN" sz="2800" b="0" dirty="0"/>
              <a:t>3</a:t>
            </a:r>
            <a:r>
              <a:rPr lang="zh-CN" altLang="zh-CN" sz="2800" b="0" dirty="0" smtClean="0"/>
              <a:t>）</a:t>
            </a:r>
            <a:r>
              <a:rPr lang="zh-CN" altLang="en-US" sz="2800" dirty="0" smtClean="0">
                <a:solidFill>
                  <a:srgbClr val="FF0000"/>
                </a:solidFill>
              </a:rPr>
              <a:t>根结点分列导致树高度增加</a:t>
            </a:r>
            <a:r>
              <a:rPr lang="zh-CN" altLang="en-US" sz="2800" b="0" dirty="0" smtClean="0"/>
              <a:t>。</a:t>
            </a:r>
            <a:r>
              <a:rPr lang="zh-CN" altLang="zh-CN" sz="2800" b="0" dirty="0" smtClean="0"/>
              <a:t>假如</a:t>
            </a:r>
            <a:r>
              <a:rPr lang="zh-CN" altLang="zh-CN" sz="2800" b="0" dirty="0"/>
              <a:t>在叶子结点插入一个元素后，使得上面的结点</a:t>
            </a:r>
            <a:r>
              <a:rPr lang="zh-CN" altLang="zh-CN" sz="2800" b="0" dirty="0" smtClean="0"/>
              <a:t>不</a:t>
            </a:r>
            <a:r>
              <a:rPr lang="zh-CN" altLang="en-US" sz="2800" b="0" dirty="0" smtClean="0"/>
              <a:t>断地</a:t>
            </a:r>
            <a:r>
              <a:rPr lang="zh-CN" altLang="zh-CN" sz="2800" b="0" dirty="0" smtClean="0"/>
              <a:t>分裂</a:t>
            </a:r>
            <a:r>
              <a:rPr lang="zh-CN" altLang="zh-CN" sz="2800" b="0" dirty="0"/>
              <a:t>，最后使得根结点</a:t>
            </a:r>
            <a:r>
              <a:rPr lang="zh-CN" altLang="zh-CN" sz="2800" b="0" dirty="0" smtClean="0"/>
              <a:t>也</a:t>
            </a:r>
            <a:r>
              <a:rPr lang="zh-CN" altLang="en-US" sz="2800" b="0" dirty="0" smtClean="0"/>
              <a:t>被</a:t>
            </a:r>
            <a:r>
              <a:rPr lang="zh-CN" altLang="zh-CN" sz="2800" b="0" dirty="0" smtClean="0"/>
              <a:t>分裂</a:t>
            </a:r>
            <a:r>
              <a:rPr lang="zh-CN" altLang="zh-CN" sz="2800" b="0" dirty="0"/>
              <a:t>，此时</a:t>
            </a:r>
            <a:r>
              <a:rPr lang="en-US" altLang="zh-CN" sz="2800" b="0" dirty="0"/>
              <a:t>2-3</a:t>
            </a:r>
            <a:r>
              <a:rPr lang="zh-CN" altLang="zh-CN" sz="2800" b="0" dirty="0"/>
              <a:t>树的高度加</a:t>
            </a:r>
            <a:r>
              <a:rPr lang="en-US" altLang="zh-CN" sz="2800" b="0" dirty="0"/>
              <a:t>1</a:t>
            </a:r>
            <a:r>
              <a:rPr lang="zh-CN" altLang="zh-CN" sz="2800" b="0" dirty="0"/>
              <a:t>。在图</a:t>
            </a:r>
            <a:r>
              <a:rPr lang="en-US" altLang="zh-CN" sz="2800" b="0" dirty="0"/>
              <a:t>8-10</a:t>
            </a:r>
            <a:r>
              <a:rPr lang="zh-CN" altLang="zh-CN" sz="2800" b="0" dirty="0"/>
              <a:t>中插入</a:t>
            </a:r>
            <a:r>
              <a:rPr lang="en-US" altLang="zh-CN" sz="2800" dirty="0" smtClean="0">
                <a:solidFill>
                  <a:srgbClr val="FF0000"/>
                </a:solidFill>
              </a:rPr>
              <a:t>21</a:t>
            </a:r>
            <a:r>
              <a:rPr lang="zh-CN" altLang="en-US" sz="2800" b="0" dirty="0" smtClean="0"/>
              <a:t>和</a:t>
            </a:r>
            <a:r>
              <a:rPr lang="en-US" altLang="zh-CN" sz="2800" dirty="0" smtClean="0">
                <a:solidFill>
                  <a:srgbClr val="FF0000"/>
                </a:solidFill>
              </a:rPr>
              <a:t>19</a:t>
            </a:r>
            <a:r>
              <a:rPr lang="zh-CN" altLang="en-US" sz="2800" b="0" dirty="0" smtClean="0"/>
              <a:t>后，形成图</a:t>
            </a:r>
            <a:r>
              <a:rPr lang="en-US" altLang="zh-CN" sz="2800" b="0" dirty="0" smtClean="0"/>
              <a:t>8-11(c)</a:t>
            </a:r>
            <a:r>
              <a:rPr lang="zh-CN" altLang="en-US" sz="2800" b="0" dirty="0" smtClean="0"/>
              <a:t>。</a:t>
            </a:r>
            <a:endParaRPr lang="zh-CN" altLang="en-US" sz="2800" b="0" dirty="0"/>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158" y="3067796"/>
            <a:ext cx="8574407" cy="3790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1321270"/>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71414"/>
            <a:ext cx="8572560" cy="1269354"/>
          </a:xfrm>
        </p:spPr>
        <p:txBody>
          <a:bodyPr>
            <a:normAutofit/>
          </a:bodyPr>
          <a:lstStyle/>
          <a:p>
            <a:r>
              <a:rPr lang="zh-CN" altLang="en-US" sz="2800" dirty="0" smtClean="0">
                <a:solidFill>
                  <a:srgbClr val="FF0000"/>
                </a:solidFill>
              </a:rPr>
              <a:t>讨论</a:t>
            </a:r>
            <a:r>
              <a:rPr lang="en-US" altLang="zh-CN" sz="2800" dirty="0" smtClean="0">
                <a:solidFill>
                  <a:srgbClr val="FF0000"/>
                </a:solidFill>
              </a:rPr>
              <a:t>1</a:t>
            </a:r>
            <a:r>
              <a:rPr lang="zh-CN" altLang="en-US" sz="2800" dirty="0" smtClean="0">
                <a:solidFill>
                  <a:srgbClr val="FF0000"/>
                </a:solidFill>
              </a:rPr>
              <a:t>：</a:t>
            </a:r>
            <a:endParaRPr lang="en-US" altLang="zh-CN" sz="2800" dirty="0" smtClean="0">
              <a:solidFill>
                <a:srgbClr val="FF0000"/>
              </a:solidFill>
            </a:endParaRPr>
          </a:p>
          <a:p>
            <a:r>
              <a:rPr lang="zh-CN" altLang="en-US" sz="2800" dirty="0" smtClean="0"/>
              <a:t>通过插入从</a:t>
            </a:r>
            <a:r>
              <a:rPr lang="zh-CN" altLang="en-US" sz="2800" dirty="0" smtClean="0">
                <a:solidFill>
                  <a:srgbClr val="FF0000"/>
                </a:solidFill>
              </a:rPr>
              <a:t>空树</a:t>
            </a:r>
            <a:r>
              <a:rPr lang="zh-CN" altLang="en-US" sz="2800" dirty="0" smtClean="0"/>
              <a:t>开始构建</a:t>
            </a:r>
            <a:r>
              <a:rPr lang="en-US" altLang="zh-CN" sz="2800" dirty="0" smtClean="0"/>
              <a:t>2-3</a:t>
            </a:r>
            <a:r>
              <a:rPr lang="zh-CN" altLang="en-US" sz="2800" dirty="0" smtClean="0"/>
              <a:t>树</a:t>
            </a:r>
            <a:endParaRPr lang="zh-CN" altLang="en-US" sz="2800" b="0" dirty="0"/>
          </a:p>
        </p:txBody>
      </p:sp>
      <p:sp>
        <p:nvSpPr>
          <p:cNvPr id="26" name="矩形 25"/>
          <p:cNvSpPr/>
          <p:nvPr/>
        </p:nvSpPr>
        <p:spPr>
          <a:xfrm>
            <a:off x="3561184" y="1943848"/>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800" b="1" dirty="0" smtClean="0">
                <a:solidFill>
                  <a:srgbClr val="3333FF"/>
                </a:solidFill>
                <a:latin typeface="Consolas" pitchFamily="49" charset="0"/>
                <a:cs typeface="Consolas" pitchFamily="49" charset="0"/>
              </a:rPr>
              <a:t>10</a:t>
            </a:r>
            <a:endParaRPr lang="zh-CN" altLang="en-US" sz="1800" b="1" dirty="0">
              <a:solidFill>
                <a:srgbClr val="3333FF"/>
              </a:solidFill>
              <a:latin typeface="Consolas" pitchFamily="49" charset="0"/>
              <a:cs typeface="Consolas" pitchFamily="49" charset="0"/>
            </a:endParaRPr>
          </a:p>
        </p:txBody>
      </p:sp>
      <p:sp>
        <p:nvSpPr>
          <p:cNvPr id="27" name="矩形 26"/>
          <p:cNvSpPr/>
          <p:nvPr/>
        </p:nvSpPr>
        <p:spPr>
          <a:xfrm>
            <a:off x="3563888" y="2907989"/>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800" b="1" dirty="0" smtClean="0">
                <a:solidFill>
                  <a:srgbClr val="3333FF"/>
                </a:solidFill>
                <a:latin typeface="Consolas" pitchFamily="49" charset="0"/>
                <a:cs typeface="Consolas" pitchFamily="49" charset="0"/>
              </a:rPr>
              <a:t>10</a:t>
            </a:r>
            <a:r>
              <a:rPr lang="en-US" altLang="zh-CN" b="1" dirty="0" smtClean="0">
                <a:solidFill>
                  <a:srgbClr val="3333FF"/>
                </a:solidFill>
                <a:latin typeface="Consolas" pitchFamily="49" charset="0"/>
                <a:cs typeface="Consolas" pitchFamily="49" charset="0"/>
              </a:rPr>
              <a:t>,30</a:t>
            </a:r>
            <a:endParaRPr lang="zh-CN" altLang="en-US" sz="1800" b="1" dirty="0">
              <a:solidFill>
                <a:srgbClr val="3333FF"/>
              </a:solidFill>
              <a:latin typeface="Consolas" pitchFamily="49" charset="0"/>
              <a:cs typeface="Consolas" pitchFamily="49" charset="0"/>
            </a:endParaRPr>
          </a:p>
        </p:txBody>
      </p:sp>
      <p:sp>
        <p:nvSpPr>
          <p:cNvPr id="28" name="矩形 27"/>
          <p:cNvSpPr/>
          <p:nvPr/>
        </p:nvSpPr>
        <p:spPr>
          <a:xfrm>
            <a:off x="1979712" y="4056477"/>
            <a:ext cx="1462692"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800" b="1" dirty="0" smtClean="0">
                <a:solidFill>
                  <a:srgbClr val="3333FF"/>
                </a:solidFill>
                <a:latin typeface="Consolas" pitchFamily="49" charset="0"/>
                <a:cs typeface="Consolas" pitchFamily="49" charset="0"/>
              </a:rPr>
              <a:t>10</a:t>
            </a:r>
            <a:r>
              <a:rPr lang="en-US" altLang="zh-CN" b="1" dirty="0" smtClean="0">
                <a:solidFill>
                  <a:srgbClr val="3333FF"/>
                </a:solidFill>
                <a:latin typeface="Consolas" pitchFamily="49" charset="0"/>
                <a:cs typeface="Consolas" pitchFamily="49" charset="0"/>
              </a:rPr>
              <a:t>,30,70</a:t>
            </a:r>
            <a:endParaRPr lang="zh-CN" altLang="en-US" sz="1800" b="1" dirty="0">
              <a:solidFill>
                <a:srgbClr val="3333FF"/>
              </a:solidFill>
              <a:latin typeface="Consolas" pitchFamily="49" charset="0"/>
              <a:cs typeface="Consolas" pitchFamily="49" charset="0"/>
            </a:endParaRPr>
          </a:p>
        </p:txBody>
      </p:sp>
      <p:sp>
        <p:nvSpPr>
          <p:cNvPr id="29" name="矩形 28"/>
          <p:cNvSpPr/>
          <p:nvPr/>
        </p:nvSpPr>
        <p:spPr>
          <a:xfrm>
            <a:off x="5554349" y="3912461"/>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800" b="1" dirty="0" smtClean="0">
                <a:solidFill>
                  <a:srgbClr val="3333FF"/>
                </a:solidFill>
                <a:latin typeface="Consolas" pitchFamily="49" charset="0"/>
                <a:cs typeface="Consolas" pitchFamily="49" charset="0"/>
              </a:rPr>
              <a:t>30</a:t>
            </a:r>
            <a:endParaRPr lang="zh-CN" altLang="en-US" sz="1800" b="1" dirty="0">
              <a:solidFill>
                <a:srgbClr val="3333FF"/>
              </a:solidFill>
              <a:latin typeface="Consolas" pitchFamily="49" charset="0"/>
              <a:cs typeface="Consolas" pitchFamily="49" charset="0"/>
            </a:endParaRPr>
          </a:p>
        </p:txBody>
      </p:sp>
      <p:sp>
        <p:nvSpPr>
          <p:cNvPr id="30" name="矩形 29"/>
          <p:cNvSpPr/>
          <p:nvPr/>
        </p:nvSpPr>
        <p:spPr>
          <a:xfrm>
            <a:off x="4075582" y="4584768"/>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smtClean="0">
                <a:solidFill>
                  <a:srgbClr val="3333FF"/>
                </a:solidFill>
                <a:latin typeface="Consolas" pitchFamily="49" charset="0"/>
                <a:cs typeface="Consolas" pitchFamily="49" charset="0"/>
              </a:rPr>
              <a:t>10</a:t>
            </a:r>
            <a:endParaRPr lang="zh-CN" altLang="en-US" sz="1800" b="1" dirty="0">
              <a:solidFill>
                <a:srgbClr val="3333FF"/>
              </a:solidFill>
              <a:latin typeface="Consolas" pitchFamily="49" charset="0"/>
              <a:cs typeface="Consolas" pitchFamily="49" charset="0"/>
            </a:endParaRPr>
          </a:p>
        </p:txBody>
      </p:sp>
      <p:sp>
        <p:nvSpPr>
          <p:cNvPr id="31" name="矩形 30"/>
          <p:cNvSpPr/>
          <p:nvPr/>
        </p:nvSpPr>
        <p:spPr>
          <a:xfrm>
            <a:off x="6904527" y="4584768"/>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smtClean="0">
                <a:solidFill>
                  <a:srgbClr val="3333FF"/>
                </a:solidFill>
                <a:latin typeface="Consolas" pitchFamily="49" charset="0"/>
                <a:cs typeface="Consolas" pitchFamily="49" charset="0"/>
              </a:rPr>
              <a:t>70</a:t>
            </a:r>
            <a:endParaRPr lang="zh-CN" altLang="en-US" sz="1800" b="1" dirty="0">
              <a:solidFill>
                <a:srgbClr val="3333FF"/>
              </a:solidFill>
              <a:latin typeface="Consolas" pitchFamily="49" charset="0"/>
              <a:cs typeface="Consolas" pitchFamily="49" charset="0"/>
            </a:endParaRPr>
          </a:p>
        </p:txBody>
      </p:sp>
      <p:cxnSp>
        <p:nvCxnSpPr>
          <p:cNvPr id="32" name="直接连接符 31"/>
          <p:cNvCxnSpPr/>
          <p:nvPr/>
        </p:nvCxnSpPr>
        <p:spPr>
          <a:xfrm rot="10800000" flipV="1">
            <a:off x="4847113" y="4169638"/>
            <a:ext cx="964413" cy="385765"/>
          </a:xfrm>
          <a:prstGeom prst="line">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123055" y="4199003"/>
            <a:ext cx="835825" cy="385765"/>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275112" y="5742595"/>
            <a:ext cx="7897288" cy="609398"/>
          </a:xfrm>
          <a:prstGeom prst="rect">
            <a:avLst/>
          </a:prstGeom>
        </p:spPr>
        <p:txBody>
          <a:bodyPr wrap="square">
            <a:spAutoFit/>
          </a:bodyPr>
          <a:lstStyle/>
          <a:p>
            <a:pPr marL="342900" lvl="0" indent="-342900">
              <a:lnSpc>
                <a:spcPct val="120000"/>
              </a:lnSpc>
              <a:spcBef>
                <a:spcPts val="800"/>
              </a:spcBef>
            </a:pP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这种插入算法决定永远平衡</a:t>
            </a:r>
            <a:endPar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16708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71414"/>
            <a:ext cx="8572560" cy="621282"/>
          </a:xfrm>
        </p:spPr>
        <p:txBody>
          <a:bodyPr>
            <a:normAutofit/>
          </a:bodyPr>
          <a:lstStyle/>
          <a:p>
            <a:r>
              <a:rPr lang="zh-CN" altLang="en-US" sz="2800" dirty="0" smtClean="0">
                <a:solidFill>
                  <a:srgbClr val="FF0000"/>
                </a:solidFill>
              </a:rPr>
              <a:t>讨论</a:t>
            </a:r>
            <a:r>
              <a:rPr lang="en-US" altLang="zh-CN" sz="2800" dirty="0" smtClean="0">
                <a:solidFill>
                  <a:srgbClr val="FF0000"/>
                </a:solidFill>
              </a:rPr>
              <a:t>2</a:t>
            </a:r>
            <a:r>
              <a:rPr lang="zh-CN" altLang="en-US" sz="2800" dirty="0" smtClean="0">
                <a:solidFill>
                  <a:srgbClr val="FF0000"/>
                </a:solidFill>
              </a:rPr>
              <a:t>：</a:t>
            </a:r>
            <a:r>
              <a:rPr lang="zh-CN" altLang="en-US" sz="2800" dirty="0" smtClean="0"/>
              <a:t>与</a:t>
            </a:r>
            <a:r>
              <a:rPr lang="en-US" altLang="zh-CN" sz="2800" dirty="0" smtClean="0">
                <a:solidFill>
                  <a:srgbClr val="FF0000"/>
                </a:solidFill>
              </a:rPr>
              <a:t>BST</a:t>
            </a:r>
            <a:r>
              <a:rPr lang="zh-CN" altLang="en-US" sz="2800" dirty="0" smtClean="0"/>
              <a:t>区别</a:t>
            </a:r>
            <a:endParaRPr lang="zh-CN" altLang="en-US" sz="2800" b="0" dirty="0"/>
          </a:p>
        </p:txBody>
      </p:sp>
      <p:sp>
        <p:nvSpPr>
          <p:cNvPr id="34" name="矩形 33"/>
          <p:cNvSpPr/>
          <p:nvPr/>
        </p:nvSpPr>
        <p:spPr>
          <a:xfrm>
            <a:off x="275112" y="1268760"/>
            <a:ext cx="7897288" cy="1126462"/>
          </a:xfrm>
          <a:prstGeom prst="rect">
            <a:avLst/>
          </a:prstGeom>
        </p:spPr>
        <p:txBody>
          <a:bodyPr wrap="square">
            <a:spAutoFit/>
          </a:bodyPr>
          <a:lstStyle/>
          <a:p>
            <a:pPr marL="342900" indent="-342900">
              <a:lnSpc>
                <a:spcPct val="120000"/>
              </a:lnSpc>
              <a:spcBef>
                <a:spcPts val="800"/>
              </a:spcBef>
            </a:pPr>
            <a:r>
              <a:rPr lang="en-US"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BST</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存放</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数据</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，在内存；</a:t>
            </a:r>
            <a:r>
              <a:rPr lang="en-US"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2-3</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树只是</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索引</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关键字</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，查找时装入内存。</a:t>
            </a:r>
            <a:endPar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矩形 11"/>
          <p:cNvSpPr/>
          <p:nvPr/>
        </p:nvSpPr>
        <p:spPr>
          <a:xfrm>
            <a:off x="275112" y="2677984"/>
            <a:ext cx="7897288" cy="1594026"/>
          </a:xfrm>
          <a:prstGeom prst="rect">
            <a:avLst/>
          </a:prstGeom>
        </p:spPr>
        <p:txBody>
          <a:bodyPr wrap="square">
            <a:spAutoFit/>
          </a:bodyPr>
          <a:lstStyle/>
          <a:p>
            <a:pPr marL="342900" indent="-342900">
              <a:lnSpc>
                <a:spcPct val="120000"/>
              </a:lnSpc>
              <a:spcBef>
                <a:spcPts val="800"/>
              </a:spcBef>
            </a:pP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树形态不同，导致</a:t>
            </a:r>
            <a:r>
              <a:rPr lang="en-US"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2-3</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树的高度</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比</a:t>
            </a:r>
            <a:r>
              <a:rPr lang="en-US"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BST</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高度要</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低</a:t>
            </a:r>
            <a:r>
              <a:rPr lang="en-US"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矮胖</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，以适应块存储</a:t>
            </a:r>
            <a:r>
              <a:rPr lang="en-US"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每个结点为一块，并且装入</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内存快</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矩形 4"/>
          <p:cNvSpPr/>
          <p:nvPr/>
        </p:nvSpPr>
        <p:spPr>
          <a:xfrm>
            <a:off x="323528" y="4581128"/>
            <a:ext cx="7897288" cy="559897"/>
          </a:xfrm>
          <a:prstGeom prst="rect">
            <a:avLst/>
          </a:prstGeom>
        </p:spPr>
        <p:txBody>
          <a:bodyPr wrap="square">
            <a:spAutoFit/>
          </a:bodyPr>
          <a:lstStyle/>
          <a:p>
            <a:pPr marL="342900" indent="-342900">
              <a:lnSpc>
                <a:spcPct val="120000"/>
              </a:lnSpc>
              <a:spcBef>
                <a:spcPts val="800"/>
              </a:spcBef>
            </a:pP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插入、删除算法不同</a:t>
            </a:r>
            <a:r>
              <a:rPr lang="en-US"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是否</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平衡</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427221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428604"/>
            <a:ext cx="8143932" cy="1416220"/>
          </a:xfrm>
        </p:spPr>
        <p:txBody>
          <a:bodyPr/>
          <a:lstStyle/>
          <a:p>
            <a:r>
              <a:rPr lang="zh-CN" altLang="zh-CN" dirty="0" smtClean="0"/>
              <a:t>静态查找表大部分情况下采用</a:t>
            </a:r>
            <a:r>
              <a:rPr lang="zh-CN" altLang="zh-CN" b="1" dirty="0" smtClean="0">
                <a:solidFill>
                  <a:srgbClr val="FF0000"/>
                </a:solidFill>
              </a:rPr>
              <a:t>顺序存储结构</a:t>
            </a:r>
            <a:r>
              <a:rPr lang="zh-CN" altLang="zh-CN" dirty="0" smtClean="0"/>
              <a:t>，有时在概率不等的复杂情况下也可以采用</a:t>
            </a:r>
            <a:r>
              <a:rPr lang="zh-CN" altLang="zh-CN" b="1" dirty="0" smtClean="0">
                <a:solidFill>
                  <a:srgbClr val="FF0000"/>
                </a:solidFill>
              </a:rPr>
              <a:t>链表结构</a:t>
            </a:r>
            <a:r>
              <a:rPr lang="zh-CN" altLang="zh-CN" dirty="0" smtClean="0"/>
              <a:t>。</a:t>
            </a:r>
            <a:r>
              <a:rPr lang="zh-CN" altLang="en-US" dirty="0" smtClean="0"/>
              <a:t>以下主要以顺序存储结构为例。</a:t>
            </a:r>
            <a:endParaRPr lang="zh-CN" altLang="en-US" dirty="0"/>
          </a:p>
        </p:txBody>
      </p:sp>
      <p:sp>
        <p:nvSpPr>
          <p:cNvPr id="7" name="Text Box 1026"/>
          <p:cNvSpPr txBox="1">
            <a:spLocks noChangeArrowheads="1"/>
          </p:cNvSpPr>
          <p:nvPr/>
        </p:nvSpPr>
        <p:spPr bwMode="auto">
          <a:xfrm>
            <a:off x="611560" y="2937132"/>
            <a:ext cx="8280920" cy="3023287"/>
          </a:xfrm>
          <a:prstGeom prst="rect">
            <a:avLst/>
          </a:prstGeom>
          <a:solidFill>
            <a:sysClr val="window" lastClr="FFFFFF">
              <a:lumMod val="95000"/>
            </a:sysClr>
          </a:solidFill>
          <a:ln w="9525" cap="flat" cmpd="sng" algn="ctr">
            <a:noFill/>
            <a:prstDash val="soli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144000" tIns="144000" rIns="144000" bIns="180000">
            <a:spAutoFit/>
          </a:bodyPr>
          <a:lstStyle/>
          <a:p>
            <a:pPr marL="0" marR="0" lvl="0" indent="0" algn="just" defTabSz="914400" eaLnBrk="1" fontAlgn="base" latinLnBrk="0" hangingPunct="1">
              <a:lnSpc>
                <a:spcPct val="130000"/>
              </a:lnSpc>
              <a:spcBef>
                <a:spcPct val="50000"/>
              </a:spcBef>
              <a:spcAft>
                <a:spcPct val="0"/>
              </a:spcAft>
              <a:buClrTx/>
              <a:buSzTx/>
              <a:buFontTx/>
              <a:buNone/>
              <a:tabLst/>
              <a:defRPr/>
            </a:pPr>
            <a:r>
              <a:rPr kumimoji="1" lang="en-US" altLang="zh-CN" sz="2400" b="1" i="0" u="none" strike="noStrike" kern="0" cap="none" spc="0" normalizeH="0" baseline="0" noProof="0" dirty="0" err="1" smtClean="0">
                <a:ln>
                  <a:noFill/>
                </a:ln>
                <a:solidFill>
                  <a:srgbClr val="3333FF"/>
                </a:solidFill>
                <a:effectLst/>
                <a:uLnTx/>
                <a:uFillTx/>
                <a:latin typeface="Consolas" pitchFamily="49" charset="0"/>
                <a:ea typeface="仿宋" pitchFamily="49" charset="-122"/>
                <a:cs typeface="Consolas" pitchFamily="49" charset="0"/>
              </a:rPr>
              <a:t>typedef</a:t>
            </a:r>
            <a:r>
              <a:rPr kumimoji="1" lang="en-US" altLang="zh-CN" sz="2400" b="1" i="0" u="none" strike="noStrike" kern="0" cap="none" spc="0" normalizeH="0" baseline="0" noProof="0" dirty="0" smtClean="0">
                <a:ln>
                  <a:noFill/>
                </a:ln>
                <a:solidFill>
                  <a:srgbClr val="3333FF"/>
                </a:solidFill>
                <a:effectLst/>
                <a:uLnTx/>
                <a:uFillTx/>
                <a:latin typeface="Consolas" pitchFamily="49" charset="0"/>
                <a:ea typeface="仿宋" pitchFamily="49" charset="-122"/>
                <a:cs typeface="Consolas" pitchFamily="49" charset="0"/>
              </a:rPr>
              <a:t> </a:t>
            </a:r>
            <a:r>
              <a:rPr kumimoji="1" lang="en-US" altLang="zh-CN" sz="2400" b="1" i="0" u="none" strike="noStrike" kern="0" cap="none" spc="0" normalizeH="0" baseline="0" noProof="0" dirty="0" err="1" smtClean="0">
                <a:ln>
                  <a:noFill/>
                </a:ln>
                <a:solidFill>
                  <a:srgbClr val="3333FF"/>
                </a:solidFill>
                <a:effectLst/>
                <a:uLnTx/>
                <a:uFillTx/>
                <a:latin typeface="Consolas" pitchFamily="49" charset="0"/>
                <a:ea typeface="仿宋" pitchFamily="49" charset="-122"/>
                <a:cs typeface="Consolas" pitchFamily="49" charset="0"/>
              </a:rPr>
              <a:t>int</a:t>
            </a:r>
            <a:r>
              <a:rPr kumimoji="1" lang="en-US" altLang="zh-CN" sz="2400" b="1" i="0" u="none" strike="noStrike" kern="0" cap="none" spc="0" normalizeH="0" baseline="0" noProof="0" dirty="0" smtClean="0">
                <a:ln>
                  <a:noFill/>
                </a:ln>
                <a:solidFill>
                  <a:srgbClr val="3333FF"/>
                </a:solidFill>
                <a:effectLst/>
                <a:uLnTx/>
                <a:uFillTx/>
                <a:latin typeface="Consolas" pitchFamily="49" charset="0"/>
                <a:ea typeface="仿宋" pitchFamily="49" charset="-122"/>
                <a:cs typeface="Consolas" pitchFamily="49" charset="0"/>
              </a:rPr>
              <a:t> </a:t>
            </a:r>
            <a:r>
              <a:rPr kumimoji="1" lang="en-US" altLang="zh-CN" sz="2400" b="1" i="0" u="none" strike="noStrike" kern="0" cap="none" spc="0" normalizeH="0" baseline="0" noProof="0" dirty="0" err="1" smtClean="0">
                <a:ln>
                  <a:noFill/>
                </a:ln>
                <a:solidFill>
                  <a:srgbClr val="3333FF"/>
                </a:solidFill>
                <a:effectLst/>
                <a:uLnTx/>
                <a:uFillTx/>
                <a:latin typeface="Consolas" pitchFamily="49" charset="0"/>
                <a:ea typeface="仿宋" pitchFamily="49" charset="-122"/>
                <a:cs typeface="Consolas" pitchFamily="49" charset="0"/>
              </a:rPr>
              <a:t>KeyType</a:t>
            </a:r>
            <a:r>
              <a:rPr kumimoji="1" lang="en-US" altLang="zh-CN" sz="2400" b="1" i="0" u="none" strike="noStrike" kern="0" cap="none" spc="0" normalizeH="0" baseline="0" noProof="0" dirty="0" smtClean="0">
                <a:ln>
                  <a:noFill/>
                </a:ln>
                <a:solidFill>
                  <a:srgbClr val="3333FF"/>
                </a:solidFill>
                <a:effectLst/>
                <a:uLnTx/>
                <a:uFillTx/>
                <a:latin typeface="Consolas" pitchFamily="49" charset="0"/>
                <a:ea typeface="仿宋" pitchFamily="49" charset="-122"/>
                <a:cs typeface="Consolas" pitchFamily="49" charset="0"/>
              </a:rPr>
              <a:t>;	</a:t>
            </a:r>
            <a:r>
              <a:rPr kumimoji="1" lang="en-US" altLang="zh-CN" sz="2400" b="1" i="0" u="none" strike="noStrike" kern="0" cap="none" spc="0" normalizeH="0" baseline="0" noProof="0" dirty="0" smtClean="0">
                <a:ln>
                  <a:noFill/>
                </a:ln>
                <a:solidFill>
                  <a:srgbClr val="00B0F0"/>
                </a:solidFill>
                <a:effectLst/>
                <a:uLnTx/>
                <a:uFillTx/>
                <a:latin typeface="Consolas" pitchFamily="49" charset="0"/>
                <a:ea typeface="仿宋" pitchFamily="49" charset="-122"/>
                <a:cs typeface="Consolas" pitchFamily="49" charset="0"/>
              </a:rPr>
              <a:t>//</a:t>
            </a:r>
            <a:r>
              <a:rPr kumimoji="1" lang="zh-CN" altLang="en-US" sz="2400" b="1" i="0" u="none" strike="noStrike" kern="0" cap="none" spc="0" normalizeH="0" baseline="0" noProof="0" dirty="0" smtClean="0">
                <a:ln>
                  <a:noFill/>
                </a:ln>
                <a:solidFill>
                  <a:srgbClr val="00B0F0"/>
                </a:solidFill>
                <a:effectLst/>
                <a:uLnTx/>
                <a:uFillTx/>
                <a:latin typeface="Consolas" pitchFamily="49" charset="0"/>
                <a:ea typeface="仿宋" pitchFamily="49" charset="-122"/>
                <a:cs typeface="Consolas" pitchFamily="49" charset="0"/>
              </a:rPr>
              <a:t>指定关键字的数据类型为</a:t>
            </a:r>
            <a:r>
              <a:rPr kumimoji="1" lang="en-US" altLang="zh-CN" sz="2400" b="1" i="0" u="none" strike="noStrike" kern="0" cap="none" spc="0" normalizeH="0" baseline="0" noProof="0" dirty="0" err="1" smtClean="0">
                <a:ln>
                  <a:noFill/>
                </a:ln>
                <a:solidFill>
                  <a:srgbClr val="00B0F0"/>
                </a:solidFill>
                <a:effectLst/>
                <a:uLnTx/>
                <a:uFillTx/>
                <a:latin typeface="Consolas" pitchFamily="49" charset="0"/>
                <a:ea typeface="仿宋" pitchFamily="49" charset="-122"/>
                <a:cs typeface="Consolas" pitchFamily="49" charset="0"/>
              </a:rPr>
              <a:t>int</a:t>
            </a:r>
            <a:endParaRPr kumimoji="1" lang="en-US" altLang="zh-CN" sz="2400" b="1" i="0" u="none" strike="noStrike" kern="0" cap="none" spc="0" normalizeH="0" baseline="0" noProof="0" dirty="0" smtClean="0">
              <a:ln>
                <a:noFill/>
              </a:ln>
              <a:solidFill>
                <a:srgbClr val="00B0F0"/>
              </a:solidFill>
              <a:effectLst/>
              <a:uLnTx/>
              <a:uFillTx/>
              <a:latin typeface="Consolas" pitchFamily="49" charset="0"/>
              <a:ea typeface="仿宋" pitchFamily="49" charset="-122"/>
              <a:cs typeface="Consolas" pitchFamily="49" charset="0"/>
            </a:endParaRPr>
          </a:p>
          <a:p>
            <a:pPr marL="0" marR="0" lvl="0" indent="0" algn="just"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dirty="0" err="1" smtClean="0">
                <a:ln>
                  <a:noFill/>
                </a:ln>
                <a:solidFill>
                  <a:srgbClr val="3333FF"/>
                </a:solidFill>
                <a:effectLst/>
                <a:uLnTx/>
                <a:uFillTx/>
                <a:latin typeface="Consolas" pitchFamily="49" charset="0"/>
                <a:ea typeface="仿宋" pitchFamily="49" charset="-122"/>
                <a:cs typeface="Consolas" pitchFamily="49" charset="0"/>
              </a:rPr>
              <a:t>typedef</a:t>
            </a:r>
            <a:r>
              <a:rPr kumimoji="1" lang="en-US" altLang="zh-CN" sz="2400" b="1" i="0" u="none" strike="noStrike" kern="0" cap="none" spc="0" normalizeH="0" baseline="0" noProof="0" dirty="0" smtClean="0">
                <a:ln>
                  <a:noFill/>
                </a:ln>
                <a:solidFill>
                  <a:srgbClr val="3333FF"/>
                </a:solidFill>
                <a:effectLst/>
                <a:uLnTx/>
                <a:uFillTx/>
                <a:latin typeface="Consolas" pitchFamily="49" charset="0"/>
                <a:ea typeface="仿宋" pitchFamily="49" charset="-122"/>
                <a:cs typeface="Consolas" pitchFamily="49" charset="0"/>
              </a:rPr>
              <a:t> </a:t>
            </a:r>
            <a:r>
              <a:rPr kumimoji="1" lang="en-US" altLang="zh-CN" sz="2400" b="1" i="0" u="none" strike="noStrike" kern="0" cap="none" spc="0" normalizeH="0" baseline="0" noProof="0" dirty="0" err="1" smtClean="0">
                <a:ln>
                  <a:noFill/>
                </a:ln>
                <a:solidFill>
                  <a:srgbClr val="3333FF"/>
                </a:solidFill>
                <a:effectLst/>
                <a:uLnTx/>
                <a:uFillTx/>
                <a:latin typeface="Consolas" pitchFamily="49" charset="0"/>
                <a:ea typeface="仿宋" pitchFamily="49" charset="-122"/>
                <a:cs typeface="Consolas" pitchFamily="49" charset="0"/>
              </a:rPr>
              <a:t>struct</a:t>
            </a:r>
            <a:r>
              <a:rPr kumimoji="1" lang="en-US" altLang="zh-CN" sz="2400" b="1" i="0" u="none" strike="noStrike" kern="0" cap="none" spc="0" normalizeH="0" baseline="0" noProof="0" dirty="0" smtClean="0">
                <a:ln>
                  <a:noFill/>
                </a:ln>
                <a:solidFill>
                  <a:srgbClr val="3333FF"/>
                </a:solidFill>
                <a:effectLst/>
                <a:uLnTx/>
                <a:uFillTx/>
                <a:latin typeface="Consolas" pitchFamily="49" charset="0"/>
                <a:ea typeface="仿宋" pitchFamily="49" charset="-122"/>
                <a:cs typeface="Consolas" pitchFamily="49" charset="0"/>
              </a:rPr>
              <a:t> </a:t>
            </a:r>
          </a:p>
          <a:p>
            <a:pPr marL="0" marR="0" lvl="0" indent="0" algn="just"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dirty="0" smtClean="0">
                <a:ln>
                  <a:noFill/>
                </a:ln>
                <a:solidFill>
                  <a:srgbClr val="3333FF"/>
                </a:solidFill>
                <a:effectLst/>
                <a:uLnTx/>
                <a:uFillTx/>
                <a:latin typeface="Consolas" pitchFamily="49" charset="0"/>
                <a:ea typeface="仿宋" pitchFamily="49" charset="-122"/>
                <a:cs typeface="Consolas" pitchFamily="49" charset="0"/>
              </a:rPr>
              <a:t>{  </a:t>
            </a:r>
            <a:r>
              <a:rPr kumimoji="1" lang="en-US" altLang="zh-CN" sz="2400" b="1" i="0" u="none" strike="noStrike" kern="0" cap="none" spc="0" normalizeH="0" baseline="0" noProof="0" dirty="0" err="1" smtClean="0">
                <a:ln>
                  <a:noFill/>
                </a:ln>
                <a:solidFill>
                  <a:srgbClr val="3333FF"/>
                </a:solidFill>
                <a:effectLst/>
                <a:uLnTx/>
                <a:uFillTx/>
                <a:latin typeface="Consolas" pitchFamily="49" charset="0"/>
                <a:ea typeface="仿宋" pitchFamily="49" charset="-122"/>
                <a:cs typeface="Consolas" pitchFamily="49" charset="0"/>
              </a:rPr>
              <a:t>KeyType</a:t>
            </a:r>
            <a:r>
              <a:rPr kumimoji="1" lang="en-US" altLang="zh-CN" sz="2400" b="1" i="0" u="none" strike="noStrike" kern="0" cap="none" spc="0" normalizeH="0" baseline="0" noProof="0" dirty="0" smtClean="0">
                <a:ln>
                  <a:noFill/>
                </a:ln>
                <a:solidFill>
                  <a:srgbClr val="3333FF"/>
                </a:solidFill>
                <a:effectLst/>
                <a:uLnTx/>
                <a:uFillTx/>
                <a:latin typeface="Consolas" pitchFamily="49" charset="0"/>
                <a:ea typeface="仿宋" pitchFamily="49" charset="-122"/>
                <a:cs typeface="Consolas" pitchFamily="49" charset="0"/>
              </a:rPr>
              <a:t> key; 	  	</a:t>
            </a:r>
            <a:r>
              <a:rPr kumimoji="1" lang="en-US" altLang="zh-CN" sz="2400" b="1" i="0" u="none" strike="noStrike" kern="0" cap="none" spc="0" normalizeH="0" baseline="0" noProof="0" dirty="0" smtClean="0">
                <a:ln>
                  <a:noFill/>
                </a:ln>
                <a:solidFill>
                  <a:srgbClr val="00B0F0"/>
                </a:solidFill>
                <a:effectLst/>
                <a:uLnTx/>
                <a:uFillTx/>
                <a:latin typeface="Consolas" pitchFamily="49" charset="0"/>
                <a:ea typeface="仿宋" pitchFamily="49" charset="-122"/>
                <a:cs typeface="Consolas" pitchFamily="49" charset="0"/>
              </a:rPr>
              <a:t>//</a:t>
            </a:r>
            <a:r>
              <a:rPr kumimoji="1" lang="en-US" altLang="zh-CN" sz="2400" b="1" i="0" u="none" strike="noStrike" kern="0" cap="none" spc="0" normalizeH="0" baseline="0" noProof="0" dirty="0" err="1" smtClean="0">
                <a:ln>
                  <a:noFill/>
                </a:ln>
                <a:solidFill>
                  <a:srgbClr val="00B0F0"/>
                </a:solidFill>
                <a:effectLst/>
                <a:uLnTx/>
                <a:uFillTx/>
                <a:latin typeface="Consolas" pitchFamily="49" charset="0"/>
                <a:ea typeface="仿宋" pitchFamily="49" charset="-122"/>
                <a:cs typeface="Consolas" pitchFamily="49" charset="0"/>
              </a:rPr>
              <a:t>KeyType</a:t>
            </a:r>
            <a:r>
              <a:rPr kumimoji="1" lang="zh-CN" altLang="en-US" sz="2400" b="1" i="0" u="none" strike="noStrike" kern="0" cap="none" spc="0" normalizeH="0" baseline="0" noProof="0" dirty="0" smtClean="0">
                <a:ln>
                  <a:noFill/>
                </a:ln>
                <a:solidFill>
                  <a:srgbClr val="00B0F0"/>
                </a:solidFill>
                <a:effectLst/>
                <a:uLnTx/>
                <a:uFillTx/>
                <a:latin typeface="Consolas" pitchFamily="49" charset="0"/>
                <a:ea typeface="仿宋" pitchFamily="49" charset="-122"/>
                <a:cs typeface="Consolas" pitchFamily="49" charset="0"/>
              </a:rPr>
              <a:t>为关键字的数据类型</a:t>
            </a:r>
          </a:p>
          <a:p>
            <a:pPr marL="0" marR="0" lvl="0" indent="0" algn="just" defTabSz="91440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dirty="0" smtClean="0">
                <a:ln>
                  <a:noFill/>
                </a:ln>
                <a:solidFill>
                  <a:srgbClr val="3333FF"/>
                </a:solidFill>
                <a:effectLst/>
                <a:uLnTx/>
                <a:uFillTx/>
                <a:latin typeface="Consolas" pitchFamily="49" charset="0"/>
                <a:ea typeface="仿宋" pitchFamily="49" charset="-122"/>
                <a:cs typeface="Consolas" pitchFamily="49" charset="0"/>
              </a:rPr>
              <a:t>   </a:t>
            </a:r>
            <a:r>
              <a:rPr kumimoji="1" lang="en-US" altLang="zh-CN" sz="2400" b="1" i="0" u="none" strike="noStrike" kern="0" cap="none" spc="0" normalizeH="0" baseline="0" noProof="0" dirty="0" err="1" smtClean="0">
                <a:ln>
                  <a:noFill/>
                </a:ln>
                <a:solidFill>
                  <a:srgbClr val="3333FF"/>
                </a:solidFill>
                <a:effectLst/>
                <a:uLnTx/>
                <a:uFillTx/>
                <a:latin typeface="Consolas" pitchFamily="49" charset="0"/>
                <a:ea typeface="仿宋" pitchFamily="49" charset="-122"/>
                <a:cs typeface="Consolas" pitchFamily="49" charset="0"/>
              </a:rPr>
              <a:t>InfoType</a:t>
            </a:r>
            <a:r>
              <a:rPr kumimoji="1" lang="en-US" altLang="zh-CN" sz="2400" b="1" i="0" u="none" strike="noStrike" kern="0" cap="none" spc="0" normalizeH="0" baseline="0" noProof="0" dirty="0" smtClean="0">
                <a:ln>
                  <a:noFill/>
                </a:ln>
                <a:solidFill>
                  <a:srgbClr val="3333FF"/>
                </a:solidFill>
                <a:effectLst/>
                <a:uLnTx/>
                <a:uFillTx/>
                <a:latin typeface="Consolas" pitchFamily="49" charset="0"/>
                <a:ea typeface="仿宋" pitchFamily="49" charset="-122"/>
                <a:cs typeface="Consolas" pitchFamily="49" charset="0"/>
              </a:rPr>
              <a:t> data;	</a:t>
            </a:r>
            <a:r>
              <a:rPr kumimoji="1" lang="en-US" altLang="zh-CN" sz="2400" b="1" i="0" u="none" strike="noStrike" kern="0" cap="none" spc="0" normalizeH="0" baseline="0" noProof="0" dirty="0" smtClean="0">
                <a:ln>
                  <a:noFill/>
                </a:ln>
                <a:solidFill>
                  <a:srgbClr val="00B0F0"/>
                </a:solidFill>
                <a:effectLst/>
                <a:uLnTx/>
                <a:uFillTx/>
                <a:latin typeface="Consolas" pitchFamily="49" charset="0"/>
                <a:ea typeface="仿宋" pitchFamily="49" charset="-122"/>
                <a:cs typeface="Consolas" pitchFamily="49" charset="0"/>
              </a:rPr>
              <a:t>//</a:t>
            </a:r>
            <a:r>
              <a:rPr kumimoji="1" lang="zh-CN" altLang="en-US" sz="2400" b="1" i="0" u="none" strike="noStrike" kern="0" cap="none" spc="0" normalizeH="0" baseline="0" noProof="0" dirty="0" smtClean="0">
                <a:ln>
                  <a:noFill/>
                </a:ln>
                <a:solidFill>
                  <a:srgbClr val="00B0F0"/>
                </a:solidFill>
                <a:effectLst/>
                <a:uLnTx/>
                <a:uFillTx/>
                <a:latin typeface="Consolas" pitchFamily="49" charset="0"/>
                <a:ea typeface="仿宋" pitchFamily="49" charset="-122"/>
                <a:cs typeface="Consolas" pitchFamily="49" charset="0"/>
              </a:rPr>
              <a:t>其他数据项</a:t>
            </a:r>
          </a:p>
          <a:p>
            <a:pPr marL="0" marR="0" lvl="0" indent="0" algn="just"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dirty="0" smtClean="0">
                <a:ln>
                  <a:noFill/>
                </a:ln>
                <a:solidFill>
                  <a:srgbClr val="3333FF"/>
                </a:solidFill>
                <a:effectLst/>
                <a:uLnTx/>
                <a:uFillTx/>
                <a:latin typeface="Consolas" pitchFamily="49" charset="0"/>
                <a:ea typeface="仿宋" pitchFamily="49" charset="-122"/>
                <a:cs typeface="Consolas" pitchFamily="49" charset="0"/>
              </a:rPr>
              <a:t>} </a:t>
            </a:r>
            <a:r>
              <a:rPr kumimoji="1" lang="en-US" altLang="zh-CN" sz="2400" b="1" i="0" u="none" strike="noStrike" kern="0" cap="none" spc="0" normalizeH="0" baseline="0" noProof="0" dirty="0" err="1" smtClean="0">
                <a:ln>
                  <a:noFill/>
                </a:ln>
                <a:solidFill>
                  <a:srgbClr val="3333FF"/>
                </a:solidFill>
                <a:effectLst/>
                <a:uLnTx/>
                <a:uFillTx/>
                <a:latin typeface="Consolas" pitchFamily="49" charset="0"/>
                <a:ea typeface="仿宋" pitchFamily="49" charset="-122"/>
                <a:cs typeface="Consolas" pitchFamily="49" charset="0"/>
              </a:rPr>
              <a:t>RecType</a:t>
            </a:r>
            <a:r>
              <a:rPr kumimoji="1" lang="en-US" altLang="zh-CN" sz="2400" b="1" i="0" u="none" strike="noStrike" kern="0" cap="none" spc="0" normalizeH="0" baseline="0" noProof="0" dirty="0" smtClean="0">
                <a:ln>
                  <a:noFill/>
                </a:ln>
                <a:solidFill>
                  <a:srgbClr val="3333FF"/>
                </a:solidFill>
                <a:effectLst/>
                <a:uLnTx/>
                <a:uFillTx/>
                <a:latin typeface="Consolas" pitchFamily="49" charset="0"/>
                <a:ea typeface="仿宋" pitchFamily="49" charset="-122"/>
                <a:cs typeface="Consolas" pitchFamily="49" charset="0"/>
              </a:rPr>
              <a:t>;			</a:t>
            </a:r>
            <a:r>
              <a:rPr kumimoji="1" lang="en-US" altLang="zh-CN" sz="2400" b="1" i="0" u="none" strike="noStrike" kern="0" cap="none" spc="0" normalizeH="0" baseline="0" noProof="0" dirty="0" smtClean="0">
                <a:ln>
                  <a:noFill/>
                </a:ln>
                <a:solidFill>
                  <a:srgbClr val="00B0F0"/>
                </a:solidFill>
                <a:effectLst/>
                <a:uLnTx/>
                <a:uFillTx/>
                <a:latin typeface="Consolas" pitchFamily="49" charset="0"/>
                <a:ea typeface="仿宋" pitchFamily="49" charset="-122"/>
                <a:cs typeface="Consolas" pitchFamily="49" charset="0"/>
              </a:rPr>
              <a:t>//</a:t>
            </a:r>
            <a:r>
              <a:rPr kumimoji="1" lang="zh-CN" altLang="en-US" sz="2400" b="1" i="0" u="none" strike="noStrike" kern="0" cap="none" spc="0" normalizeH="0" baseline="0" noProof="0" dirty="0" smtClean="0">
                <a:ln>
                  <a:noFill/>
                </a:ln>
                <a:solidFill>
                  <a:srgbClr val="00B0F0"/>
                </a:solidFill>
                <a:effectLst/>
                <a:uLnTx/>
                <a:uFillTx/>
                <a:latin typeface="Consolas" pitchFamily="49" charset="0"/>
                <a:ea typeface="仿宋" pitchFamily="49" charset="-122"/>
                <a:cs typeface="Consolas" pitchFamily="49" charset="0"/>
              </a:rPr>
              <a:t>查找顺序表元素类型</a:t>
            </a:r>
            <a:endParaRPr kumimoji="1" lang="en-US" altLang="zh-CN" sz="2400" b="1" i="0" u="none" strike="noStrike" kern="0" cap="none" spc="0" normalizeH="0" baseline="0" noProof="0" dirty="0" smtClean="0">
              <a:ln>
                <a:noFill/>
              </a:ln>
              <a:solidFill>
                <a:srgbClr val="00B0F0"/>
              </a:solidFill>
              <a:effectLst/>
              <a:uLnTx/>
              <a:uFillTx/>
              <a:latin typeface="Consolas" pitchFamily="49" charset="0"/>
              <a:ea typeface="仿宋" pitchFamily="49" charset="-122"/>
              <a:cs typeface="Consolas" pitchFamily="49" charset="0"/>
            </a:endParaRPr>
          </a:p>
        </p:txBody>
      </p:sp>
      <p:sp>
        <p:nvSpPr>
          <p:cNvPr id="8" name="TextBox 7"/>
          <p:cNvSpPr txBox="1"/>
          <p:nvPr/>
        </p:nvSpPr>
        <p:spPr>
          <a:xfrm>
            <a:off x="660006" y="2357430"/>
            <a:ext cx="4239832" cy="461665"/>
          </a:xfrm>
          <a:prstGeom prst="rect">
            <a:avLst/>
          </a:prstGeom>
          <a:noFill/>
        </p:spPr>
        <p:txBody>
          <a:bodyPr wrap="square" rtlCol="0">
            <a:spAutoFit/>
          </a:bodyPr>
          <a:lstStyle/>
          <a:p>
            <a:pPr fontAlgn="base">
              <a:spcBef>
                <a:spcPct val="0"/>
              </a:spcBef>
              <a:spcAft>
                <a:spcPct val="0"/>
              </a:spcAft>
            </a:pPr>
            <a:r>
              <a:rPr kumimoji="1" lang="zh-CN" altLang="en-US" sz="2400" b="1" smtClean="0">
                <a:solidFill>
                  <a:srgbClr val="0000FF"/>
                </a:solidFill>
                <a:latin typeface="楷体" pitchFamily="49" charset="-122"/>
                <a:ea typeface="楷体" pitchFamily="49" charset="-122"/>
              </a:rPr>
              <a:t>顺序表元素类型声明如下：</a:t>
            </a:r>
            <a:endParaRPr lang="zh-CN" altLang="en-US" sz="2400" b="1">
              <a:solidFill>
                <a:srgbClr val="0000FF"/>
              </a:solidFill>
              <a:latin typeface="Times New Roman" pitchFamily="18" charset="0"/>
              <a:ea typeface="楷体_GB2312" pitchFamily="49" charset="-122"/>
            </a:endParaRPr>
          </a:p>
        </p:txBody>
      </p:sp>
    </p:spTree>
    <p:extLst>
      <p:ext uri="{BB962C8B-B14F-4D97-AF65-F5344CB8AC3E}">
        <p14:creationId xmlns:p14="http://schemas.microsoft.com/office/powerpoint/2010/main" val="150808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214290"/>
            <a:ext cx="7520940" cy="548640"/>
          </a:xfrm>
        </p:spPr>
        <p:txBody>
          <a:bodyPr/>
          <a:lstStyle/>
          <a:p>
            <a:r>
              <a:rPr lang="zh-CN" altLang="en-US" b="1" dirty="0" smtClean="0"/>
              <a:t>二、</a:t>
            </a:r>
            <a:r>
              <a:rPr lang="en-US" altLang="zh-CN" b="1" dirty="0" smtClean="0">
                <a:solidFill>
                  <a:srgbClr val="FF0000"/>
                </a:solidFill>
              </a:rPr>
              <a:t>B</a:t>
            </a:r>
            <a:r>
              <a:rPr lang="zh-CN" altLang="zh-CN" b="1" dirty="0">
                <a:solidFill>
                  <a:srgbClr val="FF0000"/>
                </a:solidFill>
              </a:rPr>
              <a:t>树</a:t>
            </a:r>
            <a:endParaRPr lang="zh-CN" altLang="zh-CN" dirty="0">
              <a:solidFill>
                <a:srgbClr val="FF0000"/>
              </a:solidFill>
            </a:endParaRPr>
          </a:p>
        </p:txBody>
      </p:sp>
      <p:sp>
        <p:nvSpPr>
          <p:cNvPr id="3" name="内容占位符 2"/>
          <p:cNvSpPr>
            <a:spLocks noGrp="1"/>
          </p:cNvSpPr>
          <p:nvPr>
            <p:ph idx="1"/>
          </p:nvPr>
        </p:nvSpPr>
        <p:spPr>
          <a:xfrm>
            <a:off x="281816" y="908720"/>
            <a:ext cx="8858280" cy="5643602"/>
          </a:xfrm>
        </p:spPr>
        <p:txBody>
          <a:bodyPr>
            <a:normAutofit fontScale="77500" lnSpcReduction="20000"/>
          </a:bodyPr>
          <a:lstStyle/>
          <a:p>
            <a:pPr>
              <a:spcBef>
                <a:spcPts val="1800"/>
              </a:spcBef>
            </a:pPr>
            <a:r>
              <a:rPr lang="en-US" altLang="zh-CN" sz="3300" dirty="0" smtClean="0"/>
              <a:t>2-3</a:t>
            </a:r>
            <a:r>
              <a:rPr lang="zh-CN" altLang="zh-CN" sz="3300" dirty="0"/>
              <a:t>树是</a:t>
            </a:r>
            <a:r>
              <a:rPr lang="en-US" altLang="zh-CN" sz="3300" dirty="0"/>
              <a:t>B</a:t>
            </a:r>
            <a:r>
              <a:rPr lang="zh-CN" altLang="zh-CN" sz="3300" dirty="0"/>
              <a:t>树的一种</a:t>
            </a:r>
            <a:r>
              <a:rPr lang="zh-CN" altLang="zh-CN" sz="3300" dirty="0" smtClean="0"/>
              <a:t>特殊情况</a:t>
            </a:r>
            <a:r>
              <a:rPr lang="zh-CN" altLang="en-US" sz="3300" dirty="0" smtClean="0"/>
              <a:t>：阶为</a:t>
            </a:r>
            <a:r>
              <a:rPr lang="en-US" altLang="zh-CN" sz="3300" dirty="0" smtClean="0"/>
              <a:t>m=3</a:t>
            </a:r>
            <a:endParaRPr lang="zh-CN" altLang="zh-CN" sz="3300" dirty="0"/>
          </a:p>
          <a:p>
            <a:pPr>
              <a:spcBef>
                <a:spcPts val="1800"/>
              </a:spcBef>
            </a:pPr>
            <a:r>
              <a:rPr lang="en-US" altLang="zh-CN" sz="3300" dirty="0" smtClean="0">
                <a:solidFill>
                  <a:srgbClr val="FF0000"/>
                </a:solidFill>
              </a:rPr>
              <a:t>B</a:t>
            </a:r>
            <a:r>
              <a:rPr lang="zh-CN" altLang="zh-CN" sz="3300" dirty="0">
                <a:solidFill>
                  <a:srgbClr val="FF0000"/>
                </a:solidFill>
              </a:rPr>
              <a:t>树是一种平衡的多路搜索树</a:t>
            </a:r>
            <a:r>
              <a:rPr lang="zh-CN" altLang="zh-CN" sz="3300" b="0" dirty="0"/>
              <a:t>，它在文件系统中非常有用</a:t>
            </a:r>
            <a:r>
              <a:rPr lang="zh-CN" altLang="zh-CN" sz="3300" b="0" dirty="0" smtClean="0"/>
              <a:t>。</a:t>
            </a:r>
            <a:endParaRPr lang="en-US" altLang="zh-CN" sz="3300" b="0" dirty="0" smtClean="0"/>
          </a:p>
          <a:p>
            <a:pPr>
              <a:spcBef>
                <a:spcPts val="1800"/>
              </a:spcBef>
            </a:pPr>
            <a:r>
              <a:rPr lang="en-US" altLang="zh-CN" sz="3300" dirty="0" smtClean="0">
                <a:solidFill>
                  <a:srgbClr val="FF0000"/>
                </a:solidFill>
              </a:rPr>
              <a:t>B</a:t>
            </a:r>
            <a:r>
              <a:rPr lang="zh-CN" altLang="en-US" sz="3300" dirty="0" smtClean="0">
                <a:solidFill>
                  <a:srgbClr val="FF0000"/>
                </a:solidFill>
              </a:rPr>
              <a:t>树的定义如下</a:t>
            </a:r>
            <a:r>
              <a:rPr lang="zh-CN" altLang="en-US" sz="3300" b="0" dirty="0" smtClean="0">
                <a:solidFill>
                  <a:srgbClr val="FF0000"/>
                </a:solidFill>
              </a:rPr>
              <a:t>：</a:t>
            </a:r>
            <a:endParaRPr lang="zh-CN" altLang="zh-CN" sz="3300" b="0" dirty="0">
              <a:solidFill>
                <a:srgbClr val="FF0000"/>
              </a:solidFill>
            </a:endParaRPr>
          </a:p>
          <a:p>
            <a:r>
              <a:rPr lang="en-US" altLang="zh-CN" sz="3300" b="0" dirty="0" smtClean="0"/>
              <a:t>	</a:t>
            </a:r>
            <a:r>
              <a:rPr lang="zh-CN" altLang="zh-CN" sz="3300" b="0" dirty="0" smtClean="0"/>
              <a:t>一</a:t>
            </a:r>
            <a:r>
              <a:rPr lang="zh-CN" altLang="zh-CN" sz="3300" b="0" dirty="0"/>
              <a:t>棵</a:t>
            </a:r>
            <a:r>
              <a:rPr lang="en-US" altLang="zh-CN" sz="3300" dirty="0">
                <a:solidFill>
                  <a:srgbClr val="FF0000"/>
                </a:solidFill>
              </a:rPr>
              <a:t>m</a:t>
            </a:r>
            <a:r>
              <a:rPr lang="zh-CN" altLang="zh-CN" sz="3300" b="0" dirty="0"/>
              <a:t>阶</a:t>
            </a:r>
            <a:r>
              <a:rPr lang="en-US" altLang="zh-CN" sz="3300" b="0" dirty="0"/>
              <a:t>B</a:t>
            </a:r>
            <a:r>
              <a:rPr lang="en-US" altLang="zh-CN" sz="3300" b="0" baseline="-25000" dirty="0"/>
              <a:t>-</a:t>
            </a:r>
            <a:r>
              <a:rPr lang="zh-CN" altLang="zh-CN" sz="3300" b="0" dirty="0"/>
              <a:t>树，或者是空树，或者是满足下列</a:t>
            </a:r>
            <a:r>
              <a:rPr lang="zh-CN" altLang="zh-CN" sz="3300" b="0" dirty="0" smtClean="0"/>
              <a:t>性质的</a:t>
            </a:r>
            <a:r>
              <a:rPr lang="zh-CN" altLang="zh-CN" sz="3300" b="0" dirty="0"/>
              <a:t>树：</a:t>
            </a:r>
          </a:p>
          <a:p>
            <a:r>
              <a:rPr lang="zh-CN" altLang="zh-CN" sz="3300" b="0" dirty="0"/>
              <a:t>（</a:t>
            </a:r>
            <a:r>
              <a:rPr lang="en-US" altLang="zh-CN" sz="3300" b="0" dirty="0"/>
              <a:t>1</a:t>
            </a:r>
            <a:r>
              <a:rPr lang="zh-CN" altLang="zh-CN" sz="3300" b="0" dirty="0"/>
              <a:t>）树中每个结点</a:t>
            </a:r>
            <a:r>
              <a:rPr lang="zh-CN" altLang="zh-CN" sz="3300" dirty="0">
                <a:solidFill>
                  <a:srgbClr val="FF0000"/>
                </a:solidFill>
              </a:rPr>
              <a:t>至多有</a:t>
            </a:r>
            <a:r>
              <a:rPr lang="en-US" altLang="zh-CN" sz="3300" dirty="0">
                <a:solidFill>
                  <a:srgbClr val="FF0000"/>
                </a:solidFill>
              </a:rPr>
              <a:t>m</a:t>
            </a:r>
            <a:r>
              <a:rPr lang="zh-CN" altLang="zh-CN" sz="3300" dirty="0">
                <a:solidFill>
                  <a:srgbClr val="FF0000"/>
                </a:solidFill>
              </a:rPr>
              <a:t>棵子树</a:t>
            </a:r>
            <a:r>
              <a:rPr lang="zh-CN" altLang="zh-CN" sz="3300" b="0" dirty="0"/>
              <a:t>，即每个结点中</a:t>
            </a:r>
            <a:r>
              <a:rPr lang="zh-CN" altLang="zh-CN" sz="3300" dirty="0">
                <a:solidFill>
                  <a:srgbClr val="FF0000"/>
                </a:solidFill>
              </a:rPr>
              <a:t>至多含</a:t>
            </a:r>
            <a:r>
              <a:rPr lang="zh-CN" altLang="zh-CN" sz="3300" b="0" dirty="0">
                <a:solidFill>
                  <a:srgbClr val="FF0000"/>
                </a:solidFill>
              </a:rPr>
              <a:t>有</a:t>
            </a:r>
            <a:r>
              <a:rPr lang="en-US" altLang="zh-CN" sz="3300" dirty="0">
                <a:solidFill>
                  <a:srgbClr val="FF0000"/>
                </a:solidFill>
              </a:rPr>
              <a:t>m-1</a:t>
            </a:r>
            <a:r>
              <a:rPr lang="zh-CN" altLang="zh-CN" sz="3300" dirty="0">
                <a:solidFill>
                  <a:srgbClr val="FF0000"/>
                </a:solidFill>
              </a:rPr>
              <a:t>个关键字</a:t>
            </a:r>
            <a:r>
              <a:rPr lang="zh-CN" altLang="zh-CN" sz="3300" b="0" dirty="0"/>
              <a:t>；</a:t>
            </a:r>
          </a:p>
          <a:p>
            <a:r>
              <a:rPr lang="zh-CN" altLang="zh-CN" sz="3300" b="0" dirty="0"/>
              <a:t>（</a:t>
            </a:r>
            <a:r>
              <a:rPr lang="en-US" altLang="zh-CN" sz="3300" b="0" dirty="0"/>
              <a:t>2</a:t>
            </a:r>
            <a:r>
              <a:rPr lang="zh-CN" altLang="zh-CN" sz="3300" b="0" dirty="0" smtClean="0"/>
              <a:t>）除根结点之外的所有非终端结点</a:t>
            </a:r>
            <a:r>
              <a:rPr lang="zh-CN" altLang="en-US" sz="3300" b="0" dirty="0" smtClean="0"/>
              <a:t>（包括最下层）</a:t>
            </a:r>
            <a:r>
              <a:rPr lang="zh-CN" altLang="zh-CN" sz="3300" b="0" dirty="0" smtClean="0"/>
              <a:t>，</a:t>
            </a:r>
            <a:r>
              <a:rPr lang="zh-CN" altLang="zh-CN" sz="3300" b="0" dirty="0" smtClean="0">
                <a:solidFill>
                  <a:srgbClr val="FF0000"/>
                </a:solidFill>
              </a:rPr>
              <a:t>每个结点</a:t>
            </a:r>
            <a:r>
              <a:rPr lang="zh-CN" altLang="en-US" sz="3300" dirty="0" smtClean="0">
                <a:solidFill>
                  <a:srgbClr val="FF0000"/>
                </a:solidFill>
              </a:rPr>
              <a:t>至少</a:t>
            </a:r>
            <a:r>
              <a:rPr lang="zh-CN" altLang="zh-CN" sz="3300" dirty="0" smtClean="0">
                <a:solidFill>
                  <a:srgbClr val="FF0000"/>
                </a:solidFill>
              </a:rPr>
              <a:t>有</a:t>
            </a:r>
            <a:r>
              <a:rPr lang="en-US" altLang="zh-CN" sz="3300" dirty="0" smtClean="0">
                <a:solidFill>
                  <a:srgbClr val="FF0000"/>
                </a:solidFill>
              </a:rPr>
              <a:t>⌈m/2⌉</a:t>
            </a:r>
            <a:r>
              <a:rPr lang="zh-CN" altLang="zh-CN" sz="3300" dirty="0" smtClean="0">
                <a:solidFill>
                  <a:srgbClr val="FF0000"/>
                </a:solidFill>
              </a:rPr>
              <a:t>棵子树</a:t>
            </a:r>
            <a:r>
              <a:rPr lang="zh-CN" altLang="en-US" sz="3300" b="0" dirty="0" smtClean="0">
                <a:solidFill>
                  <a:srgbClr val="FF0000"/>
                </a:solidFill>
              </a:rPr>
              <a:t>，</a:t>
            </a:r>
            <a:r>
              <a:rPr lang="zh-CN" altLang="en-US" sz="3300" dirty="0" smtClean="0">
                <a:solidFill>
                  <a:srgbClr val="FF0000"/>
                </a:solidFill>
              </a:rPr>
              <a:t>有</a:t>
            </a:r>
            <a:r>
              <a:rPr lang="en-US" altLang="zh-CN" sz="3300" dirty="0" smtClean="0">
                <a:solidFill>
                  <a:srgbClr val="FF0000"/>
                </a:solidFill>
              </a:rPr>
              <a:t>⌈m/2⌉ -1</a:t>
            </a:r>
            <a:r>
              <a:rPr lang="zh-CN" altLang="en-US" sz="3300" dirty="0" smtClean="0">
                <a:solidFill>
                  <a:srgbClr val="FF0000"/>
                </a:solidFill>
              </a:rPr>
              <a:t>个关键字</a:t>
            </a:r>
            <a:r>
              <a:rPr lang="zh-CN" altLang="zh-CN" sz="3300" b="0" dirty="0" smtClean="0"/>
              <a:t>；</a:t>
            </a:r>
            <a:endParaRPr lang="zh-CN" altLang="zh-CN" sz="3300" b="0" dirty="0"/>
          </a:p>
          <a:p>
            <a:r>
              <a:rPr lang="zh-CN" altLang="zh-CN" sz="3300" b="0" dirty="0"/>
              <a:t>（</a:t>
            </a:r>
            <a:r>
              <a:rPr lang="en-US" altLang="zh-CN" sz="3300" b="0" dirty="0"/>
              <a:t>3</a:t>
            </a:r>
            <a:r>
              <a:rPr lang="zh-CN" altLang="zh-CN" sz="3300" b="0" dirty="0" smtClean="0"/>
              <a:t>）如果根结点不是</a:t>
            </a:r>
            <a:r>
              <a:rPr lang="zh-CN" altLang="en-US" sz="3300" b="0" dirty="0" smtClean="0"/>
              <a:t>最下层</a:t>
            </a:r>
            <a:r>
              <a:rPr lang="zh-CN" altLang="zh-CN" sz="3300" b="0" dirty="0" smtClean="0"/>
              <a:t>结点，则</a:t>
            </a:r>
            <a:r>
              <a:rPr lang="zh-CN" altLang="en-US" sz="3300" dirty="0" smtClean="0">
                <a:solidFill>
                  <a:srgbClr val="FF0000"/>
                </a:solidFill>
              </a:rPr>
              <a:t>根结点</a:t>
            </a:r>
            <a:r>
              <a:rPr lang="zh-CN" altLang="zh-CN" sz="3300" dirty="0" smtClean="0">
                <a:solidFill>
                  <a:srgbClr val="FF0000"/>
                </a:solidFill>
              </a:rPr>
              <a:t>至少含有两棵子树</a:t>
            </a:r>
            <a:r>
              <a:rPr lang="zh-CN" altLang="en-US" sz="3300" b="0" dirty="0" smtClean="0">
                <a:solidFill>
                  <a:srgbClr val="FF0000"/>
                </a:solidFill>
              </a:rPr>
              <a:t>，即</a:t>
            </a:r>
            <a:r>
              <a:rPr lang="zh-CN" altLang="en-US" sz="3300" dirty="0" smtClean="0">
                <a:solidFill>
                  <a:srgbClr val="FF0000"/>
                </a:solidFill>
              </a:rPr>
              <a:t>至少含有一个关键字</a:t>
            </a:r>
            <a:r>
              <a:rPr lang="zh-CN" altLang="zh-CN" sz="3300" b="0" dirty="0" smtClean="0"/>
              <a:t>；</a:t>
            </a:r>
            <a:endParaRPr lang="zh-CN" altLang="zh-CN" sz="3300" b="0" dirty="0"/>
          </a:p>
          <a:p>
            <a:endParaRPr lang="zh-CN" altLang="en-US" dirty="0"/>
          </a:p>
        </p:txBody>
      </p:sp>
      <p:sp>
        <p:nvSpPr>
          <p:cNvPr id="5" name="矩形 4"/>
          <p:cNvSpPr/>
          <p:nvPr/>
        </p:nvSpPr>
        <p:spPr>
          <a:xfrm>
            <a:off x="7956376" y="4365104"/>
            <a:ext cx="607859" cy="600164"/>
          </a:xfrm>
          <a:prstGeom prst="rect">
            <a:avLst/>
          </a:prstGeom>
        </p:spPr>
        <p:txBody>
          <a:bodyPr wrap="none">
            <a:spAutoFit/>
          </a:bodyPr>
          <a:lstStyle/>
          <a:p>
            <a:r>
              <a:rPr lang="zh-CN" altLang="en-US" sz="33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solidFill>
                <a:srgbClr val="FF0000"/>
              </a:solidFill>
            </a:endParaRPr>
          </a:p>
        </p:txBody>
      </p:sp>
    </p:spTree>
    <p:extLst>
      <p:ext uri="{BB962C8B-B14F-4D97-AF65-F5344CB8AC3E}">
        <p14:creationId xmlns:p14="http://schemas.microsoft.com/office/powerpoint/2010/main" val="107014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85728"/>
            <a:ext cx="8501122" cy="6383632"/>
          </a:xfrm>
        </p:spPr>
        <p:txBody>
          <a:bodyPr>
            <a:normAutofit lnSpcReduction="10000"/>
          </a:bodyPr>
          <a:lstStyle/>
          <a:p>
            <a:r>
              <a:rPr lang="zh-CN" altLang="zh-CN" sz="2800" b="0" dirty="0"/>
              <a:t>（</a:t>
            </a:r>
            <a:r>
              <a:rPr lang="en-US" altLang="zh-CN" sz="2800" b="0" dirty="0"/>
              <a:t>4</a:t>
            </a:r>
            <a:r>
              <a:rPr lang="zh-CN" altLang="zh-CN" sz="2800" b="0" dirty="0" smtClean="0"/>
              <a:t>）所有的</a:t>
            </a:r>
            <a:r>
              <a:rPr lang="zh-CN" altLang="zh-CN" sz="2800" dirty="0" smtClean="0">
                <a:solidFill>
                  <a:srgbClr val="FF0000"/>
                </a:solidFill>
              </a:rPr>
              <a:t>结点</a:t>
            </a:r>
            <a:r>
              <a:rPr lang="zh-CN" altLang="en-US" sz="2800" b="0" dirty="0" smtClean="0"/>
              <a:t>（不包括虚拟叶子）</a:t>
            </a:r>
            <a:r>
              <a:rPr lang="zh-CN" altLang="zh-CN" sz="2800" b="0" dirty="0" smtClean="0"/>
              <a:t>中包含下列信息数据：</a:t>
            </a:r>
            <a:endParaRPr lang="zh-CN" altLang="zh-CN" sz="2800" b="0" dirty="0"/>
          </a:p>
          <a:p>
            <a:r>
              <a:rPr lang="en-US" altLang="zh-CN" sz="2800" b="0" dirty="0" smtClean="0"/>
              <a:t>	</a:t>
            </a:r>
            <a:r>
              <a:rPr lang="zh-CN" altLang="zh-CN" sz="2800" dirty="0" smtClean="0">
                <a:solidFill>
                  <a:srgbClr val="FF0000"/>
                </a:solidFill>
              </a:rPr>
              <a:t>（</a:t>
            </a:r>
            <a:r>
              <a:rPr lang="en-US" altLang="zh-CN" sz="2800" dirty="0" smtClean="0">
                <a:solidFill>
                  <a:srgbClr val="FF0000"/>
                </a:solidFill>
              </a:rPr>
              <a:t>n, P</a:t>
            </a:r>
            <a:r>
              <a:rPr lang="en-US" altLang="zh-CN" sz="2800" baseline="-25000" dirty="0" smtClean="0">
                <a:solidFill>
                  <a:srgbClr val="FF0000"/>
                </a:solidFill>
              </a:rPr>
              <a:t>0</a:t>
            </a:r>
            <a:r>
              <a:rPr lang="en-US" altLang="zh-CN" sz="2800" dirty="0" smtClean="0">
                <a:solidFill>
                  <a:srgbClr val="FF0000"/>
                </a:solidFill>
              </a:rPr>
              <a:t>, K</a:t>
            </a:r>
            <a:r>
              <a:rPr lang="en-US" altLang="zh-CN" sz="2800" baseline="-25000" dirty="0" smtClean="0">
                <a:solidFill>
                  <a:srgbClr val="FF0000"/>
                </a:solidFill>
              </a:rPr>
              <a:t>1</a:t>
            </a:r>
            <a:r>
              <a:rPr lang="en-US" altLang="zh-CN" sz="2800" dirty="0" smtClean="0">
                <a:solidFill>
                  <a:srgbClr val="FF0000"/>
                </a:solidFill>
              </a:rPr>
              <a:t>, P</a:t>
            </a:r>
            <a:r>
              <a:rPr lang="en-US" altLang="zh-CN" sz="2800" baseline="-25000" dirty="0" smtClean="0">
                <a:solidFill>
                  <a:srgbClr val="FF0000"/>
                </a:solidFill>
              </a:rPr>
              <a:t>1</a:t>
            </a:r>
            <a:r>
              <a:rPr lang="en-US" altLang="zh-CN" sz="2800" dirty="0" smtClean="0">
                <a:solidFill>
                  <a:srgbClr val="FF0000"/>
                </a:solidFill>
              </a:rPr>
              <a:t>, K</a:t>
            </a:r>
            <a:r>
              <a:rPr lang="en-US" altLang="zh-CN" sz="2800" baseline="-25000" dirty="0" smtClean="0">
                <a:solidFill>
                  <a:srgbClr val="FF0000"/>
                </a:solidFill>
              </a:rPr>
              <a:t>2</a:t>
            </a:r>
            <a:r>
              <a:rPr lang="en-US" altLang="zh-CN" sz="2800" dirty="0" smtClean="0">
                <a:solidFill>
                  <a:srgbClr val="FF0000"/>
                </a:solidFill>
              </a:rPr>
              <a:t>, P</a:t>
            </a:r>
            <a:r>
              <a:rPr lang="en-US" altLang="zh-CN" sz="2800" baseline="-25000" dirty="0" smtClean="0">
                <a:solidFill>
                  <a:srgbClr val="FF0000"/>
                </a:solidFill>
              </a:rPr>
              <a:t>2</a:t>
            </a:r>
            <a:r>
              <a:rPr lang="en-US" altLang="zh-CN" sz="2800" dirty="0" smtClean="0">
                <a:solidFill>
                  <a:srgbClr val="FF0000"/>
                </a:solidFill>
              </a:rPr>
              <a:t>, ..., </a:t>
            </a:r>
            <a:r>
              <a:rPr lang="en-US" altLang="zh-CN" sz="2800" dirty="0" err="1" smtClean="0">
                <a:solidFill>
                  <a:srgbClr val="FF0000"/>
                </a:solidFill>
              </a:rPr>
              <a:t>K</a:t>
            </a:r>
            <a:r>
              <a:rPr lang="en-US" altLang="zh-CN" sz="2800" baseline="-25000" dirty="0" err="1" smtClean="0">
                <a:solidFill>
                  <a:srgbClr val="FF0000"/>
                </a:solidFill>
              </a:rPr>
              <a:t>n</a:t>
            </a:r>
            <a:r>
              <a:rPr lang="en-US" altLang="zh-CN" sz="2800" dirty="0" smtClean="0">
                <a:solidFill>
                  <a:srgbClr val="FF0000"/>
                </a:solidFill>
              </a:rPr>
              <a:t>, </a:t>
            </a:r>
            <a:r>
              <a:rPr lang="en-US" altLang="zh-CN" sz="2800" dirty="0" err="1" smtClean="0">
                <a:solidFill>
                  <a:srgbClr val="FF0000"/>
                </a:solidFill>
              </a:rPr>
              <a:t>P</a:t>
            </a:r>
            <a:r>
              <a:rPr lang="en-US" altLang="zh-CN" sz="2800" baseline="-25000" dirty="0" err="1" smtClean="0">
                <a:solidFill>
                  <a:srgbClr val="FF0000"/>
                </a:solidFill>
              </a:rPr>
              <a:t>n</a:t>
            </a:r>
            <a:r>
              <a:rPr lang="en-US" altLang="zh-CN" sz="2800" dirty="0" smtClean="0">
                <a:solidFill>
                  <a:srgbClr val="FF0000"/>
                </a:solidFill>
              </a:rPr>
              <a:t>) </a:t>
            </a:r>
          </a:p>
          <a:p>
            <a:r>
              <a:rPr lang="en-US" altLang="zh-CN" sz="2800" b="0" dirty="0"/>
              <a:t>	</a:t>
            </a:r>
            <a:r>
              <a:rPr lang="zh-CN" altLang="zh-CN" sz="2800" b="0" dirty="0"/>
              <a:t>其中：</a:t>
            </a:r>
            <a:r>
              <a:rPr lang="en-US" altLang="zh-CN" sz="2800" b="0" dirty="0"/>
              <a:t>K</a:t>
            </a:r>
            <a:r>
              <a:rPr lang="en-US" altLang="zh-CN" sz="2800" b="0" baseline="-25000" dirty="0"/>
              <a:t>i</a:t>
            </a:r>
            <a:r>
              <a:rPr lang="en-US" altLang="zh-CN" sz="2800" b="0" dirty="0"/>
              <a:t>(</a:t>
            </a:r>
            <a:r>
              <a:rPr lang="en-US" altLang="zh-CN" sz="2800" b="0" dirty="0" err="1"/>
              <a:t>i</a:t>
            </a:r>
            <a:r>
              <a:rPr lang="en-US" altLang="zh-CN" sz="2800" b="0" dirty="0"/>
              <a:t>=1,...,n)</a:t>
            </a:r>
            <a:r>
              <a:rPr lang="zh-CN" altLang="zh-CN" sz="2800" b="0" dirty="0"/>
              <a:t>为关键字，并且</a:t>
            </a:r>
            <a:r>
              <a:rPr lang="en-US" altLang="zh-CN" sz="2800" b="0" dirty="0"/>
              <a:t>K</a:t>
            </a:r>
            <a:r>
              <a:rPr lang="en-US" altLang="zh-CN" sz="2800" b="0" baseline="-25000" dirty="0"/>
              <a:t>i</a:t>
            </a:r>
            <a:r>
              <a:rPr lang="en-US" altLang="zh-CN" sz="2800" b="0" dirty="0"/>
              <a:t>&lt;K</a:t>
            </a:r>
            <a:r>
              <a:rPr lang="en-US" altLang="zh-CN" sz="2800" b="0" baseline="-25000" dirty="0"/>
              <a:t>i+1</a:t>
            </a:r>
            <a:r>
              <a:rPr lang="en-US" altLang="zh-CN" sz="2800" b="0" dirty="0"/>
              <a:t>(</a:t>
            </a:r>
            <a:r>
              <a:rPr lang="en-US" altLang="zh-CN" sz="2800" b="0" dirty="0" err="1"/>
              <a:t>i</a:t>
            </a:r>
            <a:r>
              <a:rPr lang="en-US" altLang="zh-CN" sz="2800" b="0" dirty="0"/>
              <a:t>=</a:t>
            </a:r>
            <a:r>
              <a:rPr lang="en-US" altLang="zh-CN" sz="2800" dirty="0">
                <a:solidFill>
                  <a:srgbClr val="FF0000"/>
                </a:solidFill>
              </a:rPr>
              <a:t>1</a:t>
            </a:r>
            <a:r>
              <a:rPr lang="en-US" altLang="zh-CN" sz="2800" b="0" dirty="0"/>
              <a:t>,...,n-1</a:t>
            </a:r>
            <a:r>
              <a:rPr lang="en-US" altLang="zh-CN" sz="2800" b="0" dirty="0" smtClean="0"/>
              <a:t>)</a:t>
            </a:r>
            <a:r>
              <a:rPr lang="zh-CN" altLang="en-US" sz="2800" b="0" dirty="0" smtClean="0"/>
              <a:t>，即关键字从小到大</a:t>
            </a:r>
            <a:r>
              <a:rPr lang="zh-CN" altLang="en-US" sz="2800" dirty="0" smtClean="0">
                <a:solidFill>
                  <a:srgbClr val="FF0000"/>
                </a:solidFill>
              </a:rPr>
              <a:t>有序排列</a:t>
            </a:r>
            <a:r>
              <a:rPr lang="zh-CN" altLang="zh-CN" sz="2800" b="0" dirty="0" smtClean="0"/>
              <a:t>；</a:t>
            </a:r>
            <a:r>
              <a:rPr lang="en-US" altLang="zh-CN" sz="2800" b="0" dirty="0"/>
              <a:t>P</a:t>
            </a:r>
            <a:r>
              <a:rPr lang="en-US" altLang="zh-CN" sz="2800" b="0" baseline="-25000" dirty="0"/>
              <a:t>i</a:t>
            </a:r>
            <a:r>
              <a:rPr lang="en-US" altLang="zh-CN" sz="2800" b="0" dirty="0"/>
              <a:t>(</a:t>
            </a:r>
            <a:r>
              <a:rPr lang="en-US" altLang="zh-CN" sz="2800" b="0" dirty="0" err="1"/>
              <a:t>i</a:t>
            </a:r>
            <a:r>
              <a:rPr lang="en-US" altLang="zh-CN" sz="2800" b="0" dirty="0"/>
              <a:t>=</a:t>
            </a:r>
            <a:r>
              <a:rPr lang="en-US" altLang="zh-CN" sz="2800" dirty="0">
                <a:solidFill>
                  <a:srgbClr val="FF0000"/>
                </a:solidFill>
              </a:rPr>
              <a:t>0</a:t>
            </a:r>
            <a:r>
              <a:rPr lang="en-US" altLang="zh-CN" sz="2800" b="0" dirty="0"/>
              <a:t>,...,n)</a:t>
            </a:r>
            <a:r>
              <a:rPr lang="zh-CN" altLang="zh-CN" sz="2800" b="0" dirty="0"/>
              <a:t>为指向子树根结点的指针，且指针</a:t>
            </a:r>
            <a:r>
              <a:rPr lang="en-US" altLang="zh-CN" sz="2800" b="0" dirty="0" smtClean="0"/>
              <a:t>P</a:t>
            </a:r>
            <a:r>
              <a:rPr lang="en-US" altLang="zh-CN" sz="2800" b="0" baseline="-25000" dirty="0" smtClean="0"/>
              <a:t>i-1</a:t>
            </a:r>
            <a:r>
              <a:rPr lang="zh-CN" altLang="zh-CN" sz="2800" b="0" dirty="0" smtClean="0"/>
              <a:t>所</a:t>
            </a:r>
            <a:r>
              <a:rPr lang="zh-CN" altLang="zh-CN" sz="2800" b="0" dirty="0"/>
              <a:t>指子树中所有结点的关键字均小于</a:t>
            </a:r>
            <a:r>
              <a:rPr lang="en-US" altLang="zh-CN" sz="2800" b="0" dirty="0"/>
              <a:t>K</a:t>
            </a:r>
            <a:r>
              <a:rPr lang="en-US" altLang="zh-CN" sz="2800" b="0" baseline="-25000" dirty="0"/>
              <a:t>i</a:t>
            </a:r>
            <a:r>
              <a:rPr lang="en-US" altLang="zh-CN" sz="2800" b="0" dirty="0"/>
              <a:t>(</a:t>
            </a:r>
            <a:r>
              <a:rPr lang="en-US" altLang="zh-CN" sz="2800" b="0" dirty="0" err="1"/>
              <a:t>i</a:t>
            </a:r>
            <a:r>
              <a:rPr lang="en-US" altLang="zh-CN" sz="2800" b="0" dirty="0"/>
              <a:t>=1,...n)</a:t>
            </a:r>
            <a:r>
              <a:rPr lang="zh-CN" altLang="zh-CN" sz="2800" b="0" dirty="0"/>
              <a:t>，</a:t>
            </a:r>
            <a:r>
              <a:rPr lang="en-US" altLang="zh-CN" sz="2800" b="0" dirty="0" err="1"/>
              <a:t>P</a:t>
            </a:r>
            <a:r>
              <a:rPr lang="en-US" altLang="zh-CN" sz="2800" b="0" baseline="-25000" dirty="0" err="1"/>
              <a:t>n</a:t>
            </a:r>
            <a:r>
              <a:rPr lang="zh-CN" altLang="zh-CN" sz="2800" b="0" dirty="0"/>
              <a:t>所指子树中所有结点的关键字均大于</a:t>
            </a:r>
            <a:r>
              <a:rPr lang="en-US" altLang="zh-CN" sz="2800" b="0" dirty="0" err="1"/>
              <a:t>K</a:t>
            </a:r>
            <a:r>
              <a:rPr lang="en-US" altLang="zh-CN" sz="2800" b="0" baseline="-25000" dirty="0" err="1"/>
              <a:t>n</a:t>
            </a:r>
            <a:r>
              <a:rPr lang="zh-CN" altLang="zh-CN" sz="2800" b="0" dirty="0"/>
              <a:t>，</a:t>
            </a:r>
            <a:r>
              <a:rPr lang="en-US" altLang="zh-CN" sz="2800" dirty="0" smtClean="0">
                <a:solidFill>
                  <a:srgbClr val="FF0000"/>
                </a:solidFill>
              </a:rPr>
              <a:t>n</a:t>
            </a:r>
            <a:r>
              <a:rPr lang="en-US" altLang="zh-CN" sz="2800" b="0" dirty="0" smtClean="0">
                <a:solidFill>
                  <a:srgbClr val="FF0000"/>
                </a:solidFill>
              </a:rPr>
              <a:t> </a:t>
            </a:r>
            <a:r>
              <a:rPr lang="en-US" altLang="zh-CN" sz="2800" b="0" dirty="0" smtClean="0"/>
              <a:t>(</a:t>
            </a:r>
            <a:r>
              <a:rPr lang="en-US" altLang="zh-CN" sz="2800" dirty="0">
                <a:solidFill>
                  <a:srgbClr val="FF0000"/>
                </a:solidFill>
              </a:rPr>
              <a:t>⌈m/2⌉-1≤n≤m-1</a:t>
            </a:r>
            <a:r>
              <a:rPr lang="en-US" altLang="zh-CN" sz="2800" b="0" dirty="0"/>
              <a:t>)</a:t>
            </a:r>
            <a:r>
              <a:rPr lang="zh-CN" altLang="zh-CN" sz="2800" b="0" dirty="0"/>
              <a:t>为</a:t>
            </a:r>
            <a:r>
              <a:rPr lang="zh-CN" altLang="zh-CN" sz="2800" b="0" dirty="0" smtClean="0">
                <a:solidFill>
                  <a:srgbClr val="FF0000"/>
                </a:solidFill>
              </a:rPr>
              <a:t>关键字个数</a:t>
            </a:r>
            <a:r>
              <a:rPr lang="zh-CN" altLang="zh-CN" sz="2800" b="0" dirty="0">
                <a:solidFill>
                  <a:srgbClr val="FF0000"/>
                </a:solidFill>
              </a:rPr>
              <a:t>（或</a:t>
            </a:r>
            <a:r>
              <a:rPr lang="en-US" altLang="zh-CN" sz="2800" b="0" dirty="0">
                <a:solidFill>
                  <a:srgbClr val="FF0000"/>
                </a:solidFill>
              </a:rPr>
              <a:t>n+1</a:t>
            </a:r>
            <a:r>
              <a:rPr lang="zh-CN" altLang="zh-CN" sz="2800" b="0" dirty="0">
                <a:solidFill>
                  <a:srgbClr val="FF0000"/>
                </a:solidFill>
              </a:rPr>
              <a:t>为子树的个数）</a:t>
            </a:r>
            <a:r>
              <a:rPr lang="zh-CN" altLang="zh-CN" sz="2800" b="0" dirty="0"/>
              <a:t>；</a:t>
            </a:r>
          </a:p>
          <a:p>
            <a:r>
              <a:rPr lang="zh-CN" altLang="zh-CN" sz="2800" b="0" dirty="0"/>
              <a:t>（</a:t>
            </a:r>
            <a:r>
              <a:rPr lang="en-US" altLang="zh-CN" sz="2800" b="0" dirty="0"/>
              <a:t>5</a:t>
            </a:r>
            <a:r>
              <a:rPr lang="zh-CN" altLang="zh-CN" sz="2800" b="0" dirty="0" smtClean="0"/>
              <a:t>）</a:t>
            </a:r>
            <a:r>
              <a:rPr lang="zh-CN" altLang="en-US" sz="2800" dirty="0">
                <a:solidFill>
                  <a:srgbClr val="FF0000"/>
                </a:solidFill>
              </a:rPr>
              <a:t>真正</a:t>
            </a:r>
            <a:r>
              <a:rPr lang="zh-CN" altLang="zh-CN" sz="2800" dirty="0" smtClean="0">
                <a:solidFill>
                  <a:srgbClr val="FF0000"/>
                </a:solidFill>
              </a:rPr>
              <a:t>的</a:t>
            </a:r>
            <a:r>
              <a:rPr lang="zh-CN" altLang="zh-CN" sz="2800" dirty="0">
                <a:solidFill>
                  <a:srgbClr val="FF0000"/>
                </a:solidFill>
              </a:rPr>
              <a:t>叶子结点都出现在同一</a:t>
            </a:r>
            <a:r>
              <a:rPr lang="zh-CN" altLang="zh-CN" sz="2800" dirty="0" smtClean="0">
                <a:solidFill>
                  <a:srgbClr val="FF0000"/>
                </a:solidFill>
              </a:rPr>
              <a:t>层次</a:t>
            </a:r>
            <a:r>
              <a:rPr lang="zh-CN" altLang="zh-CN" sz="2800" b="0" dirty="0" smtClean="0">
                <a:solidFill>
                  <a:srgbClr val="FF0000"/>
                </a:solidFill>
              </a:rPr>
              <a:t>，</a:t>
            </a:r>
            <a:r>
              <a:rPr lang="zh-CN" altLang="zh-CN" sz="2800" b="0" dirty="0"/>
              <a:t>并且</a:t>
            </a:r>
            <a:r>
              <a:rPr lang="zh-CN" altLang="zh-CN" sz="2800" dirty="0">
                <a:solidFill>
                  <a:srgbClr val="FF0000"/>
                </a:solidFill>
              </a:rPr>
              <a:t>不带信息</a:t>
            </a:r>
            <a:r>
              <a:rPr lang="zh-CN" altLang="zh-CN" sz="2800" b="0" dirty="0"/>
              <a:t>（可以看作是外部结点或查找失败的结点，实际上这些结点不存在，指向这些结点的指针为空）。</a:t>
            </a:r>
          </a:p>
          <a:p>
            <a:endParaRPr lang="zh-CN" altLang="en-US" dirty="0"/>
          </a:p>
        </p:txBody>
      </p:sp>
      <p:sp>
        <p:nvSpPr>
          <p:cNvPr id="4" name="矩形 3"/>
          <p:cNvSpPr/>
          <p:nvPr/>
        </p:nvSpPr>
        <p:spPr>
          <a:xfrm>
            <a:off x="6081532" y="1196752"/>
            <a:ext cx="3070071" cy="609398"/>
          </a:xfrm>
          <a:prstGeom prst="rect">
            <a:avLst/>
          </a:prstGeom>
        </p:spPr>
        <p:txBody>
          <a:bodyPr wrap="none">
            <a:spAutoFit/>
          </a:bodyPr>
          <a:lstStyle/>
          <a:p>
            <a:pPr marL="342900" lvl="0" indent="-342900">
              <a:lnSpc>
                <a:spcPct val="120000"/>
              </a:lnSpc>
              <a:spcBef>
                <a:spcPts val="800"/>
              </a:spcBef>
            </a:pP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省略了索引指针！</a:t>
            </a:r>
            <a:endParaRPr lang="zh-CN"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5271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4"/>
            <a:ext cx="8965058" cy="3071834"/>
          </a:xfrm>
        </p:spPr>
        <p:txBody>
          <a:bodyPr>
            <a:normAutofit/>
          </a:bodyPr>
          <a:lstStyle/>
          <a:p>
            <a:r>
              <a:rPr lang="en-US" altLang="zh-CN" b="0" dirty="0"/>
              <a:t>	</a:t>
            </a:r>
            <a:r>
              <a:rPr lang="zh-CN" altLang="en-US" b="0" dirty="0" smtClean="0"/>
              <a:t>如</a:t>
            </a:r>
            <a:r>
              <a:rPr lang="zh-CN" altLang="zh-CN" b="0" dirty="0" smtClean="0"/>
              <a:t>图</a:t>
            </a:r>
            <a:r>
              <a:rPr lang="en-US" altLang="zh-CN" b="0" dirty="0"/>
              <a:t>8-12</a:t>
            </a:r>
            <a:r>
              <a:rPr lang="zh-CN" altLang="zh-CN" b="0" dirty="0"/>
              <a:t>是一棵</a:t>
            </a:r>
            <a:r>
              <a:rPr lang="en-US" altLang="zh-CN" dirty="0">
                <a:solidFill>
                  <a:srgbClr val="FF0000"/>
                </a:solidFill>
              </a:rPr>
              <a:t>4</a:t>
            </a:r>
            <a:r>
              <a:rPr lang="zh-CN" altLang="zh-CN" b="0" dirty="0"/>
              <a:t>阶的</a:t>
            </a:r>
            <a:r>
              <a:rPr lang="en-US" altLang="zh-CN" b="0" dirty="0"/>
              <a:t>B</a:t>
            </a:r>
            <a:r>
              <a:rPr lang="en-US" altLang="zh-CN" b="0" baseline="-25000" dirty="0"/>
              <a:t>-</a:t>
            </a:r>
            <a:r>
              <a:rPr lang="zh-CN" altLang="zh-CN" b="0" dirty="0" smtClean="0"/>
              <a:t>树</a:t>
            </a:r>
            <a:r>
              <a:rPr lang="zh-CN" altLang="en-US" b="0" dirty="0" smtClean="0"/>
              <a:t>：</a:t>
            </a:r>
            <a:endParaRPr lang="en-US" altLang="zh-CN" b="0" dirty="0" smtClean="0"/>
          </a:p>
          <a:p>
            <a:pPr>
              <a:spcBef>
                <a:spcPts val="300"/>
              </a:spcBef>
            </a:pPr>
            <a:r>
              <a:rPr lang="zh-CN" altLang="en-US" b="0" dirty="0" smtClean="0"/>
              <a:t>（</a:t>
            </a:r>
            <a:r>
              <a:rPr lang="en-US" altLang="zh-CN" b="0" dirty="0" smtClean="0"/>
              <a:t>1</a:t>
            </a:r>
            <a:r>
              <a:rPr lang="zh-CN" altLang="en-US" b="0" dirty="0" smtClean="0"/>
              <a:t>）</a:t>
            </a:r>
            <a:r>
              <a:rPr lang="zh-CN" altLang="zh-CN" b="0" dirty="0" smtClean="0"/>
              <a:t>所有</a:t>
            </a:r>
            <a:r>
              <a:rPr lang="zh-CN" altLang="zh-CN" b="0" dirty="0"/>
              <a:t>终端</a:t>
            </a:r>
            <a:r>
              <a:rPr lang="zh-CN" altLang="zh-CN" b="0" dirty="0" smtClean="0"/>
              <a:t>结点</a:t>
            </a:r>
            <a:r>
              <a:rPr lang="zh-CN" altLang="en-US" b="0" dirty="0" smtClean="0"/>
              <a:t>（叶子结点）</a:t>
            </a:r>
            <a:r>
              <a:rPr lang="zh-CN" altLang="zh-CN" b="0" dirty="0" smtClean="0"/>
              <a:t>都</a:t>
            </a:r>
            <a:r>
              <a:rPr lang="zh-CN" altLang="zh-CN" b="0" dirty="0"/>
              <a:t>在同一层上</a:t>
            </a:r>
            <a:r>
              <a:rPr lang="zh-CN" altLang="zh-CN" b="0" dirty="0" smtClean="0"/>
              <a:t>。</a:t>
            </a:r>
            <a:endParaRPr lang="en-US" altLang="zh-CN" b="0" dirty="0" smtClean="0"/>
          </a:p>
          <a:p>
            <a:pPr>
              <a:spcBef>
                <a:spcPts val="300"/>
              </a:spcBef>
            </a:pPr>
            <a:r>
              <a:rPr lang="zh-CN" altLang="en-US" b="0" dirty="0" smtClean="0"/>
              <a:t>（</a:t>
            </a:r>
            <a:r>
              <a:rPr lang="en-US" altLang="zh-CN" b="0" dirty="0" smtClean="0"/>
              <a:t>2</a:t>
            </a:r>
            <a:r>
              <a:rPr lang="zh-CN" altLang="en-US" b="0" dirty="0" smtClean="0"/>
              <a:t>）</a:t>
            </a:r>
            <a:r>
              <a:rPr lang="zh-CN" altLang="zh-CN" b="0" dirty="0" smtClean="0"/>
              <a:t>每个</a:t>
            </a:r>
            <a:r>
              <a:rPr lang="zh-CN" altLang="zh-CN" b="0" dirty="0"/>
              <a:t>结点（除根和终端结点之外）的孩子结点的个数在</a:t>
            </a:r>
            <a:r>
              <a:rPr lang="en-US" altLang="zh-CN" b="0" dirty="0"/>
              <a:t>⌈</a:t>
            </a:r>
            <a:r>
              <a:rPr lang="en-US" altLang="zh-CN" b="0" dirty="0">
                <a:solidFill>
                  <a:srgbClr val="FF0000"/>
                </a:solidFill>
              </a:rPr>
              <a:t>4/2⌉</a:t>
            </a:r>
            <a:r>
              <a:rPr lang="zh-CN" altLang="zh-CN" b="0" dirty="0">
                <a:solidFill>
                  <a:srgbClr val="FF0000"/>
                </a:solidFill>
              </a:rPr>
              <a:t>和</a:t>
            </a:r>
            <a:r>
              <a:rPr lang="en-US" altLang="zh-CN" b="0" dirty="0">
                <a:solidFill>
                  <a:srgbClr val="FF0000"/>
                </a:solidFill>
              </a:rPr>
              <a:t>4</a:t>
            </a:r>
            <a:r>
              <a:rPr lang="zh-CN" altLang="zh-CN" b="0" dirty="0">
                <a:solidFill>
                  <a:srgbClr val="FF0000"/>
                </a:solidFill>
              </a:rPr>
              <a:t>之间</a:t>
            </a:r>
            <a:r>
              <a:rPr lang="zh-CN" altLang="zh-CN" b="0" dirty="0"/>
              <a:t>，因此每个非终端结点可以包含</a:t>
            </a:r>
            <a:r>
              <a:rPr lang="en-US" altLang="zh-CN" b="0" dirty="0" smtClean="0">
                <a:solidFill>
                  <a:srgbClr val="FF0000"/>
                </a:solidFill>
              </a:rPr>
              <a:t>1</a:t>
            </a:r>
            <a:r>
              <a:rPr lang="zh-CN" altLang="en-US" b="0" dirty="0" smtClean="0">
                <a:solidFill>
                  <a:srgbClr val="FF0000"/>
                </a:solidFill>
              </a:rPr>
              <a:t>、</a:t>
            </a:r>
            <a:r>
              <a:rPr lang="en-US" altLang="zh-CN" b="0" dirty="0" smtClean="0">
                <a:solidFill>
                  <a:srgbClr val="FF0000"/>
                </a:solidFill>
              </a:rPr>
              <a:t>2</a:t>
            </a:r>
            <a:r>
              <a:rPr lang="zh-CN" altLang="zh-CN" b="0" dirty="0">
                <a:solidFill>
                  <a:srgbClr val="FF0000"/>
                </a:solidFill>
              </a:rPr>
              <a:t>或</a:t>
            </a:r>
            <a:r>
              <a:rPr lang="en-US" altLang="zh-CN" b="0" dirty="0">
                <a:solidFill>
                  <a:srgbClr val="FF0000"/>
                </a:solidFill>
              </a:rPr>
              <a:t>3</a:t>
            </a:r>
            <a:r>
              <a:rPr lang="zh-CN" altLang="zh-CN" b="0" dirty="0"/>
              <a:t>个关键字</a:t>
            </a:r>
            <a:r>
              <a:rPr lang="zh-CN" altLang="zh-CN" b="0" dirty="0" smtClean="0"/>
              <a:t>；</a:t>
            </a:r>
            <a:endParaRPr lang="en-US" altLang="zh-CN" b="0" dirty="0" smtClean="0"/>
          </a:p>
          <a:p>
            <a:pPr>
              <a:spcBef>
                <a:spcPts val="300"/>
              </a:spcBef>
            </a:pPr>
            <a:r>
              <a:rPr lang="zh-CN" altLang="en-US" b="0" dirty="0" smtClean="0"/>
              <a:t>（</a:t>
            </a:r>
            <a:r>
              <a:rPr lang="en-US" altLang="zh-CN" b="0" dirty="0" smtClean="0"/>
              <a:t>3</a:t>
            </a:r>
            <a:r>
              <a:rPr lang="zh-CN" altLang="en-US" b="0" dirty="0" smtClean="0"/>
              <a:t>）</a:t>
            </a:r>
            <a:r>
              <a:rPr lang="zh-CN" altLang="zh-CN" b="0" dirty="0" smtClean="0"/>
              <a:t>根</a:t>
            </a:r>
            <a:r>
              <a:rPr lang="zh-CN" altLang="zh-CN" b="0" dirty="0"/>
              <a:t>结点包含一个</a:t>
            </a:r>
            <a:r>
              <a:rPr lang="zh-CN" altLang="zh-CN" b="0" dirty="0" smtClean="0"/>
              <a:t>关键字</a:t>
            </a:r>
            <a:r>
              <a:rPr lang="zh-CN" altLang="en-US" b="0" dirty="0" smtClean="0"/>
              <a:t>、</a:t>
            </a:r>
            <a:r>
              <a:rPr lang="zh-CN" altLang="zh-CN" b="0" dirty="0" smtClean="0"/>
              <a:t>有</a:t>
            </a:r>
            <a:r>
              <a:rPr lang="zh-CN" altLang="zh-CN" b="0" dirty="0"/>
              <a:t>两个孩子结点</a:t>
            </a:r>
            <a:r>
              <a:rPr lang="zh-CN" altLang="zh-CN" b="0" dirty="0" smtClean="0"/>
              <a:t>；</a:t>
            </a:r>
            <a:endParaRPr lang="en-US" altLang="zh-CN" b="0" dirty="0" smtClean="0"/>
          </a:p>
          <a:p>
            <a:pPr>
              <a:spcBef>
                <a:spcPts val="300"/>
              </a:spcBef>
            </a:pPr>
            <a:r>
              <a:rPr lang="zh-CN" altLang="en-US" b="0" dirty="0" smtClean="0"/>
              <a:t>（</a:t>
            </a:r>
            <a:r>
              <a:rPr lang="en-US" altLang="zh-CN" b="0" dirty="0" smtClean="0"/>
              <a:t>4</a:t>
            </a:r>
            <a:r>
              <a:rPr lang="zh-CN" altLang="en-US" b="0" dirty="0" smtClean="0"/>
              <a:t>）</a:t>
            </a:r>
            <a:r>
              <a:rPr lang="zh-CN" altLang="zh-CN" b="0" dirty="0" smtClean="0"/>
              <a:t>在</a:t>
            </a:r>
            <a:r>
              <a:rPr lang="zh-CN" altLang="zh-CN" b="0" dirty="0"/>
              <a:t>每个结点内的关键字都是按由小到大的顺序排列的。</a:t>
            </a:r>
          </a:p>
          <a:p>
            <a:endParaRPr lang="zh-CN" altLang="en-US" dirty="0"/>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0100" y="2852936"/>
            <a:ext cx="7332923" cy="4005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rot="5400000">
            <a:off x="6239277" y="4714884"/>
            <a:ext cx="642942" cy="35719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7939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7504" y="1071546"/>
            <a:ext cx="9036496" cy="4636618"/>
          </a:xfrm>
          <a:prstGeom prst="rect">
            <a:avLst/>
          </a:prstGeom>
          <a:solidFill>
            <a:schemeClr val="bg1">
              <a:lumMod val="95000"/>
            </a:schemeClr>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180000" rIns="180000" bIns="108000">
            <a:spAutoFit/>
          </a:bodyPr>
          <a:lstStyle/>
          <a:p>
            <a:pPr algn="just" fontAlgn="ctr">
              <a:lnSpc>
                <a:spcPct val="90000"/>
              </a:lnSpc>
              <a:spcBef>
                <a:spcPct val="50000"/>
              </a:spcBef>
              <a:spcAft>
                <a:spcPct val="0"/>
              </a:spcAft>
            </a:pPr>
            <a:r>
              <a:rPr kumimoji="1" lang="en-US" altLang="zh-CN" sz="2400" b="1" dirty="0">
                <a:solidFill>
                  <a:srgbClr val="3333FF"/>
                </a:solidFill>
                <a:latin typeface="Consolas" pitchFamily="49" charset="0"/>
                <a:ea typeface="仿宋" pitchFamily="49" charset="-122"/>
                <a:cs typeface="Consolas" pitchFamily="49" charset="0"/>
              </a:rPr>
              <a:t>#define MAXM 10		</a:t>
            </a:r>
            <a:r>
              <a:rPr kumimoji="1" lang="en-US" altLang="zh-CN" sz="2400" b="1" dirty="0" smtClean="0">
                <a:solidFill>
                  <a:srgbClr val="3333FF"/>
                </a:solidFill>
                <a:latin typeface="Consolas" pitchFamily="49" charset="0"/>
                <a:ea typeface="仿宋" pitchFamily="49" charset="-122"/>
                <a:cs typeface="Consolas" pitchFamily="49" charset="0"/>
              </a:rPr>
              <a:t>	</a:t>
            </a:r>
            <a:r>
              <a:rPr kumimoji="1" lang="en-US" altLang="zh-CN" sz="2400" b="1" dirty="0" smtClean="0">
                <a:solidFill>
                  <a:srgbClr val="00B0F0"/>
                </a:solidFill>
                <a:latin typeface="Consolas" pitchFamily="49" charset="0"/>
                <a:ea typeface="仿宋" pitchFamily="49" charset="-122"/>
                <a:cs typeface="Consolas" pitchFamily="49" charset="0"/>
              </a:rPr>
              <a:t>//</a:t>
            </a:r>
            <a:r>
              <a:rPr kumimoji="1" lang="zh-CN" altLang="en-US" sz="2400" b="1" dirty="0" smtClean="0">
                <a:solidFill>
                  <a:srgbClr val="00B0F0"/>
                </a:solidFill>
                <a:latin typeface="Consolas" pitchFamily="49" charset="0"/>
                <a:ea typeface="仿宋" pitchFamily="49" charset="-122"/>
                <a:cs typeface="Consolas" pitchFamily="49" charset="0"/>
              </a:rPr>
              <a:t>定义</a:t>
            </a:r>
            <a:r>
              <a:rPr kumimoji="1" lang="en-US" altLang="zh-CN" sz="2400" b="1" dirty="0" smtClean="0">
                <a:solidFill>
                  <a:srgbClr val="00B0F0"/>
                </a:solidFill>
                <a:latin typeface="Consolas" pitchFamily="49" charset="0"/>
                <a:ea typeface="仿宋" pitchFamily="49" charset="-122"/>
                <a:cs typeface="Consolas" pitchFamily="49" charset="0"/>
              </a:rPr>
              <a:t>B</a:t>
            </a:r>
            <a:r>
              <a:rPr kumimoji="1" lang="zh-CN" altLang="en-US" sz="2400" b="1" dirty="0" smtClean="0">
                <a:solidFill>
                  <a:srgbClr val="00B0F0"/>
                </a:solidFill>
                <a:latin typeface="Consolas" pitchFamily="49" charset="0"/>
                <a:ea typeface="仿宋" pitchFamily="49" charset="-122"/>
                <a:cs typeface="Consolas" pitchFamily="49" charset="0"/>
              </a:rPr>
              <a:t>树</a:t>
            </a:r>
            <a:r>
              <a:rPr kumimoji="1" lang="zh-CN" altLang="en-US" sz="2400" b="1" dirty="0">
                <a:solidFill>
                  <a:srgbClr val="00B0F0"/>
                </a:solidFill>
                <a:latin typeface="Consolas" pitchFamily="49" charset="0"/>
                <a:ea typeface="仿宋" pitchFamily="49" charset="-122"/>
                <a:cs typeface="Consolas" pitchFamily="49" charset="0"/>
              </a:rPr>
              <a:t>的最大的阶数</a:t>
            </a:r>
          </a:p>
          <a:p>
            <a:pPr algn="just" fontAlgn="ctr">
              <a:lnSpc>
                <a:spcPct val="90000"/>
              </a:lnSpc>
              <a:spcBef>
                <a:spcPct val="50000"/>
              </a:spcBef>
              <a:spcAft>
                <a:spcPct val="0"/>
              </a:spcAft>
            </a:pPr>
            <a:r>
              <a:rPr kumimoji="1" lang="en-US" altLang="zh-CN" sz="2400" b="1" dirty="0" err="1" smtClean="0">
                <a:solidFill>
                  <a:srgbClr val="3333FF"/>
                </a:solidFill>
                <a:latin typeface="Consolas" pitchFamily="49" charset="0"/>
                <a:ea typeface="仿宋" pitchFamily="49" charset="-122"/>
                <a:cs typeface="Consolas" pitchFamily="49" charset="0"/>
              </a:rPr>
              <a:t>typedef</a:t>
            </a:r>
            <a:r>
              <a:rPr kumimoji="1" lang="en-US" altLang="zh-CN" sz="2400" b="1" dirty="0" smtClean="0">
                <a:solidFill>
                  <a:srgbClr val="3333FF"/>
                </a:solidFill>
                <a:latin typeface="Consolas" pitchFamily="49" charset="0"/>
                <a:ea typeface="仿宋" pitchFamily="49" charset="-122"/>
                <a:cs typeface="Consolas" pitchFamily="49" charset="0"/>
              </a:rPr>
              <a:t> </a:t>
            </a:r>
            <a:r>
              <a:rPr kumimoji="1" lang="en-US" altLang="zh-CN" sz="2400" b="1" dirty="0" err="1" smtClean="0">
                <a:solidFill>
                  <a:srgbClr val="3333FF"/>
                </a:solidFill>
                <a:latin typeface="Consolas" pitchFamily="49" charset="0"/>
                <a:ea typeface="仿宋" pitchFamily="49" charset="-122"/>
                <a:cs typeface="Consolas" pitchFamily="49" charset="0"/>
              </a:rPr>
              <a:t>int</a:t>
            </a:r>
            <a:r>
              <a:rPr kumimoji="1" lang="en-US" altLang="zh-CN" sz="2400" b="1" dirty="0" smtClean="0">
                <a:solidFill>
                  <a:srgbClr val="3333FF"/>
                </a:solidFill>
                <a:latin typeface="Consolas" pitchFamily="49" charset="0"/>
                <a:ea typeface="仿宋" pitchFamily="49" charset="-122"/>
                <a:cs typeface="Consolas" pitchFamily="49" charset="0"/>
              </a:rPr>
              <a:t> </a:t>
            </a:r>
            <a:r>
              <a:rPr kumimoji="1" lang="en-US" altLang="zh-CN" sz="2400" b="1" dirty="0" err="1">
                <a:solidFill>
                  <a:srgbClr val="3333FF"/>
                </a:solidFill>
                <a:latin typeface="Consolas" pitchFamily="49" charset="0"/>
                <a:ea typeface="仿宋" pitchFamily="49" charset="-122"/>
                <a:cs typeface="Consolas" pitchFamily="49" charset="0"/>
              </a:rPr>
              <a:t>KeyType</a:t>
            </a:r>
            <a:r>
              <a:rPr kumimoji="1" lang="en-US" altLang="zh-CN" sz="2400" b="1" dirty="0">
                <a:solidFill>
                  <a:srgbClr val="3333FF"/>
                </a:solidFill>
                <a:latin typeface="Consolas" pitchFamily="49" charset="0"/>
                <a:ea typeface="仿宋" pitchFamily="49" charset="-122"/>
                <a:cs typeface="Consolas" pitchFamily="49" charset="0"/>
              </a:rPr>
              <a:t>;       </a:t>
            </a:r>
            <a:r>
              <a:rPr kumimoji="1" lang="en-US" altLang="zh-CN" sz="2400" b="1" dirty="0" smtClean="0">
                <a:solidFill>
                  <a:srgbClr val="3333FF"/>
                </a:solidFill>
                <a:latin typeface="Consolas" pitchFamily="49" charset="0"/>
                <a:ea typeface="仿宋" pitchFamily="49" charset="-122"/>
                <a:cs typeface="Consolas" pitchFamily="49" charset="0"/>
              </a:rPr>
              <a:t>	</a:t>
            </a:r>
            <a:r>
              <a:rPr kumimoji="1" lang="en-US" altLang="zh-CN" sz="2400" b="1" dirty="0" smtClean="0">
                <a:solidFill>
                  <a:srgbClr val="00B0F0"/>
                </a:solidFill>
                <a:latin typeface="Consolas" pitchFamily="49" charset="0"/>
                <a:ea typeface="仿宋" pitchFamily="49" charset="-122"/>
                <a:cs typeface="Consolas" pitchFamily="49" charset="0"/>
              </a:rPr>
              <a:t>//</a:t>
            </a:r>
            <a:r>
              <a:rPr kumimoji="1" lang="en-US" altLang="zh-CN" sz="2400" b="1" dirty="0" err="1">
                <a:solidFill>
                  <a:srgbClr val="00B0F0"/>
                </a:solidFill>
                <a:latin typeface="Consolas" pitchFamily="49" charset="0"/>
                <a:ea typeface="仿宋" pitchFamily="49" charset="-122"/>
                <a:cs typeface="Consolas" pitchFamily="49" charset="0"/>
              </a:rPr>
              <a:t>KeyType</a:t>
            </a:r>
            <a:r>
              <a:rPr kumimoji="1" lang="zh-CN" altLang="en-US" sz="2400" b="1" dirty="0">
                <a:solidFill>
                  <a:srgbClr val="00B0F0"/>
                </a:solidFill>
                <a:latin typeface="Consolas" pitchFamily="49" charset="0"/>
                <a:ea typeface="仿宋" pitchFamily="49" charset="-122"/>
                <a:cs typeface="Consolas" pitchFamily="49" charset="0"/>
              </a:rPr>
              <a:t>为关键字类型</a:t>
            </a:r>
          </a:p>
          <a:p>
            <a:pPr algn="just" fontAlgn="ctr">
              <a:lnSpc>
                <a:spcPct val="150000"/>
              </a:lnSpc>
              <a:spcBef>
                <a:spcPct val="50000"/>
              </a:spcBef>
              <a:spcAft>
                <a:spcPct val="0"/>
              </a:spcAft>
            </a:pPr>
            <a:r>
              <a:rPr kumimoji="1" lang="en-US" altLang="zh-CN" sz="2400" b="1" dirty="0" err="1">
                <a:solidFill>
                  <a:srgbClr val="3333FF"/>
                </a:solidFill>
                <a:latin typeface="Consolas" pitchFamily="49" charset="0"/>
                <a:ea typeface="仿宋" pitchFamily="49" charset="-122"/>
                <a:cs typeface="Consolas" pitchFamily="49" charset="0"/>
              </a:rPr>
              <a:t>typedef</a:t>
            </a:r>
            <a:r>
              <a:rPr kumimoji="1" lang="en-US" altLang="zh-CN" sz="2400" b="1" dirty="0">
                <a:solidFill>
                  <a:srgbClr val="3333FF"/>
                </a:solidFill>
                <a:latin typeface="Consolas" pitchFamily="49" charset="0"/>
                <a:ea typeface="仿宋" pitchFamily="49" charset="-122"/>
                <a:cs typeface="Consolas" pitchFamily="49" charset="0"/>
              </a:rPr>
              <a:t> </a:t>
            </a:r>
            <a:r>
              <a:rPr kumimoji="1" lang="en-US" altLang="zh-CN" sz="2400" b="1" dirty="0" err="1">
                <a:solidFill>
                  <a:srgbClr val="3333FF"/>
                </a:solidFill>
                <a:latin typeface="Consolas" pitchFamily="49" charset="0"/>
                <a:ea typeface="仿宋" pitchFamily="49" charset="-122"/>
                <a:cs typeface="Consolas" pitchFamily="49" charset="0"/>
              </a:rPr>
              <a:t>struct</a:t>
            </a:r>
            <a:r>
              <a:rPr kumimoji="1" lang="en-US" altLang="zh-CN" sz="2400" b="1" dirty="0">
                <a:solidFill>
                  <a:srgbClr val="3333FF"/>
                </a:solidFill>
                <a:latin typeface="Consolas" pitchFamily="49" charset="0"/>
                <a:ea typeface="仿宋" pitchFamily="49" charset="-122"/>
                <a:cs typeface="Consolas" pitchFamily="49" charset="0"/>
              </a:rPr>
              <a:t> node </a:t>
            </a:r>
            <a:endParaRPr kumimoji="1" lang="en-US" altLang="zh-CN" sz="2400" b="1" dirty="0" smtClean="0">
              <a:solidFill>
                <a:srgbClr val="3333FF"/>
              </a:solidFill>
              <a:latin typeface="Consolas" pitchFamily="49" charset="0"/>
              <a:ea typeface="仿宋" pitchFamily="49" charset="-122"/>
              <a:cs typeface="Consolas" pitchFamily="49" charset="0"/>
            </a:endParaRPr>
          </a:p>
          <a:p>
            <a:pPr algn="just" fontAlgn="ctr">
              <a:lnSpc>
                <a:spcPct val="90000"/>
              </a:lnSpc>
              <a:spcBef>
                <a:spcPct val="50000"/>
              </a:spcBef>
              <a:spcAft>
                <a:spcPct val="0"/>
              </a:spcAft>
            </a:pPr>
            <a:r>
              <a:rPr kumimoji="1" lang="en-US" altLang="zh-CN" sz="2400" b="1" dirty="0" smtClean="0">
                <a:solidFill>
                  <a:srgbClr val="3333FF"/>
                </a:solidFill>
                <a:latin typeface="Consolas" pitchFamily="49" charset="0"/>
                <a:ea typeface="仿宋" pitchFamily="49" charset="-122"/>
                <a:cs typeface="Consolas" pitchFamily="49" charset="0"/>
              </a:rPr>
              <a:t>{  </a:t>
            </a:r>
            <a:r>
              <a:rPr kumimoji="1" lang="en-US" altLang="zh-CN" sz="2400" b="1" dirty="0" err="1" smtClean="0">
                <a:solidFill>
                  <a:srgbClr val="FF00FF"/>
                </a:solidFill>
                <a:latin typeface="Consolas" pitchFamily="49" charset="0"/>
                <a:ea typeface="仿宋" pitchFamily="49" charset="-122"/>
                <a:cs typeface="Consolas" pitchFamily="49" charset="0"/>
              </a:rPr>
              <a:t>int</a:t>
            </a:r>
            <a:r>
              <a:rPr kumimoji="1" lang="en-US" altLang="zh-CN" sz="2400" b="1" dirty="0" smtClean="0">
                <a:solidFill>
                  <a:srgbClr val="FF00FF"/>
                </a:solidFill>
                <a:latin typeface="Consolas" pitchFamily="49" charset="0"/>
                <a:ea typeface="仿宋" pitchFamily="49" charset="-122"/>
                <a:cs typeface="Consolas" pitchFamily="49" charset="0"/>
              </a:rPr>
              <a:t> </a:t>
            </a:r>
            <a:r>
              <a:rPr kumimoji="1" lang="en-US" altLang="zh-CN" sz="2400" b="1" dirty="0" err="1">
                <a:solidFill>
                  <a:srgbClr val="FF00FF"/>
                </a:solidFill>
                <a:latin typeface="Consolas" pitchFamily="49" charset="0"/>
                <a:ea typeface="仿宋" pitchFamily="49" charset="-122"/>
                <a:cs typeface="Consolas" pitchFamily="49" charset="0"/>
              </a:rPr>
              <a:t>keynum</a:t>
            </a:r>
            <a:r>
              <a:rPr kumimoji="1" lang="en-US" altLang="zh-CN" sz="2400" b="1" dirty="0">
                <a:solidFill>
                  <a:srgbClr val="FF00FF"/>
                </a:solidFill>
                <a:latin typeface="Consolas" pitchFamily="49" charset="0"/>
                <a:ea typeface="仿宋" pitchFamily="49" charset="-122"/>
                <a:cs typeface="Consolas" pitchFamily="49" charset="0"/>
              </a:rPr>
              <a:t>; 	      </a:t>
            </a:r>
            <a:r>
              <a:rPr kumimoji="1" lang="en-US" altLang="zh-CN" sz="2400" b="1" dirty="0" smtClean="0">
                <a:solidFill>
                  <a:srgbClr val="FF00FF"/>
                </a:solidFill>
                <a:latin typeface="Consolas" pitchFamily="49" charset="0"/>
                <a:ea typeface="仿宋" pitchFamily="49" charset="-122"/>
                <a:cs typeface="Consolas" pitchFamily="49" charset="0"/>
              </a:rPr>
              <a:t>	</a:t>
            </a:r>
            <a:r>
              <a:rPr kumimoji="1" lang="en-US" altLang="zh-CN" sz="2400" b="1" dirty="0" smtClean="0">
                <a:solidFill>
                  <a:srgbClr val="00B0F0"/>
                </a:solidFill>
                <a:latin typeface="Consolas" pitchFamily="49" charset="0"/>
                <a:ea typeface="仿宋" pitchFamily="49" charset="-122"/>
                <a:cs typeface="Consolas" pitchFamily="49" charset="0"/>
              </a:rPr>
              <a:t>//</a:t>
            </a:r>
            <a:r>
              <a:rPr kumimoji="1" lang="zh-CN" altLang="en-US" sz="2400" b="1" dirty="0" smtClean="0">
                <a:solidFill>
                  <a:srgbClr val="00B0F0"/>
                </a:solidFill>
                <a:latin typeface="Consolas" pitchFamily="49" charset="0"/>
                <a:ea typeface="仿宋" pitchFamily="49" charset="-122"/>
                <a:cs typeface="Consolas" pitchFamily="49" charset="0"/>
              </a:rPr>
              <a:t>结点的</a:t>
            </a:r>
            <a:r>
              <a:rPr kumimoji="1" lang="zh-CN" altLang="en-US" sz="2400" b="1" dirty="0">
                <a:solidFill>
                  <a:srgbClr val="00B0F0"/>
                </a:solidFill>
                <a:latin typeface="Consolas" pitchFamily="49" charset="0"/>
                <a:ea typeface="仿宋" pitchFamily="49" charset="-122"/>
                <a:cs typeface="Consolas" pitchFamily="49" charset="0"/>
              </a:rPr>
              <a:t>关键字的个数</a:t>
            </a:r>
          </a:p>
          <a:p>
            <a:pPr algn="just" fontAlgn="ctr">
              <a:lnSpc>
                <a:spcPct val="90000"/>
              </a:lnSpc>
              <a:spcBef>
                <a:spcPct val="50000"/>
              </a:spcBef>
              <a:spcAft>
                <a:spcPct val="0"/>
              </a:spcAft>
            </a:pPr>
            <a:r>
              <a:rPr kumimoji="1" lang="zh-CN" altLang="en-US" sz="2400" b="1" dirty="0">
                <a:solidFill>
                  <a:srgbClr val="FF00FF"/>
                </a:solidFill>
                <a:latin typeface="Consolas" pitchFamily="49" charset="0"/>
                <a:ea typeface="仿宋" pitchFamily="49" charset="-122"/>
                <a:cs typeface="Consolas" pitchFamily="49" charset="0"/>
              </a:rPr>
              <a:t>   </a:t>
            </a:r>
            <a:r>
              <a:rPr kumimoji="1" lang="en-US" altLang="zh-CN" sz="2400" b="1" dirty="0" err="1" smtClean="0">
                <a:solidFill>
                  <a:srgbClr val="FF00FF"/>
                </a:solidFill>
                <a:latin typeface="Consolas" pitchFamily="49" charset="0"/>
                <a:ea typeface="仿宋" pitchFamily="49" charset="-122"/>
                <a:cs typeface="Consolas" pitchFamily="49" charset="0"/>
              </a:rPr>
              <a:t>KeyType</a:t>
            </a:r>
            <a:r>
              <a:rPr kumimoji="1" lang="en-US" altLang="zh-CN" sz="2400" b="1" dirty="0" smtClean="0">
                <a:solidFill>
                  <a:srgbClr val="FF00FF"/>
                </a:solidFill>
                <a:latin typeface="Consolas" pitchFamily="49" charset="0"/>
                <a:ea typeface="仿宋" pitchFamily="49" charset="-122"/>
                <a:cs typeface="Consolas" pitchFamily="49" charset="0"/>
              </a:rPr>
              <a:t> </a:t>
            </a:r>
            <a:r>
              <a:rPr kumimoji="1" lang="en-US" altLang="zh-CN" sz="2400" b="1" dirty="0">
                <a:solidFill>
                  <a:srgbClr val="FF00FF"/>
                </a:solidFill>
                <a:latin typeface="Consolas" pitchFamily="49" charset="0"/>
                <a:ea typeface="仿宋" pitchFamily="49" charset="-122"/>
                <a:cs typeface="Consolas" pitchFamily="49" charset="0"/>
              </a:rPr>
              <a:t>key[MAXM];      </a:t>
            </a:r>
            <a:r>
              <a:rPr kumimoji="1" lang="en-US" altLang="zh-CN" sz="2400" b="1" dirty="0" smtClean="0">
                <a:solidFill>
                  <a:srgbClr val="FF00FF"/>
                </a:solidFill>
                <a:latin typeface="Consolas" pitchFamily="49" charset="0"/>
                <a:ea typeface="仿宋" pitchFamily="49" charset="-122"/>
                <a:cs typeface="Consolas" pitchFamily="49" charset="0"/>
              </a:rPr>
              <a:t>	</a:t>
            </a:r>
            <a:r>
              <a:rPr kumimoji="1" lang="en-US" altLang="zh-CN" sz="2400" b="1" dirty="0" smtClean="0">
                <a:solidFill>
                  <a:srgbClr val="00B0F0"/>
                </a:solidFill>
                <a:latin typeface="Consolas" pitchFamily="49" charset="0"/>
                <a:ea typeface="仿宋" pitchFamily="49" charset="-122"/>
                <a:cs typeface="Consolas" pitchFamily="49" charset="0"/>
              </a:rPr>
              <a:t>//[</a:t>
            </a:r>
            <a:r>
              <a:rPr kumimoji="1" lang="en-US" altLang="zh-CN" sz="2800" b="1" dirty="0">
                <a:solidFill>
                  <a:srgbClr val="FF0000"/>
                </a:solidFill>
                <a:latin typeface="Consolas" pitchFamily="49" charset="0"/>
                <a:ea typeface="仿宋" pitchFamily="49" charset="-122"/>
                <a:cs typeface="Consolas" pitchFamily="49" charset="0"/>
              </a:rPr>
              <a:t>1</a:t>
            </a:r>
            <a:r>
              <a:rPr kumimoji="1" lang="en-US" altLang="zh-CN" sz="2400" b="1" dirty="0">
                <a:solidFill>
                  <a:srgbClr val="00B0F0"/>
                </a:solidFill>
                <a:latin typeface="Consolas" pitchFamily="49" charset="0"/>
                <a:ea typeface="仿宋" pitchFamily="49" charset="-122"/>
                <a:cs typeface="Consolas" pitchFamily="49" charset="0"/>
              </a:rPr>
              <a:t>..keynum]</a:t>
            </a:r>
            <a:r>
              <a:rPr kumimoji="1" lang="zh-CN" altLang="en-US" sz="2400" b="1" dirty="0">
                <a:solidFill>
                  <a:srgbClr val="00B0F0"/>
                </a:solidFill>
                <a:latin typeface="Consolas" pitchFamily="49" charset="0"/>
                <a:ea typeface="仿宋" pitchFamily="49" charset="-122"/>
                <a:cs typeface="Consolas" pitchFamily="49" charset="0"/>
              </a:rPr>
              <a:t>存放关键字</a:t>
            </a:r>
          </a:p>
          <a:p>
            <a:pPr algn="just" fontAlgn="ctr">
              <a:lnSpc>
                <a:spcPct val="90000"/>
              </a:lnSpc>
              <a:spcBef>
                <a:spcPct val="50000"/>
              </a:spcBef>
              <a:spcAft>
                <a:spcPct val="0"/>
              </a:spcAft>
            </a:pPr>
            <a:r>
              <a:rPr kumimoji="1" lang="zh-CN" altLang="en-US" sz="2400" b="1" dirty="0" smtClean="0">
                <a:solidFill>
                  <a:srgbClr val="FF00FF"/>
                </a:solidFill>
                <a:latin typeface="Consolas" pitchFamily="49" charset="0"/>
                <a:ea typeface="仿宋" pitchFamily="49" charset="-122"/>
                <a:cs typeface="Consolas" pitchFamily="49" charset="0"/>
              </a:rPr>
              <a:t>   </a:t>
            </a:r>
            <a:r>
              <a:rPr kumimoji="1" lang="en-US" altLang="zh-CN" sz="2400" b="1" dirty="0" err="1" smtClean="0">
                <a:solidFill>
                  <a:srgbClr val="FF00FF"/>
                </a:solidFill>
                <a:latin typeface="Consolas" pitchFamily="49" charset="0"/>
                <a:ea typeface="仿宋" pitchFamily="49" charset="-122"/>
                <a:cs typeface="Consolas" pitchFamily="49" charset="0"/>
              </a:rPr>
              <a:t>struct</a:t>
            </a:r>
            <a:r>
              <a:rPr kumimoji="1" lang="en-US" altLang="zh-CN" sz="2400" b="1" dirty="0" smtClean="0">
                <a:solidFill>
                  <a:srgbClr val="FF00FF"/>
                </a:solidFill>
                <a:latin typeface="Consolas" pitchFamily="49" charset="0"/>
                <a:ea typeface="仿宋" pitchFamily="49" charset="-122"/>
                <a:cs typeface="Consolas" pitchFamily="49" charset="0"/>
              </a:rPr>
              <a:t> node *parent;	</a:t>
            </a:r>
            <a:r>
              <a:rPr kumimoji="1" lang="en-US" altLang="zh-CN" sz="2000" b="1" dirty="0" smtClean="0">
                <a:solidFill>
                  <a:srgbClr val="00B0F0"/>
                </a:solidFill>
                <a:latin typeface="Consolas" pitchFamily="49" charset="0"/>
                <a:ea typeface="仿宋" pitchFamily="49" charset="-122"/>
                <a:cs typeface="Consolas" pitchFamily="49" charset="0"/>
              </a:rPr>
              <a:t>//</a:t>
            </a:r>
            <a:r>
              <a:rPr kumimoji="1" lang="zh-CN" altLang="en-US" sz="2000" b="1" dirty="0">
                <a:solidFill>
                  <a:srgbClr val="00B0F0"/>
                </a:solidFill>
                <a:latin typeface="Consolas" pitchFamily="49" charset="0"/>
                <a:ea typeface="仿宋" pitchFamily="49" charset="-122"/>
                <a:cs typeface="Consolas" pitchFamily="49" charset="0"/>
              </a:rPr>
              <a:t>双亲结点指针，插入</a:t>
            </a:r>
            <a:r>
              <a:rPr kumimoji="1" lang="en-US" altLang="zh-CN" sz="2000" b="1" dirty="0">
                <a:solidFill>
                  <a:srgbClr val="00B0F0"/>
                </a:solidFill>
                <a:latin typeface="Consolas" pitchFamily="49" charset="0"/>
                <a:ea typeface="仿宋" pitchFamily="49" charset="-122"/>
                <a:cs typeface="Consolas" pitchFamily="49" charset="0"/>
              </a:rPr>
              <a:t>/</a:t>
            </a:r>
            <a:r>
              <a:rPr kumimoji="1" lang="zh-CN" altLang="en-US" sz="2000" b="1" dirty="0">
                <a:solidFill>
                  <a:srgbClr val="00B0F0"/>
                </a:solidFill>
                <a:latin typeface="Consolas" pitchFamily="49" charset="0"/>
                <a:ea typeface="仿宋" pitchFamily="49" charset="-122"/>
                <a:cs typeface="Consolas" pitchFamily="49" charset="0"/>
              </a:rPr>
              <a:t>删除时使用</a:t>
            </a:r>
          </a:p>
          <a:p>
            <a:pPr algn="just" fontAlgn="ctr">
              <a:lnSpc>
                <a:spcPct val="90000"/>
              </a:lnSpc>
              <a:spcBef>
                <a:spcPct val="50000"/>
              </a:spcBef>
              <a:spcAft>
                <a:spcPct val="0"/>
              </a:spcAft>
            </a:pPr>
            <a:r>
              <a:rPr kumimoji="1" lang="en-US" altLang="zh-CN" sz="2400" b="1" dirty="0">
                <a:solidFill>
                  <a:srgbClr val="FF00FF"/>
                </a:solidFill>
                <a:latin typeface="Consolas" pitchFamily="49" charset="0"/>
                <a:ea typeface="仿宋" pitchFamily="49" charset="-122"/>
                <a:cs typeface="Consolas" pitchFamily="49" charset="0"/>
              </a:rPr>
              <a:t> </a:t>
            </a:r>
            <a:r>
              <a:rPr kumimoji="1" lang="en-US" altLang="zh-CN" sz="2400" b="1" dirty="0" smtClean="0">
                <a:solidFill>
                  <a:srgbClr val="FF00FF"/>
                </a:solidFill>
                <a:latin typeface="Consolas" pitchFamily="49" charset="0"/>
                <a:ea typeface="仿宋" pitchFamily="49" charset="-122"/>
                <a:cs typeface="Consolas" pitchFamily="49" charset="0"/>
              </a:rPr>
              <a:t>  </a:t>
            </a:r>
            <a:r>
              <a:rPr kumimoji="1" lang="en-US" altLang="zh-CN" sz="2400" b="1" dirty="0" err="1" smtClean="0">
                <a:solidFill>
                  <a:srgbClr val="FF00FF"/>
                </a:solidFill>
                <a:latin typeface="Consolas" pitchFamily="49" charset="0"/>
                <a:ea typeface="仿宋" pitchFamily="49" charset="-122"/>
                <a:cs typeface="Consolas" pitchFamily="49" charset="0"/>
              </a:rPr>
              <a:t>struct</a:t>
            </a:r>
            <a:r>
              <a:rPr kumimoji="1" lang="en-US" altLang="zh-CN" sz="2400" b="1" dirty="0" smtClean="0">
                <a:solidFill>
                  <a:srgbClr val="FF00FF"/>
                </a:solidFill>
                <a:latin typeface="Consolas" pitchFamily="49" charset="0"/>
                <a:ea typeface="仿宋" pitchFamily="49" charset="-122"/>
                <a:cs typeface="Consolas" pitchFamily="49" charset="0"/>
              </a:rPr>
              <a:t> </a:t>
            </a:r>
            <a:r>
              <a:rPr kumimoji="1" lang="en-US" altLang="zh-CN" sz="2400" b="1" dirty="0">
                <a:solidFill>
                  <a:srgbClr val="FF00FF"/>
                </a:solidFill>
                <a:latin typeface="Consolas" pitchFamily="49" charset="0"/>
                <a:ea typeface="仿宋" pitchFamily="49" charset="-122"/>
                <a:cs typeface="Consolas" pitchFamily="49" charset="0"/>
              </a:rPr>
              <a:t>node *</a:t>
            </a:r>
            <a:r>
              <a:rPr kumimoji="1" lang="en-US" altLang="zh-CN" sz="2400" b="1" dirty="0" err="1">
                <a:solidFill>
                  <a:srgbClr val="FF00FF"/>
                </a:solidFill>
                <a:latin typeface="Consolas" pitchFamily="49" charset="0"/>
                <a:ea typeface="仿宋" pitchFamily="49" charset="-122"/>
                <a:cs typeface="Consolas" pitchFamily="49" charset="0"/>
              </a:rPr>
              <a:t>ptr</a:t>
            </a:r>
            <a:r>
              <a:rPr kumimoji="1" lang="en-US" altLang="zh-CN" sz="2400" b="1" dirty="0">
                <a:solidFill>
                  <a:srgbClr val="FF00FF"/>
                </a:solidFill>
                <a:latin typeface="Consolas" pitchFamily="49" charset="0"/>
                <a:ea typeface="仿宋" pitchFamily="49" charset="-122"/>
                <a:cs typeface="Consolas" pitchFamily="49" charset="0"/>
              </a:rPr>
              <a:t>[MAXM</a:t>
            </a:r>
            <a:r>
              <a:rPr kumimoji="1" lang="en-US" altLang="zh-CN" sz="2400" b="1" dirty="0" smtClean="0">
                <a:solidFill>
                  <a:srgbClr val="FF00FF"/>
                </a:solidFill>
                <a:latin typeface="Consolas" pitchFamily="49" charset="0"/>
                <a:ea typeface="仿宋" pitchFamily="49" charset="-122"/>
                <a:cs typeface="Consolas" pitchFamily="49" charset="0"/>
              </a:rPr>
              <a:t>]; </a:t>
            </a:r>
            <a:r>
              <a:rPr kumimoji="1" lang="en-US" altLang="zh-CN" sz="2400" b="1" dirty="0" smtClean="0">
                <a:solidFill>
                  <a:srgbClr val="00B0F0"/>
                </a:solidFill>
                <a:latin typeface="Consolas" pitchFamily="49" charset="0"/>
                <a:ea typeface="仿宋" pitchFamily="49" charset="-122"/>
                <a:cs typeface="Consolas" pitchFamily="49" charset="0"/>
              </a:rPr>
              <a:t>//</a:t>
            </a:r>
            <a:r>
              <a:rPr kumimoji="1" lang="zh-CN" altLang="en-US" sz="2400" b="1" dirty="0" smtClean="0">
                <a:solidFill>
                  <a:srgbClr val="00B0F0"/>
                </a:solidFill>
                <a:latin typeface="Consolas" pitchFamily="49" charset="0"/>
                <a:ea typeface="仿宋" pitchFamily="49" charset="-122"/>
                <a:cs typeface="Consolas" pitchFamily="49" charset="0"/>
              </a:rPr>
              <a:t>孩子指针</a:t>
            </a:r>
            <a:r>
              <a:rPr kumimoji="1" lang="zh-CN" altLang="en-US" sz="2400" b="1" dirty="0">
                <a:solidFill>
                  <a:srgbClr val="00B0F0"/>
                </a:solidFill>
                <a:latin typeface="Consolas" pitchFamily="49" charset="0"/>
                <a:ea typeface="仿宋" pitchFamily="49" charset="-122"/>
                <a:cs typeface="Consolas" pitchFamily="49" charset="0"/>
              </a:rPr>
              <a:t>数组</a:t>
            </a:r>
            <a:r>
              <a:rPr kumimoji="1" lang="en-US" altLang="zh-CN" sz="2400" b="1" dirty="0">
                <a:solidFill>
                  <a:srgbClr val="00B0F0"/>
                </a:solidFill>
                <a:latin typeface="Consolas" pitchFamily="49" charset="0"/>
                <a:ea typeface="仿宋" pitchFamily="49" charset="-122"/>
                <a:cs typeface="Consolas" pitchFamily="49" charset="0"/>
              </a:rPr>
              <a:t>[</a:t>
            </a:r>
            <a:r>
              <a:rPr kumimoji="1" lang="en-US" altLang="zh-CN" sz="2800" b="1" dirty="0" err="1">
                <a:solidFill>
                  <a:srgbClr val="FF0000"/>
                </a:solidFill>
                <a:latin typeface="Consolas" pitchFamily="49" charset="0"/>
                <a:ea typeface="仿宋" pitchFamily="49" charset="-122"/>
                <a:cs typeface="Consolas" pitchFamily="49" charset="0"/>
              </a:rPr>
              <a:t>0</a:t>
            </a:r>
            <a:r>
              <a:rPr kumimoji="1" lang="en-US" altLang="zh-CN" sz="2400" b="1" dirty="0" err="1">
                <a:solidFill>
                  <a:srgbClr val="00B0F0"/>
                </a:solidFill>
                <a:latin typeface="Consolas" pitchFamily="49" charset="0"/>
                <a:ea typeface="仿宋" pitchFamily="49" charset="-122"/>
                <a:cs typeface="Consolas" pitchFamily="49" charset="0"/>
              </a:rPr>
              <a:t>..keynum</a:t>
            </a:r>
            <a:r>
              <a:rPr kumimoji="1" lang="en-US" altLang="zh-CN" sz="2400" b="1" dirty="0">
                <a:solidFill>
                  <a:srgbClr val="00B0F0"/>
                </a:solidFill>
                <a:latin typeface="Consolas" pitchFamily="49" charset="0"/>
                <a:ea typeface="仿宋" pitchFamily="49" charset="-122"/>
                <a:cs typeface="Consolas" pitchFamily="49" charset="0"/>
              </a:rPr>
              <a:t>]</a:t>
            </a:r>
          </a:p>
          <a:p>
            <a:pPr algn="just" fontAlgn="ctr">
              <a:lnSpc>
                <a:spcPct val="90000"/>
              </a:lnSpc>
              <a:spcBef>
                <a:spcPct val="50000"/>
              </a:spcBef>
              <a:spcAft>
                <a:spcPct val="0"/>
              </a:spcAft>
            </a:pPr>
            <a:r>
              <a:rPr kumimoji="1" lang="en-US" altLang="zh-CN" sz="2400" b="1" dirty="0">
                <a:solidFill>
                  <a:srgbClr val="3333FF"/>
                </a:solidFill>
                <a:latin typeface="Consolas" pitchFamily="49" charset="0"/>
                <a:ea typeface="仿宋" pitchFamily="49" charset="-122"/>
                <a:cs typeface="Consolas" pitchFamily="49" charset="0"/>
              </a:rPr>
              <a:t>} </a:t>
            </a:r>
            <a:r>
              <a:rPr kumimoji="1" lang="en-US" altLang="zh-CN" sz="2400" b="1" dirty="0" smtClean="0">
                <a:solidFill>
                  <a:srgbClr val="3333FF"/>
                </a:solidFill>
                <a:latin typeface="Consolas" pitchFamily="49" charset="0"/>
                <a:ea typeface="仿宋" pitchFamily="49" charset="-122"/>
                <a:cs typeface="Consolas" pitchFamily="49" charset="0"/>
              </a:rPr>
              <a:t> </a:t>
            </a:r>
            <a:r>
              <a:rPr kumimoji="1" lang="en-US" altLang="zh-CN" sz="2400" b="1" dirty="0" err="1" smtClean="0">
                <a:solidFill>
                  <a:srgbClr val="FF0000"/>
                </a:solidFill>
                <a:latin typeface="Consolas" pitchFamily="49" charset="0"/>
                <a:ea typeface="仿宋" pitchFamily="49" charset="-122"/>
                <a:cs typeface="Consolas" pitchFamily="49" charset="0"/>
              </a:rPr>
              <a:t>BTNode</a:t>
            </a:r>
            <a:r>
              <a:rPr kumimoji="1" lang="en-US" altLang="zh-CN" sz="2400" b="1" dirty="0">
                <a:solidFill>
                  <a:srgbClr val="3333FF"/>
                </a:solidFill>
                <a:latin typeface="Consolas" pitchFamily="49" charset="0"/>
                <a:ea typeface="仿宋" pitchFamily="49" charset="-122"/>
                <a:cs typeface="Consolas" pitchFamily="49" charset="0"/>
              </a:rPr>
              <a:t>;</a:t>
            </a:r>
          </a:p>
        </p:txBody>
      </p:sp>
      <p:sp>
        <p:nvSpPr>
          <p:cNvPr id="59395" name="Text Box 3"/>
          <p:cNvSpPr txBox="1">
            <a:spLocks noChangeArrowheads="1"/>
          </p:cNvSpPr>
          <p:nvPr/>
        </p:nvSpPr>
        <p:spPr bwMode="auto">
          <a:xfrm>
            <a:off x="642910" y="500042"/>
            <a:ext cx="6521378" cy="424732"/>
          </a:xfrm>
          <a:prstGeom prst="rect">
            <a:avLst/>
          </a:prstGeom>
          <a:noFill/>
          <a:ln w="28575" algn="ctr">
            <a:noFill/>
            <a:miter lim="800000"/>
            <a:headEnd/>
            <a:tailEnd/>
          </a:ln>
        </p:spPr>
        <p:txBody>
          <a:bodyPr wrap="square">
            <a:spAutoFit/>
          </a:bodyPr>
          <a:lstStyle/>
          <a:p>
            <a:pPr algn="just" fontAlgn="ctr">
              <a:lnSpc>
                <a:spcPct val="90000"/>
              </a:lnSpc>
              <a:spcBef>
                <a:spcPct val="50000"/>
              </a:spcBef>
              <a:spcAft>
                <a:spcPct val="0"/>
              </a:spcAft>
            </a:pPr>
            <a:r>
              <a:rPr kumimoji="1" lang="zh-CN" altLang="en-US" sz="2400" b="1" dirty="0" smtClean="0">
                <a:solidFill>
                  <a:srgbClr val="3333FF"/>
                </a:solidFill>
                <a:latin typeface="Times New Roman" pitchFamily="18" charset="0"/>
                <a:ea typeface="楷体" pitchFamily="49" charset="-122"/>
                <a:cs typeface="Times New Roman" pitchFamily="18" charset="0"/>
              </a:rPr>
              <a:t>在</a:t>
            </a:r>
            <a:r>
              <a:rPr kumimoji="1" lang="en-US" altLang="zh-CN" sz="2400" b="1" dirty="0" smtClean="0">
                <a:solidFill>
                  <a:srgbClr val="3333FF"/>
                </a:solidFill>
                <a:latin typeface="Times New Roman" pitchFamily="18" charset="0"/>
                <a:ea typeface="楷体" pitchFamily="49" charset="-122"/>
                <a:cs typeface="Times New Roman" pitchFamily="18" charset="0"/>
              </a:rPr>
              <a:t>B</a:t>
            </a:r>
            <a:r>
              <a:rPr kumimoji="1" lang="zh-CN" altLang="en-US" sz="2400" b="1" dirty="0" smtClean="0">
                <a:solidFill>
                  <a:srgbClr val="3333FF"/>
                </a:solidFill>
                <a:latin typeface="Times New Roman" pitchFamily="18" charset="0"/>
                <a:ea typeface="楷体" pitchFamily="49" charset="-122"/>
                <a:cs typeface="Times New Roman" pitchFamily="18" charset="0"/>
              </a:rPr>
              <a:t>树</a:t>
            </a:r>
            <a:r>
              <a:rPr kumimoji="1" lang="zh-CN" altLang="en-US" sz="2400" b="1" dirty="0">
                <a:solidFill>
                  <a:srgbClr val="3333FF"/>
                </a:solidFill>
                <a:latin typeface="Times New Roman" pitchFamily="18" charset="0"/>
                <a:ea typeface="楷体" pitchFamily="49" charset="-122"/>
                <a:cs typeface="Times New Roman" pitchFamily="18" charset="0"/>
              </a:rPr>
              <a:t>的存储结构</a:t>
            </a:r>
            <a:r>
              <a:rPr kumimoji="1" lang="zh-CN" altLang="en-US" sz="2400" b="1" dirty="0" smtClean="0">
                <a:solidFill>
                  <a:srgbClr val="3333FF"/>
                </a:solidFill>
                <a:latin typeface="Times New Roman" pitchFamily="18" charset="0"/>
                <a:ea typeface="楷体" pitchFamily="49" charset="-122"/>
                <a:cs typeface="Times New Roman" pitchFamily="18" charset="0"/>
              </a:rPr>
              <a:t>中，结点的</a:t>
            </a:r>
            <a:r>
              <a:rPr kumimoji="1" lang="zh-CN" altLang="en-US" sz="2400" b="1" dirty="0">
                <a:solidFill>
                  <a:srgbClr val="3333FF"/>
                </a:solidFill>
                <a:latin typeface="Times New Roman" pitchFamily="18" charset="0"/>
                <a:ea typeface="楷体" pitchFamily="49" charset="-122"/>
                <a:cs typeface="Times New Roman" pitchFamily="18" charset="0"/>
              </a:rPr>
              <a:t>类</a:t>
            </a:r>
            <a:r>
              <a:rPr kumimoji="1" lang="zh-CN" altLang="en-US" sz="2400" b="1" dirty="0" smtClean="0">
                <a:solidFill>
                  <a:srgbClr val="3333FF"/>
                </a:solidFill>
                <a:latin typeface="Times New Roman" pitchFamily="18" charset="0"/>
                <a:ea typeface="楷体" pitchFamily="49" charset="-122"/>
                <a:cs typeface="Times New Roman" pitchFamily="18" charset="0"/>
              </a:rPr>
              <a:t>型声明如</a:t>
            </a:r>
            <a:r>
              <a:rPr kumimoji="1" lang="zh-CN" altLang="en-US" sz="2400" b="1" dirty="0">
                <a:solidFill>
                  <a:srgbClr val="3333FF"/>
                </a:solidFill>
                <a:latin typeface="Times New Roman" pitchFamily="18" charset="0"/>
                <a:ea typeface="楷体" pitchFamily="49" charset="-122"/>
                <a:cs typeface="Times New Roman" pitchFamily="18" charset="0"/>
              </a:rPr>
              <a:t>下：</a:t>
            </a:r>
            <a:endParaRPr lang="zh-CN" altLang="en-US" sz="2400" b="1" dirty="0">
              <a:solidFill>
                <a:srgbClr val="3333FF"/>
              </a:solidFill>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38783457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395536" y="764704"/>
            <a:ext cx="8501090" cy="2918780"/>
          </a:xfrm>
          <a:prstGeom prst="rect">
            <a:avLst/>
          </a:prstGeom>
          <a:ln>
            <a:noFill/>
            <a:headEnd/>
            <a:tailEnd/>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44000" bIns="108000">
            <a:spAutoFit/>
          </a:bodyPr>
          <a:lstStyle/>
          <a:p>
            <a:pPr algn="just" fontAlgn="ctr">
              <a:lnSpc>
                <a:spcPct val="70000"/>
              </a:lnSpc>
              <a:spcBef>
                <a:spcPct val="50000"/>
              </a:spcBef>
              <a:spcAft>
                <a:spcPct val="0"/>
              </a:spcAft>
            </a:pPr>
            <a:r>
              <a:rPr kumimoji="1" lang="zh-CN" altLang="en-US" sz="2400" b="1" dirty="0">
                <a:solidFill>
                  <a:srgbClr val="3333FF"/>
                </a:solidFill>
                <a:latin typeface="Consolas" pitchFamily="49" charset="0"/>
                <a:ea typeface="楷体" pitchFamily="49" charset="-122"/>
                <a:cs typeface="Consolas" pitchFamily="49" charset="0"/>
              </a:rPr>
              <a:t>将</a:t>
            </a:r>
            <a:r>
              <a:rPr kumimoji="1" lang="en-US" altLang="zh-CN" sz="2400" b="1" i="1" dirty="0">
                <a:solidFill>
                  <a:prstClr val="black"/>
                </a:solidFill>
                <a:latin typeface="Consolas" pitchFamily="49" charset="0"/>
                <a:ea typeface="楷体" pitchFamily="49" charset="-122"/>
                <a:cs typeface="Consolas" pitchFamily="49" charset="0"/>
              </a:rPr>
              <a:t>k</a:t>
            </a:r>
            <a:r>
              <a:rPr kumimoji="1" lang="zh-CN" altLang="en-US" sz="2400" b="1" dirty="0">
                <a:solidFill>
                  <a:srgbClr val="3333FF"/>
                </a:solidFill>
                <a:latin typeface="Consolas" pitchFamily="49" charset="0"/>
                <a:ea typeface="楷体" pitchFamily="49" charset="-122"/>
                <a:cs typeface="Consolas" pitchFamily="49" charset="0"/>
              </a:rPr>
              <a:t>与</a:t>
            </a:r>
            <a:r>
              <a:rPr kumimoji="1" lang="zh-CN" altLang="en-US" sz="2400" b="1" dirty="0" smtClean="0">
                <a:solidFill>
                  <a:srgbClr val="3333FF"/>
                </a:solidFill>
                <a:latin typeface="Consolas" pitchFamily="49" charset="0"/>
                <a:ea typeface="楷体" pitchFamily="49" charset="-122"/>
                <a:cs typeface="Consolas" pitchFamily="49" charset="0"/>
              </a:rPr>
              <a:t>根结点中</a:t>
            </a:r>
            <a:r>
              <a:rPr kumimoji="1" lang="zh-CN" altLang="en-US" sz="2400" b="1" dirty="0">
                <a:solidFill>
                  <a:srgbClr val="3333FF"/>
                </a:solidFill>
                <a:latin typeface="Consolas" pitchFamily="49" charset="0"/>
                <a:ea typeface="楷体" pitchFamily="49" charset="-122"/>
                <a:cs typeface="Consolas" pitchFamily="49" charset="0"/>
              </a:rPr>
              <a:t>的</a:t>
            </a:r>
            <a:r>
              <a:rPr kumimoji="1" lang="en-US" altLang="zh-CN" sz="2400" b="1" dirty="0">
                <a:solidFill>
                  <a:srgbClr val="3333FF"/>
                </a:solidFill>
                <a:latin typeface="Consolas" pitchFamily="49" charset="0"/>
                <a:ea typeface="楷体" pitchFamily="49" charset="-122"/>
                <a:cs typeface="Consolas" pitchFamily="49" charset="0"/>
              </a:rPr>
              <a:t>key[</a:t>
            </a:r>
            <a:r>
              <a:rPr kumimoji="1" lang="en-US" altLang="zh-CN" sz="2400" b="1" i="1" dirty="0" err="1">
                <a:solidFill>
                  <a:srgbClr val="3333FF"/>
                </a:solidFill>
                <a:latin typeface="Consolas" pitchFamily="49" charset="0"/>
                <a:ea typeface="楷体" pitchFamily="49" charset="-122"/>
                <a:cs typeface="Consolas" pitchFamily="49" charset="0"/>
              </a:rPr>
              <a:t>i</a:t>
            </a:r>
            <a:r>
              <a:rPr kumimoji="1" lang="en-US" altLang="zh-CN" sz="2400" b="1" dirty="0">
                <a:solidFill>
                  <a:srgbClr val="3333FF"/>
                </a:solidFill>
                <a:latin typeface="Consolas" pitchFamily="49" charset="0"/>
                <a:ea typeface="楷体" pitchFamily="49" charset="-122"/>
                <a:cs typeface="Consolas" pitchFamily="49" charset="0"/>
              </a:rPr>
              <a:t>]</a:t>
            </a:r>
            <a:r>
              <a:rPr kumimoji="1" lang="zh-CN" altLang="en-US" sz="2400" b="1" dirty="0">
                <a:solidFill>
                  <a:srgbClr val="3333FF"/>
                </a:solidFill>
                <a:latin typeface="Consolas" pitchFamily="49" charset="0"/>
                <a:ea typeface="楷体" pitchFamily="49" charset="-122"/>
                <a:cs typeface="Consolas" pitchFamily="49" charset="0"/>
              </a:rPr>
              <a:t>进行</a:t>
            </a:r>
            <a:r>
              <a:rPr kumimoji="1" lang="zh-CN" altLang="en-US" sz="2400" b="1" dirty="0" smtClean="0">
                <a:solidFill>
                  <a:srgbClr val="3333FF"/>
                </a:solidFill>
                <a:latin typeface="Consolas" pitchFamily="49" charset="0"/>
                <a:ea typeface="楷体" pitchFamily="49" charset="-122"/>
                <a:cs typeface="Consolas" pitchFamily="49" charset="0"/>
              </a:rPr>
              <a:t>比较</a:t>
            </a:r>
            <a:r>
              <a:rPr kumimoji="1" lang="en-US" altLang="zh-CN" sz="2400" b="1" dirty="0" smtClean="0">
                <a:solidFill>
                  <a:srgbClr val="3333FF"/>
                </a:solidFill>
                <a:latin typeface="Consolas" pitchFamily="49" charset="0"/>
                <a:ea typeface="楷体" pitchFamily="49" charset="-122"/>
                <a:cs typeface="Consolas" pitchFamily="49" charset="0"/>
              </a:rPr>
              <a:t>——</a:t>
            </a:r>
            <a:r>
              <a:rPr kumimoji="1" lang="zh-CN" altLang="en-US" sz="2400" b="1" dirty="0" smtClean="0">
                <a:solidFill>
                  <a:srgbClr val="3333FF"/>
                </a:solidFill>
                <a:latin typeface="Consolas" pitchFamily="49" charset="0"/>
                <a:ea typeface="楷体" pitchFamily="49" charset="-122"/>
                <a:cs typeface="Consolas" pitchFamily="49" charset="0"/>
              </a:rPr>
              <a:t>顺序查找：</a:t>
            </a:r>
            <a:endParaRPr kumimoji="1" lang="zh-CN" altLang="en-US" sz="2400" b="1" dirty="0">
              <a:solidFill>
                <a:srgbClr val="3333FF"/>
              </a:solidFill>
              <a:latin typeface="Consolas" pitchFamily="49" charset="0"/>
              <a:ea typeface="楷体" pitchFamily="49" charset="-122"/>
              <a:cs typeface="Consolas" pitchFamily="49" charset="0"/>
            </a:endParaRPr>
          </a:p>
          <a:p>
            <a:pPr algn="just" fontAlgn="ctr">
              <a:lnSpc>
                <a:spcPts val="2640"/>
              </a:lnSpc>
              <a:spcBef>
                <a:spcPct val="50000"/>
              </a:spcBef>
              <a:spcAft>
                <a:spcPct val="0"/>
              </a:spcAft>
            </a:pPr>
            <a:r>
              <a:rPr kumimoji="1" lang="zh-CN" altLang="en-US" sz="2400" b="1" dirty="0" smtClean="0">
                <a:solidFill>
                  <a:srgbClr val="3333FF"/>
                </a:solidFill>
                <a:latin typeface="Consolas" pitchFamily="49" charset="0"/>
                <a:ea typeface="仿宋" pitchFamily="49" charset="-122"/>
                <a:cs typeface="Consolas" pitchFamily="49" charset="0"/>
                <a:sym typeface="Wingdings"/>
              </a:rPr>
              <a:t> </a:t>
            </a:r>
            <a:r>
              <a:rPr kumimoji="1" lang="zh-CN" altLang="en-US" sz="2400" b="1" dirty="0" smtClean="0">
                <a:solidFill>
                  <a:srgbClr val="3333FF"/>
                </a:solidFill>
                <a:latin typeface="Consolas" pitchFamily="49" charset="0"/>
                <a:ea typeface="仿宋" pitchFamily="49" charset="-122"/>
                <a:cs typeface="Consolas" pitchFamily="49" charset="0"/>
              </a:rPr>
              <a:t>若</a:t>
            </a:r>
            <a:r>
              <a:rPr kumimoji="1" lang="en-US" altLang="zh-CN" sz="2400" b="1" i="1" dirty="0">
                <a:solidFill>
                  <a:prstClr val="black"/>
                </a:solidFill>
                <a:latin typeface="Consolas" pitchFamily="49" charset="0"/>
                <a:ea typeface="仿宋" pitchFamily="49" charset="-122"/>
                <a:cs typeface="Consolas" pitchFamily="49" charset="0"/>
              </a:rPr>
              <a:t>k</a:t>
            </a:r>
            <a:r>
              <a:rPr kumimoji="1" lang="en-US" altLang="zh-CN" sz="2400" b="1" dirty="0">
                <a:solidFill>
                  <a:srgbClr val="3333FF"/>
                </a:solidFill>
                <a:latin typeface="Consolas" pitchFamily="49" charset="0"/>
                <a:ea typeface="仿宋" pitchFamily="49" charset="-122"/>
                <a:cs typeface="Consolas" pitchFamily="49" charset="0"/>
              </a:rPr>
              <a:t>=key[</a:t>
            </a:r>
            <a:r>
              <a:rPr kumimoji="1" lang="en-US" altLang="zh-CN" sz="2400" b="1" i="1" dirty="0" err="1">
                <a:solidFill>
                  <a:srgbClr val="3333FF"/>
                </a:solidFill>
                <a:latin typeface="Consolas" pitchFamily="49" charset="0"/>
                <a:ea typeface="仿宋" pitchFamily="49" charset="-122"/>
                <a:cs typeface="Consolas" pitchFamily="49" charset="0"/>
              </a:rPr>
              <a:t>i</a:t>
            </a:r>
            <a:r>
              <a:rPr kumimoji="1" lang="en-US" altLang="zh-CN" sz="2400" b="1" dirty="0" smtClean="0">
                <a:solidFill>
                  <a:srgbClr val="3333FF"/>
                </a:solidFill>
                <a:latin typeface="Consolas" pitchFamily="49" charset="0"/>
                <a:ea typeface="仿宋" pitchFamily="49" charset="-122"/>
                <a:cs typeface="Consolas" pitchFamily="49" charset="0"/>
              </a:rPr>
              <a:t>]</a:t>
            </a:r>
            <a:r>
              <a:rPr kumimoji="1" lang="zh-CN" altLang="en-US" sz="2400" b="1" dirty="0" smtClean="0">
                <a:solidFill>
                  <a:srgbClr val="3333FF"/>
                </a:solidFill>
                <a:latin typeface="Consolas" pitchFamily="49" charset="0"/>
                <a:ea typeface="仿宋" pitchFamily="49" charset="-122"/>
                <a:cs typeface="Consolas" pitchFamily="49" charset="0"/>
              </a:rPr>
              <a:t>，则</a:t>
            </a:r>
            <a:r>
              <a:rPr kumimoji="1" lang="zh-CN" altLang="en-US" sz="2400" b="1" dirty="0">
                <a:solidFill>
                  <a:srgbClr val="3333FF"/>
                </a:solidFill>
                <a:latin typeface="Consolas" pitchFamily="49" charset="0"/>
                <a:ea typeface="仿宋" pitchFamily="49" charset="-122"/>
                <a:cs typeface="Consolas" pitchFamily="49" charset="0"/>
              </a:rPr>
              <a:t>查找成功；</a:t>
            </a:r>
          </a:p>
          <a:p>
            <a:pPr algn="just" fontAlgn="ctr">
              <a:lnSpc>
                <a:spcPts val="2640"/>
              </a:lnSpc>
              <a:spcBef>
                <a:spcPct val="50000"/>
              </a:spcBef>
              <a:spcAft>
                <a:spcPct val="0"/>
              </a:spcAft>
            </a:pPr>
            <a:r>
              <a:rPr kumimoji="1" lang="zh-CN" altLang="en-US" sz="2400" b="1" dirty="0" smtClean="0">
                <a:solidFill>
                  <a:srgbClr val="3333FF"/>
                </a:solidFill>
                <a:latin typeface="Consolas" pitchFamily="49" charset="0"/>
                <a:ea typeface="仿宋" pitchFamily="49" charset="-122"/>
                <a:cs typeface="Consolas" pitchFamily="49" charset="0"/>
                <a:sym typeface="Wingdings"/>
              </a:rPr>
              <a:t> </a:t>
            </a:r>
            <a:r>
              <a:rPr kumimoji="1" lang="zh-CN" altLang="en-US" sz="2400" b="1" dirty="0" smtClean="0">
                <a:solidFill>
                  <a:srgbClr val="3333FF"/>
                </a:solidFill>
                <a:latin typeface="Consolas" pitchFamily="49" charset="0"/>
                <a:ea typeface="仿宋" pitchFamily="49" charset="-122"/>
                <a:cs typeface="Consolas" pitchFamily="49" charset="0"/>
              </a:rPr>
              <a:t>若</a:t>
            </a:r>
            <a:r>
              <a:rPr kumimoji="1" lang="en-US" altLang="zh-CN" sz="2400" b="1" i="1" dirty="0" smtClean="0">
                <a:solidFill>
                  <a:prstClr val="black"/>
                </a:solidFill>
                <a:latin typeface="Consolas" pitchFamily="49" charset="0"/>
                <a:ea typeface="仿宋" pitchFamily="49" charset="-122"/>
                <a:cs typeface="Consolas" pitchFamily="49" charset="0"/>
              </a:rPr>
              <a:t>k</a:t>
            </a:r>
            <a:r>
              <a:rPr kumimoji="1" lang="en-US" altLang="zh-CN" sz="2400" b="1" dirty="0" smtClean="0">
                <a:solidFill>
                  <a:srgbClr val="3333FF"/>
                </a:solidFill>
                <a:latin typeface="Consolas" pitchFamily="49" charset="0"/>
                <a:ea typeface="仿宋" pitchFamily="49" charset="-122"/>
                <a:cs typeface="Consolas" pitchFamily="49" charset="0"/>
              </a:rPr>
              <a:t>&lt;key[1]</a:t>
            </a:r>
            <a:r>
              <a:rPr kumimoji="1" lang="zh-CN" altLang="en-US" sz="2400" b="1" dirty="0" smtClean="0">
                <a:solidFill>
                  <a:srgbClr val="3333FF"/>
                </a:solidFill>
                <a:latin typeface="Consolas" pitchFamily="49" charset="0"/>
                <a:ea typeface="仿宋" pitchFamily="49" charset="-122"/>
                <a:cs typeface="Consolas" pitchFamily="49" charset="0"/>
              </a:rPr>
              <a:t>，则</a:t>
            </a:r>
            <a:r>
              <a:rPr kumimoji="1" lang="zh-CN" altLang="en-US" sz="2400" b="1" dirty="0">
                <a:solidFill>
                  <a:srgbClr val="3333FF"/>
                </a:solidFill>
                <a:latin typeface="Consolas" pitchFamily="49" charset="0"/>
                <a:ea typeface="仿宋" pitchFamily="49" charset="-122"/>
                <a:cs typeface="Consolas" pitchFamily="49" charset="0"/>
              </a:rPr>
              <a:t>沿着指针</a:t>
            </a:r>
            <a:r>
              <a:rPr kumimoji="1" lang="en-US" altLang="zh-CN" sz="2400" b="1" dirty="0" err="1">
                <a:solidFill>
                  <a:srgbClr val="3333FF"/>
                </a:solidFill>
                <a:latin typeface="Consolas" pitchFamily="49" charset="0"/>
                <a:ea typeface="仿宋" pitchFamily="49" charset="-122"/>
                <a:cs typeface="Consolas" pitchFamily="49" charset="0"/>
              </a:rPr>
              <a:t>ptr</a:t>
            </a:r>
            <a:r>
              <a:rPr kumimoji="1" lang="en-US" altLang="zh-CN" sz="2400" b="1" dirty="0">
                <a:solidFill>
                  <a:srgbClr val="3333FF"/>
                </a:solidFill>
                <a:latin typeface="Consolas" pitchFamily="49" charset="0"/>
                <a:ea typeface="仿宋" pitchFamily="49" charset="-122"/>
                <a:cs typeface="Consolas" pitchFamily="49" charset="0"/>
              </a:rPr>
              <a:t>[0]</a:t>
            </a:r>
            <a:r>
              <a:rPr kumimoji="1" lang="zh-CN" altLang="en-US" sz="2400" b="1" dirty="0">
                <a:solidFill>
                  <a:srgbClr val="3333FF"/>
                </a:solidFill>
                <a:latin typeface="Consolas" pitchFamily="49" charset="0"/>
                <a:ea typeface="仿宋" pitchFamily="49" charset="-122"/>
                <a:cs typeface="Consolas" pitchFamily="49" charset="0"/>
              </a:rPr>
              <a:t>所指的子树继续查找；</a:t>
            </a:r>
          </a:p>
          <a:p>
            <a:pPr algn="just" fontAlgn="ctr">
              <a:lnSpc>
                <a:spcPts val="2640"/>
              </a:lnSpc>
              <a:spcBef>
                <a:spcPct val="50000"/>
              </a:spcBef>
              <a:spcAft>
                <a:spcPct val="0"/>
              </a:spcAft>
            </a:pPr>
            <a:r>
              <a:rPr kumimoji="1" lang="zh-CN" altLang="en-US" sz="2400" b="1" dirty="0" smtClean="0">
                <a:solidFill>
                  <a:srgbClr val="3333FF"/>
                </a:solidFill>
                <a:latin typeface="Consolas" pitchFamily="49" charset="0"/>
                <a:ea typeface="仿宋" pitchFamily="49" charset="-122"/>
                <a:cs typeface="Consolas" pitchFamily="49" charset="0"/>
                <a:sym typeface="Wingdings"/>
              </a:rPr>
              <a:t> </a:t>
            </a:r>
            <a:r>
              <a:rPr kumimoji="1" lang="zh-CN" altLang="en-US" sz="2400" b="1" dirty="0" smtClean="0">
                <a:solidFill>
                  <a:srgbClr val="3333FF"/>
                </a:solidFill>
                <a:latin typeface="Consolas" pitchFamily="49" charset="0"/>
                <a:ea typeface="仿宋" pitchFamily="49" charset="-122"/>
                <a:cs typeface="Consolas" pitchFamily="49" charset="0"/>
              </a:rPr>
              <a:t>若</a:t>
            </a:r>
            <a:r>
              <a:rPr kumimoji="1" lang="en-US" altLang="zh-CN" sz="2400" b="1" dirty="0">
                <a:solidFill>
                  <a:srgbClr val="3333FF"/>
                </a:solidFill>
                <a:latin typeface="Consolas" pitchFamily="49" charset="0"/>
                <a:ea typeface="仿宋" pitchFamily="49" charset="-122"/>
                <a:cs typeface="Consolas" pitchFamily="49" charset="0"/>
              </a:rPr>
              <a:t>key[</a:t>
            </a:r>
            <a:r>
              <a:rPr kumimoji="1" lang="en-US" altLang="zh-CN" sz="2400" b="1" i="1" dirty="0" err="1">
                <a:solidFill>
                  <a:srgbClr val="3333FF"/>
                </a:solidFill>
                <a:latin typeface="Consolas" pitchFamily="49" charset="0"/>
                <a:ea typeface="仿宋" pitchFamily="49" charset="-122"/>
                <a:cs typeface="Consolas" pitchFamily="49" charset="0"/>
              </a:rPr>
              <a:t>i</a:t>
            </a:r>
            <a:r>
              <a:rPr kumimoji="1" lang="en-US" altLang="zh-CN" sz="2400" b="1" dirty="0" smtClean="0">
                <a:solidFill>
                  <a:srgbClr val="3333FF"/>
                </a:solidFill>
                <a:latin typeface="Consolas" pitchFamily="49" charset="0"/>
                <a:ea typeface="仿宋" pitchFamily="49" charset="-122"/>
                <a:cs typeface="Consolas" pitchFamily="49" charset="0"/>
              </a:rPr>
              <a:t>]&lt;</a:t>
            </a:r>
            <a:r>
              <a:rPr kumimoji="1" lang="en-US" altLang="zh-CN" sz="2400" b="1" i="1" dirty="0" smtClean="0">
                <a:solidFill>
                  <a:prstClr val="black"/>
                </a:solidFill>
                <a:latin typeface="Consolas" pitchFamily="49" charset="0"/>
                <a:ea typeface="仿宋" pitchFamily="49" charset="-122"/>
                <a:cs typeface="Consolas" pitchFamily="49" charset="0"/>
              </a:rPr>
              <a:t>k</a:t>
            </a:r>
            <a:r>
              <a:rPr kumimoji="1" lang="en-US" altLang="zh-CN" sz="2400" b="1" dirty="0" smtClean="0">
                <a:solidFill>
                  <a:srgbClr val="3333FF"/>
                </a:solidFill>
                <a:latin typeface="Consolas" pitchFamily="49" charset="0"/>
                <a:ea typeface="仿宋" pitchFamily="49" charset="-122"/>
                <a:cs typeface="Consolas" pitchFamily="49" charset="0"/>
              </a:rPr>
              <a:t>&lt;key[</a:t>
            </a:r>
            <a:r>
              <a:rPr kumimoji="1" lang="en-US" altLang="zh-CN" sz="2400" b="1" i="1" dirty="0" smtClean="0">
                <a:solidFill>
                  <a:srgbClr val="3333FF"/>
                </a:solidFill>
                <a:latin typeface="Consolas" pitchFamily="49" charset="0"/>
                <a:ea typeface="仿宋" pitchFamily="49" charset="-122"/>
                <a:cs typeface="Consolas" pitchFamily="49" charset="0"/>
              </a:rPr>
              <a:t>i</a:t>
            </a:r>
            <a:r>
              <a:rPr kumimoji="1" lang="en-US" altLang="zh-CN" sz="2400" b="1" dirty="0" smtClean="0">
                <a:solidFill>
                  <a:srgbClr val="3333FF"/>
                </a:solidFill>
                <a:latin typeface="Consolas" pitchFamily="49" charset="0"/>
                <a:ea typeface="仿宋" pitchFamily="49" charset="-122"/>
                <a:cs typeface="Consolas" pitchFamily="49" charset="0"/>
              </a:rPr>
              <a:t>+1]</a:t>
            </a:r>
            <a:r>
              <a:rPr kumimoji="1" lang="zh-CN" altLang="en-US" sz="2400" b="1" dirty="0" smtClean="0">
                <a:solidFill>
                  <a:srgbClr val="3333FF"/>
                </a:solidFill>
                <a:latin typeface="Consolas" pitchFamily="49" charset="0"/>
                <a:ea typeface="仿宋" pitchFamily="49" charset="-122"/>
                <a:cs typeface="Consolas" pitchFamily="49" charset="0"/>
              </a:rPr>
              <a:t>，则</a:t>
            </a:r>
            <a:r>
              <a:rPr kumimoji="1" lang="zh-CN" altLang="en-US" sz="2400" b="1" dirty="0">
                <a:solidFill>
                  <a:srgbClr val="3333FF"/>
                </a:solidFill>
                <a:latin typeface="Consolas" pitchFamily="49" charset="0"/>
                <a:ea typeface="仿宋" pitchFamily="49" charset="-122"/>
                <a:cs typeface="Consolas" pitchFamily="49" charset="0"/>
              </a:rPr>
              <a:t>沿着指针</a:t>
            </a:r>
            <a:r>
              <a:rPr kumimoji="1" lang="en-US" altLang="zh-CN" sz="2400" b="1" dirty="0" err="1">
                <a:solidFill>
                  <a:srgbClr val="3333FF"/>
                </a:solidFill>
                <a:latin typeface="Consolas" pitchFamily="49" charset="0"/>
                <a:ea typeface="仿宋" pitchFamily="49" charset="-122"/>
                <a:cs typeface="Consolas" pitchFamily="49" charset="0"/>
              </a:rPr>
              <a:t>ptr</a:t>
            </a:r>
            <a:r>
              <a:rPr kumimoji="1" lang="en-US" altLang="zh-CN" sz="2400" b="1" dirty="0">
                <a:solidFill>
                  <a:srgbClr val="3333FF"/>
                </a:solidFill>
                <a:latin typeface="Consolas" pitchFamily="49" charset="0"/>
                <a:ea typeface="仿宋" pitchFamily="49" charset="-122"/>
                <a:cs typeface="Consolas" pitchFamily="49" charset="0"/>
              </a:rPr>
              <a:t>[</a:t>
            </a:r>
            <a:r>
              <a:rPr kumimoji="1" lang="en-US" altLang="zh-CN" sz="2400" b="1" i="1" dirty="0" err="1">
                <a:solidFill>
                  <a:srgbClr val="3333FF"/>
                </a:solidFill>
                <a:latin typeface="Consolas" pitchFamily="49" charset="0"/>
                <a:ea typeface="仿宋" pitchFamily="49" charset="-122"/>
                <a:cs typeface="Consolas" pitchFamily="49" charset="0"/>
              </a:rPr>
              <a:t>i</a:t>
            </a:r>
            <a:r>
              <a:rPr kumimoji="1" lang="en-US" altLang="zh-CN" sz="2400" b="1" dirty="0">
                <a:solidFill>
                  <a:srgbClr val="3333FF"/>
                </a:solidFill>
                <a:latin typeface="Consolas" pitchFamily="49" charset="0"/>
                <a:ea typeface="仿宋" pitchFamily="49" charset="-122"/>
                <a:cs typeface="Consolas" pitchFamily="49" charset="0"/>
              </a:rPr>
              <a:t>]</a:t>
            </a:r>
            <a:r>
              <a:rPr kumimoji="1" lang="zh-CN" altLang="en-US" sz="2400" b="1" dirty="0">
                <a:solidFill>
                  <a:srgbClr val="3333FF"/>
                </a:solidFill>
                <a:latin typeface="Consolas" pitchFamily="49" charset="0"/>
                <a:ea typeface="仿宋" pitchFamily="49" charset="-122"/>
                <a:cs typeface="Consolas" pitchFamily="49" charset="0"/>
              </a:rPr>
              <a:t>所指的子树继续查找；</a:t>
            </a:r>
          </a:p>
          <a:p>
            <a:pPr algn="just" fontAlgn="ctr">
              <a:lnSpc>
                <a:spcPts val="2640"/>
              </a:lnSpc>
              <a:spcBef>
                <a:spcPct val="50000"/>
              </a:spcBef>
              <a:spcAft>
                <a:spcPct val="0"/>
              </a:spcAft>
            </a:pPr>
            <a:r>
              <a:rPr kumimoji="1" lang="zh-CN" altLang="en-US" sz="2400" b="1" dirty="0" smtClean="0">
                <a:solidFill>
                  <a:srgbClr val="3333FF"/>
                </a:solidFill>
                <a:latin typeface="Consolas" pitchFamily="49" charset="0"/>
                <a:ea typeface="仿宋" pitchFamily="49" charset="-122"/>
                <a:cs typeface="Consolas" pitchFamily="49" charset="0"/>
                <a:sym typeface="Wingdings"/>
              </a:rPr>
              <a:t> </a:t>
            </a:r>
            <a:r>
              <a:rPr kumimoji="1" lang="zh-CN" altLang="en-US" sz="2400" b="1" dirty="0" smtClean="0">
                <a:solidFill>
                  <a:srgbClr val="3333FF"/>
                </a:solidFill>
                <a:latin typeface="Consolas" pitchFamily="49" charset="0"/>
                <a:ea typeface="仿宋" pitchFamily="49" charset="-122"/>
                <a:cs typeface="Consolas" pitchFamily="49" charset="0"/>
              </a:rPr>
              <a:t>若</a:t>
            </a:r>
            <a:r>
              <a:rPr kumimoji="1" lang="en-US" altLang="zh-CN" sz="2400" b="1" i="1" dirty="0" smtClean="0">
                <a:solidFill>
                  <a:prstClr val="black"/>
                </a:solidFill>
                <a:latin typeface="Consolas" pitchFamily="49" charset="0"/>
                <a:ea typeface="仿宋" pitchFamily="49" charset="-122"/>
                <a:cs typeface="Consolas" pitchFamily="49" charset="0"/>
              </a:rPr>
              <a:t>k</a:t>
            </a:r>
            <a:r>
              <a:rPr kumimoji="1" lang="en-US" altLang="zh-CN" sz="2400" b="1" dirty="0" smtClean="0">
                <a:solidFill>
                  <a:srgbClr val="3333FF"/>
                </a:solidFill>
                <a:latin typeface="Consolas" pitchFamily="49" charset="0"/>
                <a:ea typeface="仿宋" pitchFamily="49" charset="-122"/>
                <a:cs typeface="Consolas" pitchFamily="49" charset="0"/>
              </a:rPr>
              <a:t>&gt;key[</a:t>
            </a:r>
            <a:r>
              <a:rPr kumimoji="1" lang="en-US" altLang="zh-CN" sz="2400" b="1" i="1" dirty="0" smtClean="0">
                <a:solidFill>
                  <a:srgbClr val="3333FF"/>
                </a:solidFill>
                <a:latin typeface="Consolas" pitchFamily="49" charset="0"/>
                <a:ea typeface="仿宋" pitchFamily="49" charset="-122"/>
                <a:cs typeface="Consolas" pitchFamily="49" charset="0"/>
              </a:rPr>
              <a:t>n</a:t>
            </a:r>
            <a:r>
              <a:rPr kumimoji="1" lang="en-US" altLang="zh-CN" sz="2400" b="1" dirty="0" smtClean="0">
                <a:solidFill>
                  <a:srgbClr val="3333FF"/>
                </a:solidFill>
                <a:latin typeface="Consolas" pitchFamily="49" charset="0"/>
                <a:ea typeface="仿宋" pitchFamily="49" charset="-122"/>
                <a:cs typeface="Consolas" pitchFamily="49" charset="0"/>
              </a:rPr>
              <a:t>]</a:t>
            </a:r>
            <a:r>
              <a:rPr kumimoji="1" lang="zh-CN" altLang="en-US" sz="2400" b="1" dirty="0" smtClean="0">
                <a:solidFill>
                  <a:srgbClr val="3333FF"/>
                </a:solidFill>
                <a:latin typeface="Consolas" pitchFamily="49" charset="0"/>
                <a:ea typeface="仿宋" pitchFamily="49" charset="-122"/>
                <a:cs typeface="Consolas" pitchFamily="49" charset="0"/>
              </a:rPr>
              <a:t>，则</a:t>
            </a:r>
            <a:r>
              <a:rPr kumimoji="1" lang="zh-CN" altLang="en-US" sz="2400" b="1" dirty="0">
                <a:solidFill>
                  <a:srgbClr val="3333FF"/>
                </a:solidFill>
                <a:latin typeface="Consolas" pitchFamily="49" charset="0"/>
                <a:ea typeface="仿宋" pitchFamily="49" charset="-122"/>
                <a:cs typeface="Consolas" pitchFamily="49" charset="0"/>
              </a:rPr>
              <a:t>沿着指针</a:t>
            </a:r>
            <a:r>
              <a:rPr kumimoji="1" lang="en-US" altLang="zh-CN" sz="2400" b="1" dirty="0" err="1">
                <a:solidFill>
                  <a:srgbClr val="3333FF"/>
                </a:solidFill>
                <a:latin typeface="Consolas" pitchFamily="49" charset="0"/>
                <a:ea typeface="仿宋" pitchFamily="49" charset="-122"/>
                <a:cs typeface="Consolas" pitchFamily="49" charset="0"/>
              </a:rPr>
              <a:t>ptr</a:t>
            </a:r>
            <a:r>
              <a:rPr kumimoji="1" lang="en-US" altLang="zh-CN" sz="2400" b="1" dirty="0">
                <a:solidFill>
                  <a:srgbClr val="3333FF"/>
                </a:solidFill>
                <a:latin typeface="Consolas" pitchFamily="49" charset="0"/>
                <a:ea typeface="仿宋" pitchFamily="49" charset="-122"/>
                <a:cs typeface="Consolas" pitchFamily="49" charset="0"/>
              </a:rPr>
              <a:t>[</a:t>
            </a:r>
            <a:r>
              <a:rPr kumimoji="1" lang="en-US" altLang="zh-CN" sz="2400" b="1" i="1" dirty="0">
                <a:solidFill>
                  <a:srgbClr val="3333FF"/>
                </a:solidFill>
                <a:latin typeface="Consolas" pitchFamily="49" charset="0"/>
                <a:ea typeface="仿宋" pitchFamily="49" charset="-122"/>
                <a:cs typeface="Consolas" pitchFamily="49" charset="0"/>
              </a:rPr>
              <a:t>n</a:t>
            </a:r>
            <a:r>
              <a:rPr kumimoji="1" lang="en-US" altLang="zh-CN" sz="2400" b="1" dirty="0">
                <a:solidFill>
                  <a:srgbClr val="3333FF"/>
                </a:solidFill>
                <a:latin typeface="Consolas" pitchFamily="49" charset="0"/>
                <a:ea typeface="仿宋" pitchFamily="49" charset="-122"/>
                <a:cs typeface="Consolas" pitchFamily="49" charset="0"/>
              </a:rPr>
              <a:t>]</a:t>
            </a:r>
            <a:r>
              <a:rPr kumimoji="1" lang="zh-CN" altLang="en-US" sz="2400" b="1" dirty="0">
                <a:solidFill>
                  <a:srgbClr val="3333FF"/>
                </a:solidFill>
                <a:latin typeface="Consolas" pitchFamily="49" charset="0"/>
                <a:ea typeface="仿宋" pitchFamily="49" charset="-122"/>
                <a:cs typeface="Consolas" pitchFamily="49" charset="0"/>
              </a:rPr>
              <a:t>所指的子树继续查找。 </a:t>
            </a:r>
          </a:p>
        </p:txBody>
      </p:sp>
      <p:sp>
        <p:nvSpPr>
          <p:cNvPr id="60419" name="Text Box 3"/>
          <p:cNvSpPr txBox="1">
            <a:spLocks noChangeArrowheads="1"/>
          </p:cNvSpPr>
          <p:nvPr/>
        </p:nvSpPr>
        <p:spPr bwMode="auto">
          <a:xfrm>
            <a:off x="323850" y="214290"/>
            <a:ext cx="2519363" cy="430887"/>
          </a:xfrm>
          <a:prstGeom prst="rect">
            <a:avLst/>
          </a:prstGeom>
          <a:solidFill>
            <a:srgbClr val="9900FF"/>
          </a:solidFill>
          <a:ln w="28575" algn="ctr">
            <a:noFill/>
            <a:miter lim="800000"/>
            <a:headEnd/>
            <a:tailEnd/>
          </a:ln>
        </p:spPr>
        <p:txBody>
          <a:bodyPr>
            <a:spAutoFit/>
          </a:bodyPr>
          <a:lstStyle/>
          <a:p>
            <a:pPr marL="457200" indent="-457200" algn="ctr" fontAlgn="base">
              <a:spcBef>
                <a:spcPct val="50000"/>
              </a:spcBef>
              <a:spcAft>
                <a:spcPct val="0"/>
              </a:spcAft>
            </a:pPr>
            <a:r>
              <a:rPr lang="en-US" altLang="zh-CN" sz="2200" b="1" dirty="0" smtClean="0">
                <a:solidFill>
                  <a:prstClr val="white"/>
                </a:solidFill>
                <a:latin typeface="Consolas" pitchFamily="49" charset="0"/>
                <a:ea typeface="华文中宋" pitchFamily="2" charset="-122"/>
                <a:cs typeface="Consolas" pitchFamily="49" charset="0"/>
              </a:rPr>
              <a:t>1</a:t>
            </a:r>
            <a:r>
              <a:rPr lang="zh-CN" altLang="en-US" sz="2200" b="1" dirty="0" smtClean="0">
                <a:solidFill>
                  <a:prstClr val="white"/>
                </a:solidFill>
                <a:latin typeface="Consolas" pitchFamily="49" charset="0"/>
                <a:ea typeface="华文中宋" pitchFamily="2" charset="-122"/>
                <a:cs typeface="Consolas" pitchFamily="49" charset="0"/>
              </a:rPr>
              <a:t>、</a:t>
            </a:r>
            <a:r>
              <a:rPr kumimoji="1" lang="en-US" altLang="zh-CN" sz="2200" b="1" dirty="0" smtClean="0">
                <a:solidFill>
                  <a:prstClr val="white"/>
                </a:solidFill>
                <a:latin typeface="Consolas" pitchFamily="49" charset="0"/>
                <a:ea typeface="华文中宋" pitchFamily="2" charset="-122"/>
                <a:cs typeface="Consolas" pitchFamily="49" charset="0"/>
              </a:rPr>
              <a:t>B</a:t>
            </a:r>
            <a:r>
              <a:rPr kumimoji="1" lang="zh-CN" altLang="en-US" sz="2200" b="1" dirty="0" smtClean="0">
                <a:solidFill>
                  <a:prstClr val="white"/>
                </a:solidFill>
                <a:latin typeface="Consolas" pitchFamily="49" charset="0"/>
                <a:ea typeface="华文中宋" pitchFamily="2" charset="-122"/>
                <a:cs typeface="Consolas" pitchFamily="49" charset="0"/>
              </a:rPr>
              <a:t>树</a:t>
            </a:r>
            <a:r>
              <a:rPr kumimoji="1" lang="zh-CN" altLang="en-US" sz="2200" b="1" dirty="0">
                <a:solidFill>
                  <a:prstClr val="white"/>
                </a:solidFill>
                <a:latin typeface="Consolas" pitchFamily="49" charset="0"/>
                <a:ea typeface="华文中宋" pitchFamily="2" charset="-122"/>
                <a:cs typeface="Consolas" pitchFamily="49" charset="0"/>
              </a:rPr>
              <a:t>的查找</a:t>
            </a:r>
            <a:endParaRPr lang="zh-CN" altLang="en-US" sz="2200" b="1" dirty="0">
              <a:solidFill>
                <a:prstClr val="white"/>
              </a:solidFill>
              <a:latin typeface="Consolas" pitchFamily="49" charset="0"/>
              <a:ea typeface="华文中宋" pitchFamily="2" charset="-122"/>
              <a:cs typeface="Consolas" pitchFamily="49" charset="0"/>
            </a:endParaRPr>
          </a:p>
        </p:txBody>
      </p:sp>
      <p:sp>
        <p:nvSpPr>
          <p:cNvPr id="60420" name="Rectangle 4"/>
          <p:cNvSpPr>
            <a:spLocks noChangeArrowheads="1"/>
          </p:cNvSpPr>
          <p:nvPr/>
        </p:nvSpPr>
        <p:spPr bwMode="auto">
          <a:xfrm>
            <a:off x="1528747" y="4237561"/>
            <a:ext cx="1582738" cy="4318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itchFamily="49" charset="0"/>
                <a:ea typeface="楷体_GB2312" pitchFamily="49" charset="-122"/>
                <a:cs typeface="Consolas" pitchFamily="49" charset="0"/>
              </a:rPr>
              <a:t>k</a:t>
            </a:r>
            <a:r>
              <a:rPr lang="en-US" altLang="zh-CN" sz="2000" b="1" baseline="-25000" dirty="0">
                <a:solidFill>
                  <a:srgbClr val="3333FF"/>
                </a:solidFill>
                <a:latin typeface="Consolas" pitchFamily="49" charset="0"/>
                <a:ea typeface="楷体_GB2312" pitchFamily="49" charset="-122"/>
                <a:cs typeface="Consolas" pitchFamily="49" charset="0"/>
              </a:rPr>
              <a:t>1</a:t>
            </a:r>
            <a:r>
              <a:rPr lang="en-US" altLang="zh-CN" sz="2000" b="1" dirty="0">
                <a:solidFill>
                  <a:srgbClr val="3333FF"/>
                </a:solidFill>
                <a:latin typeface="Consolas" pitchFamily="49" charset="0"/>
                <a:ea typeface="楷体_GB2312" pitchFamily="49" charset="-122"/>
                <a:cs typeface="Consolas" pitchFamily="49" charset="0"/>
              </a:rPr>
              <a:t> </a:t>
            </a:r>
            <a:r>
              <a:rPr lang="en-US" altLang="zh-CN" sz="2000" b="1" dirty="0" smtClean="0">
                <a:solidFill>
                  <a:srgbClr val="3333FF"/>
                </a:solidFill>
                <a:latin typeface="Consolas" pitchFamily="49" charset="0"/>
                <a:ea typeface="楷体_GB2312" pitchFamily="49" charset="-122"/>
                <a:cs typeface="Consolas" pitchFamily="49" charset="0"/>
              </a:rPr>
              <a:t> </a:t>
            </a:r>
            <a:r>
              <a:rPr lang="en-US" altLang="zh-CN" sz="2000" b="1" i="1" dirty="0" smtClean="0">
                <a:solidFill>
                  <a:srgbClr val="FF00FF"/>
                </a:solidFill>
                <a:latin typeface="Consolas" pitchFamily="49" charset="0"/>
                <a:ea typeface="楷体_GB2312" pitchFamily="49" charset="-122"/>
                <a:cs typeface="Consolas" pitchFamily="49" charset="0"/>
              </a:rPr>
              <a:t>k</a:t>
            </a:r>
            <a:r>
              <a:rPr lang="en-US" altLang="zh-CN" sz="2000" b="1" baseline="-25000" dirty="0" smtClean="0">
                <a:solidFill>
                  <a:srgbClr val="FF00FF"/>
                </a:solidFill>
                <a:latin typeface="Consolas" pitchFamily="49" charset="0"/>
                <a:ea typeface="楷体_GB2312" pitchFamily="49" charset="-122"/>
                <a:cs typeface="Consolas" pitchFamily="49" charset="0"/>
              </a:rPr>
              <a:t>2</a:t>
            </a:r>
            <a:r>
              <a:rPr lang="en-US" altLang="zh-CN" sz="2000" b="1" dirty="0" smtClean="0">
                <a:solidFill>
                  <a:srgbClr val="3333FF"/>
                </a:solidFill>
                <a:latin typeface="Consolas" pitchFamily="49" charset="0"/>
                <a:ea typeface="楷体_GB2312" pitchFamily="49" charset="-122"/>
                <a:cs typeface="Consolas" pitchFamily="49" charset="0"/>
              </a:rPr>
              <a:t>  </a:t>
            </a:r>
            <a:r>
              <a:rPr lang="en-US" altLang="zh-CN" sz="2000" b="1" i="1" dirty="0" smtClean="0">
                <a:solidFill>
                  <a:srgbClr val="3333FF"/>
                </a:solidFill>
                <a:latin typeface="Consolas" pitchFamily="49" charset="0"/>
                <a:ea typeface="楷体_GB2312" pitchFamily="49" charset="-122"/>
                <a:cs typeface="Consolas" pitchFamily="49" charset="0"/>
              </a:rPr>
              <a:t>k</a:t>
            </a:r>
            <a:r>
              <a:rPr lang="en-US" altLang="zh-CN" sz="2000" b="1" baseline="-25000" dirty="0" smtClean="0">
                <a:solidFill>
                  <a:srgbClr val="3333FF"/>
                </a:solidFill>
                <a:latin typeface="Consolas" pitchFamily="49" charset="0"/>
                <a:ea typeface="楷体_GB2312" pitchFamily="49" charset="-122"/>
                <a:cs typeface="Consolas" pitchFamily="49" charset="0"/>
              </a:rPr>
              <a:t>3</a:t>
            </a:r>
            <a:endParaRPr lang="en-US" altLang="zh-CN" sz="2000" b="1" baseline="-25000" dirty="0">
              <a:solidFill>
                <a:srgbClr val="3333FF"/>
              </a:solidFill>
              <a:latin typeface="Consolas" pitchFamily="49" charset="0"/>
              <a:ea typeface="楷体_GB2312" pitchFamily="49" charset="-122"/>
              <a:cs typeface="Consolas" pitchFamily="49" charset="0"/>
            </a:endParaRPr>
          </a:p>
        </p:txBody>
      </p:sp>
      <p:grpSp>
        <p:nvGrpSpPr>
          <p:cNvPr id="2" name="组合 12"/>
          <p:cNvGrpSpPr/>
          <p:nvPr/>
        </p:nvGrpSpPr>
        <p:grpSpPr>
          <a:xfrm>
            <a:off x="1242995" y="4523313"/>
            <a:ext cx="1511300" cy="1565291"/>
            <a:chOff x="3071802" y="4578353"/>
            <a:chExt cx="1511300" cy="1422415"/>
          </a:xfrm>
        </p:grpSpPr>
        <p:sp>
          <p:nvSpPr>
            <p:cNvPr id="60421" name="Freeform 5"/>
            <p:cNvSpPr>
              <a:spLocks/>
            </p:cNvSpPr>
            <p:nvPr/>
          </p:nvSpPr>
          <p:spPr bwMode="auto">
            <a:xfrm flipH="1">
              <a:off x="3900501" y="4578353"/>
              <a:ext cx="71438" cy="882646"/>
            </a:xfrm>
            <a:custGeom>
              <a:avLst/>
              <a:gdLst>
                <a:gd name="T0" fmla="*/ 552 w 552"/>
                <a:gd name="T1" fmla="*/ 0 h 600"/>
                <a:gd name="T2" fmla="*/ 0 w 552"/>
                <a:gd name="T3" fmla="*/ 600 h 600"/>
                <a:gd name="T4" fmla="*/ 0 60000 65536"/>
                <a:gd name="T5" fmla="*/ 0 60000 65536"/>
                <a:gd name="T6" fmla="*/ 0 w 552"/>
                <a:gd name="T7" fmla="*/ 0 h 600"/>
                <a:gd name="T8" fmla="*/ 552 w 552"/>
                <a:gd name="T9" fmla="*/ 600 h 600"/>
              </a:gdLst>
              <a:ahLst/>
              <a:cxnLst>
                <a:cxn ang="T4">
                  <a:pos x="T0" y="T1"/>
                </a:cxn>
                <a:cxn ang="T5">
                  <a:pos x="T2" y="T3"/>
                </a:cxn>
              </a:cxnLst>
              <a:rect l="T6" t="T7" r="T8" b="T9"/>
              <a:pathLst>
                <a:path w="552" h="600">
                  <a:moveTo>
                    <a:pt x="552" y="0"/>
                  </a:moveTo>
                  <a:lnTo>
                    <a:pt x="0" y="600"/>
                  </a:lnTo>
                </a:path>
              </a:pathLst>
            </a:custGeom>
            <a:noFill/>
            <a:ln w="28575">
              <a:solidFill>
                <a:srgbClr val="9900FF"/>
              </a:solidFill>
              <a:round/>
              <a:headEnd/>
              <a:tailEnd type="triangle" w="med" len="med"/>
            </a:ln>
          </p:spPr>
          <p:txBody>
            <a:bodyPr wrap="none" anchor="ctr"/>
            <a:lstStyle/>
            <a:p>
              <a:pPr algn="ctr" fontAlgn="base">
                <a:spcBef>
                  <a:spcPct val="0"/>
                </a:spcBef>
                <a:spcAft>
                  <a:spcPct val="0"/>
                </a:spcAft>
              </a:pPr>
              <a:endParaRPr kumimoji="1" lang="zh-CN" altLang="en-US" sz="2800">
                <a:solidFill>
                  <a:srgbClr val="FF0000"/>
                </a:solidFill>
                <a:latin typeface="Consolas" pitchFamily="49" charset="0"/>
                <a:cs typeface="Consolas" pitchFamily="49" charset="0"/>
              </a:endParaRPr>
            </a:p>
          </p:txBody>
        </p:sp>
        <p:sp>
          <p:nvSpPr>
            <p:cNvPr id="60422" name="Text Box 6"/>
            <p:cNvSpPr txBox="1">
              <a:spLocks noChangeArrowheads="1"/>
            </p:cNvSpPr>
            <p:nvPr/>
          </p:nvSpPr>
          <p:spPr bwMode="auto">
            <a:xfrm>
              <a:off x="3071802" y="4772025"/>
              <a:ext cx="1511300" cy="400110"/>
            </a:xfrm>
            <a:prstGeom prst="rect">
              <a:avLst/>
            </a:prstGeom>
            <a:noFill/>
            <a:ln w="28575" algn="ctr">
              <a:noFill/>
              <a:miter lim="800000"/>
              <a:headEnd/>
              <a:tailEnd/>
            </a:ln>
          </p:spPr>
          <p:txBody>
            <a:bodyPr>
              <a:spAutoFit/>
            </a:bodyPr>
            <a:lstStyle/>
            <a:p>
              <a:pPr algn="ctr" fontAlgn="base">
                <a:spcBef>
                  <a:spcPct val="50000"/>
                </a:spcBef>
                <a:spcAft>
                  <a:spcPct val="0"/>
                </a:spcAft>
              </a:pPr>
              <a:r>
                <a:rPr lang="en-US" altLang="zh-CN" sz="2000" b="1" i="1" dirty="0" err="1">
                  <a:solidFill>
                    <a:srgbClr val="3333FF"/>
                  </a:solidFill>
                  <a:latin typeface="Consolas" pitchFamily="49" charset="0"/>
                  <a:ea typeface="楷体_GB2312" pitchFamily="49" charset="-122"/>
                  <a:cs typeface="Consolas" pitchFamily="49" charset="0"/>
                </a:rPr>
                <a:t>k</a:t>
              </a:r>
              <a:r>
                <a:rPr lang="en-US" altLang="zh-CN" sz="2000" b="1" baseline="-25000" dirty="0" err="1">
                  <a:solidFill>
                    <a:srgbClr val="3333FF"/>
                  </a:solidFill>
                  <a:latin typeface="Consolas" pitchFamily="49" charset="0"/>
                  <a:ea typeface="楷体_GB2312" pitchFamily="49" charset="-122"/>
                  <a:cs typeface="Consolas" pitchFamily="49" charset="0"/>
                </a:rPr>
                <a:t>1</a:t>
              </a:r>
              <a:r>
                <a:rPr lang="en-US" altLang="zh-CN" sz="2000" b="1" i="1" dirty="0">
                  <a:solidFill>
                    <a:srgbClr val="3333FF"/>
                  </a:solidFill>
                  <a:latin typeface="Consolas" pitchFamily="49" charset="0"/>
                  <a:ea typeface="楷体_GB2312" pitchFamily="49" charset="-122"/>
                  <a:cs typeface="Consolas" pitchFamily="49" charset="0"/>
                </a:rPr>
                <a:t>&lt;</a:t>
              </a:r>
              <a:r>
                <a:rPr lang="en-US" altLang="zh-CN" sz="2000" b="1" i="1" dirty="0">
                  <a:solidFill>
                    <a:srgbClr val="FF0000"/>
                  </a:solidFill>
                  <a:latin typeface="Consolas" pitchFamily="49" charset="0"/>
                  <a:ea typeface="楷体_GB2312" pitchFamily="49" charset="-122"/>
                  <a:cs typeface="Consolas" pitchFamily="49" charset="0"/>
                </a:rPr>
                <a:t>k</a:t>
              </a:r>
              <a:r>
                <a:rPr lang="en-US" altLang="zh-CN" sz="2000" b="1" i="1" dirty="0">
                  <a:solidFill>
                    <a:srgbClr val="3333FF"/>
                  </a:solidFill>
                  <a:latin typeface="Consolas" pitchFamily="49" charset="0"/>
                  <a:ea typeface="楷体_GB2312" pitchFamily="49" charset="-122"/>
                  <a:cs typeface="Consolas" pitchFamily="49" charset="0"/>
                </a:rPr>
                <a:t>&lt;</a:t>
              </a:r>
              <a:r>
                <a:rPr lang="en-US" altLang="zh-CN" sz="2000" b="1" i="1" dirty="0" err="1">
                  <a:solidFill>
                    <a:srgbClr val="3333FF"/>
                  </a:solidFill>
                  <a:latin typeface="Consolas" pitchFamily="49" charset="0"/>
                  <a:ea typeface="楷体_GB2312" pitchFamily="49" charset="-122"/>
                  <a:cs typeface="Consolas" pitchFamily="49" charset="0"/>
                </a:rPr>
                <a:t>k</a:t>
              </a:r>
              <a:r>
                <a:rPr lang="en-US" altLang="zh-CN" sz="2000" b="1" baseline="-25000" dirty="0" err="1">
                  <a:solidFill>
                    <a:srgbClr val="3333FF"/>
                  </a:solidFill>
                  <a:latin typeface="Consolas" pitchFamily="49" charset="0"/>
                  <a:ea typeface="楷体_GB2312" pitchFamily="49" charset="-122"/>
                  <a:cs typeface="Consolas" pitchFamily="49" charset="0"/>
                </a:rPr>
                <a:t>2</a:t>
              </a:r>
              <a:endParaRPr lang="en-US" altLang="zh-CN" sz="2000" b="1" baseline="-25000" dirty="0">
                <a:solidFill>
                  <a:srgbClr val="3333FF"/>
                </a:solidFill>
                <a:latin typeface="Consolas" pitchFamily="49" charset="0"/>
                <a:ea typeface="楷体_GB2312" pitchFamily="49" charset="-122"/>
                <a:cs typeface="Consolas" pitchFamily="49" charset="0"/>
              </a:endParaRPr>
            </a:p>
          </p:txBody>
        </p:sp>
        <p:sp>
          <p:nvSpPr>
            <p:cNvPr id="9" name="等腰三角形 8"/>
            <p:cNvSpPr/>
            <p:nvPr/>
          </p:nvSpPr>
          <p:spPr>
            <a:xfrm>
              <a:off x="3643306" y="5429264"/>
              <a:ext cx="642942" cy="571504"/>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latin typeface="Consolas" pitchFamily="49" charset="0"/>
                <a:cs typeface="Consolas" pitchFamily="49" charset="0"/>
              </a:endParaRPr>
            </a:p>
          </p:txBody>
        </p:sp>
      </p:grpSp>
      <p:grpSp>
        <p:nvGrpSpPr>
          <p:cNvPr id="3" name="组合 17"/>
          <p:cNvGrpSpPr/>
          <p:nvPr/>
        </p:nvGrpSpPr>
        <p:grpSpPr>
          <a:xfrm>
            <a:off x="3035309" y="4588399"/>
            <a:ext cx="1422396" cy="1435112"/>
            <a:chOff x="4578364" y="4500563"/>
            <a:chExt cx="1422396" cy="1435112"/>
          </a:xfrm>
        </p:grpSpPr>
        <p:sp>
          <p:nvSpPr>
            <p:cNvPr id="60423" name="Freeform 7"/>
            <p:cNvSpPr>
              <a:spLocks/>
            </p:cNvSpPr>
            <p:nvPr/>
          </p:nvSpPr>
          <p:spPr bwMode="auto">
            <a:xfrm>
              <a:off x="4578364" y="4500563"/>
              <a:ext cx="744537" cy="871537"/>
            </a:xfrm>
            <a:custGeom>
              <a:avLst/>
              <a:gdLst>
                <a:gd name="T0" fmla="*/ 0 w 469"/>
                <a:gd name="T1" fmla="*/ 0 h 549"/>
                <a:gd name="T2" fmla="*/ 469 w 469"/>
                <a:gd name="T3" fmla="*/ 549 h 549"/>
                <a:gd name="T4" fmla="*/ 0 60000 65536"/>
                <a:gd name="T5" fmla="*/ 0 60000 65536"/>
                <a:gd name="T6" fmla="*/ 0 w 469"/>
                <a:gd name="T7" fmla="*/ 0 h 549"/>
                <a:gd name="T8" fmla="*/ 469 w 469"/>
                <a:gd name="T9" fmla="*/ 549 h 549"/>
              </a:gdLst>
              <a:ahLst/>
              <a:cxnLst>
                <a:cxn ang="T4">
                  <a:pos x="T0" y="T1"/>
                </a:cxn>
                <a:cxn ang="T5">
                  <a:pos x="T2" y="T3"/>
                </a:cxn>
              </a:cxnLst>
              <a:rect l="T6" t="T7" r="T8" b="T9"/>
              <a:pathLst>
                <a:path w="469" h="549">
                  <a:moveTo>
                    <a:pt x="0" y="0"/>
                  </a:moveTo>
                  <a:lnTo>
                    <a:pt x="469" y="549"/>
                  </a:lnTo>
                </a:path>
              </a:pathLst>
            </a:custGeom>
            <a:noFill/>
            <a:ln w="28575">
              <a:solidFill>
                <a:srgbClr val="9900FF"/>
              </a:solidFill>
              <a:round/>
              <a:headEnd/>
              <a:tailEnd type="triangle" w="med" len="med"/>
            </a:ln>
          </p:spPr>
          <p:txBody>
            <a:bodyPr wrap="none" anchor="ctr"/>
            <a:lstStyle/>
            <a:p>
              <a:pPr algn="ctr" fontAlgn="base">
                <a:spcBef>
                  <a:spcPct val="0"/>
                </a:spcBef>
                <a:spcAft>
                  <a:spcPct val="0"/>
                </a:spcAft>
              </a:pPr>
              <a:endParaRPr kumimoji="1" lang="zh-CN" altLang="en-US" sz="2800">
                <a:solidFill>
                  <a:srgbClr val="FF0000"/>
                </a:solidFill>
                <a:latin typeface="Consolas" pitchFamily="49" charset="0"/>
                <a:cs typeface="Consolas" pitchFamily="49" charset="0"/>
              </a:endParaRPr>
            </a:p>
          </p:txBody>
        </p:sp>
        <p:sp>
          <p:nvSpPr>
            <p:cNvPr id="60424" name="Text Box 8"/>
            <p:cNvSpPr txBox="1">
              <a:spLocks noChangeArrowheads="1"/>
            </p:cNvSpPr>
            <p:nvPr/>
          </p:nvSpPr>
          <p:spPr bwMode="auto">
            <a:xfrm>
              <a:off x="4989526" y="4772025"/>
              <a:ext cx="1011234" cy="400110"/>
            </a:xfrm>
            <a:prstGeom prst="rect">
              <a:avLst/>
            </a:prstGeom>
            <a:noFill/>
            <a:ln w="28575" algn="ctr">
              <a:noFill/>
              <a:miter lim="800000"/>
              <a:headEnd/>
              <a:tailEnd/>
            </a:ln>
          </p:spPr>
          <p:txBody>
            <a:bodyPr wrap="square">
              <a:spAutoFit/>
            </a:bodyPr>
            <a:lstStyle/>
            <a:p>
              <a:pPr algn="ctr" fontAlgn="base">
                <a:spcBef>
                  <a:spcPct val="50000"/>
                </a:spcBef>
                <a:spcAft>
                  <a:spcPct val="0"/>
                </a:spcAft>
              </a:pPr>
              <a:r>
                <a:rPr lang="en-US" altLang="zh-CN" sz="2000" b="1" i="1" smtClean="0">
                  <a:solidFill>
                    <a:srgbClr val="FF0000"/>
                  </a:solidFill>
                  <a:latin typeface="Consolas" pitchFamily="49" charset="0"/>
                  <a:ea typeface="楷体_GB2312" pitchFamily="49" charset="-122"/>
                  <a:cs typeface="Consolas" pitchFamily="49" charset="0"/>
                </a:rPr>
                <a:t>k</a:t>
              </a:r>
              <a:r>
                <a:rPr lang="en-US" altLang="zh-CN" sz="2000" b="1" i="1" smtClean="0">
                  <a:solidFill>
                    <a:srgbClr val="3333FF"/>
                  </a:solidFill>
                  <a:latin typeface="Consolas" pitchFamily="49" charset="0"/>
                  <a:ea typeface="楷体_GB2312" pitchFamily="49" charset="-122"/>
                  <a:cs typeface="Consolas" pitchFamily="49" charset="0"/>
                </a:rPr>
                <a:t>&gt;k</a:t>
              </a:r>
              <a:r>
                <a:rPr lang="en-US" altLang="zh-CN" sz="2000" b="1" baseline="-25000" smtClean="0">
                  <a:solidFill>
                    <a:srgbClr val="3333FF"/>
                  </a:solidFill>
                  <a:latin typeface="Consolas" pitchFamily="49" charset="0"/>
                  <a:ea typeface="楷体_GB2312" pitchFamily="49" charset="-122"/>
                  <a:cs typeface="Consolas" pitchFamily="49" charset="0"/>
                </a:rPr>
                <a:t>3</a:t>
              </a:r>
              <a:endParaRPr lang="en-US" altLang="zh-CN" sz="2000" b="1" baseline="-25000">
                <a:solidFill>
                  <a:srgbClr val="3333FF"/>
                </a:solidFill>
                <a:latin typeface="Consolas" pitchFamily="49" charset="0"/>
                <a:ea typeface="楷体_GB2312" pitchFamily="49" charset="-122"/>
                <a:cs typeface="Consolas" pitchFamily="49" charset="0"/>
              </a:endParaRPr>
            </a:p>
          </p:txBody>
        </p:sp>
        <p:sp>
          <p:nvSpPr>
            <p:cNvPr id="10" name="等腰三角形 9"/>
            <p:cNvSpPr/>
            <p:nvPr/>
          </p:nvSpPr>
          <p:spPr>
            <a:xfrm>
              <a:off x="5000628" y="5364171"/>
              <a:ext cx="642942" cy="571504"/>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latin typeface="Consolas" pitchFamily="49" charset="0"/>
                <a:cs typeface="Consolas" pitchFamily="49" charset="0"/>
              </a:endParaRPr>
            </a:p>
          </p:txBody>
        </p:sp>
      </p:grpSp>
      <p:grpSp>
        <p:nvGrpSpPr>
          <p:cNvPr id="4" name="组合 16"/>
          <p:cNvGrpSpPr/>
          <p:nvPr/>
        </p:nvGrpSpPr>
        <p:grpSpPr>
          <a:xfrm>
            <a:off x="357158" y="4588406"/>
            <a:ext cx="1314465" cy="1482743"/>
            <a:chOff x="1357290" y="4572008"/>
            <a:chExt cx="1314465" cy="1482743"/>
          </a:xfrm>
        </p:grpSpPr>
        <p:sp>
          <p:nvSpPr>
            <p:cNvPr id="14" name="Freeform 7"/>
            <p:cNvSpPr>
              <a:spLocks/>
            </p:cNvSpPr>
            <p:nvPr/>
          </p:nvSpPr>
          <p:spPr bwMode="auto">
            <a:xfrm flipH="1">
              <a:off x="2058970" y="4572008"/>
              <a:ext cx="612785" cy="871537"/>
            </a:xfrm>
            <a:custGeom>
              <a:avLst/>
              <a:gdLst>
                <a:gd name="T0" fmla="*/ 0 w 469"/>
                <a:gd name="T1" fmla="*/ 0 h 549"/>
                <a:gd name="T2" fmla="*/ 469 w 469"/>
                <a:gd name="T3" fmla="*/ 549 h 549"/>
                <a:gd name="T4" fmla="*/ 0 60000 65536"/>
                <a:gd name="T5" fmla="*/ 0 60000 65536"/>
                <a:gd name="T6" fmla="*/ 0 w 469"/>
                <a:gd name="T7" fmla="*/ 0 h 549"/>
                <a:gd name="T8" fmla="*/ 469 w 469"/>
                <a:gd name="T9" fmla="*/ 549 h 549"/>
              </a:gdLst>
              <a:ahLst/>
              <a:cxnLst>
                <a:cxn ang="T4">
                  <a:pos x="T0" y="T1"/>
                </a:cxn>
                <a:cxn ang="T5">
                  <a:pos x="T2" y="T3"/>
                </a:cxn>
              </a:cxnLst>
              <a:rect l="T6" t="T7" r="T8" b="T9"/>
              <a:pathLst>
                <a:path w="469" h="549">
                  <a:moveTo>
                    <a:pt x="0" y="0"/>
                  </a:moveTo>
                  <a:lnTo>
                    <a:pt x="469" y="549"/>
                  </a:lnTo>
                </a:path>
              </a:pathLst>
            </a:custGeom>
            <a:noFill/>
            <a:ln w="28575">
              <a:solidFill>
                <a:srgbClr val="9900FF"/>
              </a:solidFill>
              <a:round/>
              <a:headEnd/>
              <a:tailEnd type="triangle" w="med" len="med"/>
            </a:ln>
          </p:spPr>
          <p:txBody>
            <a:bodyPr wrap="none" anchor="ctr"/>
            <a:lstStyle/>
            <a:p>
              <a:pPr algn="ctr" fontAlgn="base">
                <a:spcBef>
                  <a:spcPct val="0"/>
                </a:spcBef>
                <a:spcAft>
                  <a:spcPct val="0"/>
                </a:spcAft>
              </a:pPr>
              <a:endParaRPr kumimoji="1" lang="zh-CN" altLang="en-US" sz="2800">
                <a:solidFill>
                  <a:srgbClr val="FF0000"/>
                </a:solidFill>
                <a:latin typeface="Consolas" pitchFamily="49" charset="0"/>
                <a:cs typeface="Consolas" pitchFamily="49" charset="0"/>
              </a:endParaRPr>
            </a:p>
          </p:txBody>
        </p:sp>
        <p:sp>
          <p:nvSpPr>
            <p:cNvPr id="15" name="Text Box 8"/>
            <p:cNvSpPr txBox="1">
              <a:spLocks noChangeArrowheads="1"/>
            </p:cNvSpPr>
            <p:nvPr/>
          </p:nvSpPr>
          <p:spPr bwMode="auto">
            <a:xfrm>
              <a:off x="1357290" y="4843470"/>
              <a:ext cx="1011234" cy="400110"/>
            </a:xfrm>
            <a:prstGeom prst="rect">
              <a:avLst/>
            </a:prstGeom>
            <a:noFill/>
            <a:ln w="28575" algn="ctr">
              <a:noFill/>
              <a:miter lim="800000"/>
              <a:headEnd/>
              <a:tailEnd/>
            </a:ln>
          </p:spPr>
          <p:txBody>
            <a:bodyPr wrap="square">
              <a:spAutoFit/>
            </a:bodyPr>
            <a:lstStyle/>
            <a:p>
              <a:pPr algn="ctr" fontAlgn="base">
                <a:spcBef>
                  <a:spcPct val="50000"/>
                </a:spcBef>
                <a:spcAft>
                  <a:spcPct val="0"/>
                </a:spcAft>
              </a:pPr>
              <a:r>
                <a:rPr lang="en-US" altLang="zh-CN" sz="2000" b="1" i="1" smtClean="0">
                  <a:solidFill>
                    <a:srgbClr val="FF0000"/>
                  </a:solidFill>
                  <a:latin typeface="Consolas" pitchFamily="49" charset="0"/>
                  <a:ea typeface="楷体_GB2312" pitchFamily="49" charset="-122"/>
                  <a:cs typeface="Consolas" pitchFamily="49" charset="0"/>
                </a:rPr>
                <a:t>k</a:t>
              </a:r>
              <a:r>
                <a:rPr lang="en-US" altLang="zh-CN" sz="2000" b="1" i="1" smtClean="0">
                  <a:solidFill>
                    <a:srgbClr val="3333FF"/>
                  </a:solidFill>
                  <a:latin typeface="Consolas" pitchFamily="49" charset="0"/>
                  <a:ea typeface="楷体_GB2312" pitchFamily="49" charset="-122"/>
                  <a:cs typeface="Consolas" pitchFamily="49" charset="0"/>
                </a:rPr>
                <a:t>&lt;k</a:t>
              </a:r>
              <a:r>
                <a:rPr lang="en-US" altLang="zh-CN" sz="2000" b="1" baseline="-25000" smtClean="0">
                  <a:solidFill>
                    <a:srgbClr val="3333FF"/>
                  </a:solidFill>
                  <a:latin typeface="Consolas" pitchFamily="49" charset="0"/>
                  <a:ea typeface="楷体_GB2312" pitchFamily="49" charset="-122"/>
                  <a:cs typeface="Consolas" pitchFamily="49" charset="0"/>
                </a:rPr>
                <a:t>1</a:t>
              </a:r>
              <a:endParaRPr lang="en-US" altLang="zh-CN" sz="2000" b="1" baseline="-25000">
                <a:solidFill>
                  <a:srgbClr val="3333FF"/>
                </a:solidFill>
                <a:latin typeface="Consolas" pitchFamily="49" charset="0"/>
                <a:ea typeface="楷体_GB2312" pitchFamily="49" charset="-122"/>
                <a:cs typeface="Consolas" pitchFamily="49" charset="0"/>
              </a:endParaRPr>
            </a:p>
          </p:txBody>
        </p:sp>
        <p:sp>
          <p:nvSpPr>
            <p:cNvPr id="16" name="等腰三角形 15"/>
            <p:cNvSpPr/>
            <p:nvPr/>
          </p:nvSpPr>
          <p:spPr>
            <a:xfrm>
              <a:off x="1695427" y="5483247"/>
              <a:ext cx="642942" cy="571504"/>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latin typeface="Consolas" pitchFamily="49" charset="0"/>
                <a:cs typeface="Consolas" pitchFamily="49" charset="0"/>
              </a:endParaRPr>
            </a:p>
          </p:txBody>
        </p:sp>
      </p:grpSp>
      <p:sp>
        <p:nvSpPr>
          <p:cNvPr id="20" name="TextBox 19"/>
          <p:cNvSpPr txBox="1"/>
          <p:nvPr/>
        </p:nvSpPr>
        <p:spPr>
          <a:xfrm>
            <a:off x="4857752" y="5023379"/>
            <a:ext cx="3929090" cy="1043234"/>
          </a:xfrm>
          <a:prstGeom prst="rect">
            <a:avLst/>
          </a:prstGeom>
          <a:noFill/>
        </p:spPr>
        <p:txBody>
          <a:bodyPr wrap="square" rtlCol="0">
            <a:spAutoFit/>
          </a:bodyPr>
          <a:lstStyle/>
          <a:p>
            <a:pPr fontAlgn="base">
              <a:lnSpc>
                <a:spcPts val="2500"/>
              </a:lnSpc>
              <a:spcBef>
                <a:spcPct val="0"/>
              </a:spcBef>
              <a:spcAft>
                <a:spcPct val="0"/>
              </a:spcAft>
            </a:pPr>
            <a:r>
              <a:rPr kumimoji="1" lang="zh-CN" altLang="en-US" b="1" smtClean="0">
                <a:solidFill>
                  <a:srgbClr val="FF0000"/>
                </a:solidFill>
                <a:latin typeface="Consolas" pitchFamily="49" charset="0"/>
                <a:ea typeface="方正启体简体" pitchFamily="65" charset="-122"/>
                <a:cs typeface="Consolas" pitchFamily="49" charset="0"/>
              </a:rPr>
              <a:t>说明：</a:t>
            </a:r>
            <a:r>
              <a:rPr kumimoji="1" lang="zh-CN" altLang="en-US" b="1" smtClean="0">
                <a:solidFill>
                  <a:srgbClr val="3333FF"/>
                </a:solidFill>
                <a:latin typeface="Consolas" pitchFamily="49" charset="0"/>
                <a:ea typeface="方正启体简体" pitchFamily="65" charset="-122"/>
                <a:cs typeface="Consolas" pitchFamily="49" charset="0"/>
              </a:rPr>
              <a:t>当查找到某个叶结点时，若相应的指针为空，落入一个外部结点，表示查找失败。</a:t>
            </a:r>
            <a:endParaRPr kumimoji="1" lang="zh-CN" altLang="en-US" b="1" dirty="0" smtClean="0">
              <a:solidFill>
                <a:srgbClr val="3333FF"/>
              </a:solidFill>
              <a:latin typeface="Consolas" pitchFamily="49" charset="0"/>
              <a:ea typeface="方正启体简体" pitchFamily="65" charset="-122"/>
              <a:cs typeface="Consolas" pitchFamily="49" charset="0"/>
            </a:endParaRPr>
          </a:p>
        </p:txBody>
      </p:sp>
      <p:sp>
        <p:nvSpPr>
          <p:cNvPr id="21" name="TextBox 20"/>
          <p:cNvSpPr txBox="1"/>
          <p:nvPr/>
        </p:nvSpPr>
        <p:spPr>
          <a:xfrm>
            <a:off x="1824015" y="3808933"/>
            <a:ext cx="1143008" cy="400110"/>
          </a:xfrm>
          <a:prstGeom prst="rect">
            <a:avLst/>
          </a:prstGeom>
          <a:noFill/>
        </p:spPr>
        <p:txBody>
          <a:bodyPr wrap="square" rtlCol="0">
            <a:spAutoFit/>
          </a:bodyPr>
          <a:lstStyle/>
          <a:p>
            <a:pPr fontAlgn="base">
              <a:spcBef>
                <a:spcPct val="0"/>
              </a:spcBef>
              <a:spcAft>
                <a:spcPct val="0"/>
              </a:spcAft>
            </a:pPr>
            <a:r>
              <a:rPr kumimoji="1" lang="en-US" altLang="zh-CN" sz="2000" b="1" i="1" smtClean="0">
                <a:solidFill>
                  <a:srgbClr val="3333FF"/>
                </a:solidFill>
                <a:latin typeface="Consolas" pitchFamily="49" charset="0"/>
                <a:ea typeface="楷体" pitchFamily="49" charset="-122"/>
                <a:cs typeface="Consolas" pitchFamily="49" charset="0"/>
              </a:rPr>
              <a:t>k</a:t>
            </a:r>
            <a:r>
              <a:rPr kumimoji="1" lang="en-US" altLang="zh-CN" sz="2000" b="1" smtClean="0">
                <a:solidFill>
                  <a:srgbClr val="3333FF"/>
                </a:solidFill>
                <a:latin typeface="Consolas" pitchFamily="49" charset="0"/>
                <a:ea typeface="楷体" pitchFamily="49" charset="-122"/>
                <a:cs typeface="Consolas" pitchFamily="49" charset="0"/>
              </a:rPr>
              <a:t> =</a:t>
            </a:r>
            <a:r>
              <a:rPr kumimoji="1" lang="en-US" altLang="zh-CN" sz="2000" b="1" i="1" smtClean="0">
                <a:solidFill>
                  <a:srgbClr val="3333FF"/>
                </a:solidFill>
                <a:latin typeface="Consolas" pitchFamily="49" charset="0"/>
                <a:ea typeface="楷体" pitchFamily="49" charset="-122"/>
                <a:cs typeface="Consolas" pitchFamily="49" charset="0"/>
              </a:rPr>
              <a:t> k</a:t>
            </a:r>
            <a:r>
              <a:rPr kumimoji="1" lang="en-US" altLang="zh-CN" sz="2000" b="1" baseline="-25000" smtClean="0">
                <a:solidFill>
                  <a:srgbClr val="3333FF"/>
                </a:solidFill>
                <a:latin typeface="Consolas" pitchFamily="49" charset="0"/>
                <a:ea typeface="楷体" pitchFamily="49" charset="-122"/>
                <a:cs typeface="Consolas" pitchFamily="49" charset="0"/>
              </a:rPr>
              <a:t>2</a:t>
            </a:r>
            <a:endParaRPr kumimoji="1" lang="zh-CN" altLang="en-US" sz="2000" b="1" baseline="-25000" dirty="0" smtClean="0">
              <a:solidFill>
                <a:srgbClr val="3333FF"/>
              </a:solidFill>
              <a:latin typeface="Consolas" pitchFamily="49" charset="0"/>
              <a:ea typeface="楷体" pitchFamily="49" charset="-122"/>
              <a:cs typeface="Consolas" pitchFamily="49" charset="0"/>
            </a:endParaRPr>
          </a:p>
        </p:txBody>
      </p:sp>
    </p:spTree>
    <p:extLst>
      <p:ext uri="{BB962C8B-B14F-4D97-AF65-F5344CB8AC3E}">
        <p14:creationId xmlns:p14="http://schemas.microsoft.com/office/powerpoint/2010/main" val="416519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04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6041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nodeType="clickEffect">
                                  <p:stCondLst>
                                    <p:cond delay="0"/>
                                  </p:stCondLst>
                                  <p:childTnLst>
                                    <p:animEffect transition="out" filter="wipe(down)">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60418">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nodeType="clickEffect">
                                  <p:stCondLst>
                                    <p:cond delay="0"/>
                                  </p:stCondLst>
                                  <p:childTnLst>
                                    <p:animEffect transition="out" filter="wipe(down)">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60418">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nodeType="clickEffect">
                                  <p:stCondLst>
                                    <p:cond delay="0"/>
                                  </p:stCondLst>
                                  <p:childTnLst>
                                    <p:animEffect transition="out" filter="wipe(down)">
                                      <p:cBhvr>
                                        <p:cTn id="52" dur="500"/>
                                        <p:tgtEl>
                                          <p:spTgt spid="3"/>
                                        </p:tgtEl>
                                      </p:cBhvr>
                                    </p:animEffect>
                                    <p:set>
                                      <p:cBhvr>
                                        <p:cTn id="53" dur="1" fill="hold">
                                          <p:stCondLst>
                                            <p:cond delay="499"/>
                                          </p:stCondLst>
                                        </p:cTn>
                                        <p:tgtEl>
                                          <p:spTgt spid="3"/>
                                        </p:tgtEl>
                                        <p:attrNameLst>
                                          <p:attrName>style.visibility</p:attrName>
                                        </p:attrNameLst>
                                      </p:cBhvr>
                                      <p:to>
                                        <p:strVal val="hidden"/>
                                      </p:to>
                                    </p:se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P spid="20" grpId="0"/>
      <p:bldP spid="21" grpId="0"/>
      <p:bldP spid="21"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785786" y="1701401"/>
            <a:ext cx="1785950" cy="461665"/>
          </a:xfrm>
          <a:prstGeom prst="rect">
            <a:avLst/>
          </a:prstGeom>
          <a:noFill/>
          <a:ln w="9525">
            <a:noFill/>
            <a:miter lim="800000"/>
            <a:headEnd/>
            <a:tailEnd/>
          </a:ln>
        </p:spPr>
        <p:txBody>
          <a:bodyPr wrap="square">
            <a:spAutoFit/>
          </a:bodyPr>
          <a:lstStyle>
            <a:defPPr>
              <a:defRPr lang="zh-CN"/>
            </a:defPPr>
            <a:lvl1pPr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1pPr>
            <a:lvl2pPr marL="4572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2pPr>
            <a:lvl3pPr marL="9144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3pPr>
            <a:lvl4pPr marL="13716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4pPr>
            <a:lvl5pPr marL="18288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5pPr>
            <a:lvl6pPr marL="2286000" algn="l" defTabSz="914400" rtl="0" eaLnBrk="1" latinLnBrk="0" hangingPunct="1">
              <a:defRPr kumimoji="1" sz="2800" kern="1200">
                <a:solidFill>
                  <a:srgbClr val="FF0000"/>
                </a:solidFill>
                <a:latin typeface="Times New Roman" pitchFamily="18" charset="0"/>
                <a:ea typeface="宋体" pitchFamily="2" charset="-122"/>
                <a:cs typeface="+mn-cs"/>
              </a:defRPr>
            </a:lvl6pPr>
            <a:lvl7pPr marL="2743200" algn="l" defTabSz="914400" rtl="0" eaLnBrk="1" latinLnBrk="0" hangingPunct="1">
              <a:defRPr kumimoji="1" sz="2800" kern="1200">
                <a:solidFill>
                  <a:srgbClr val="FF0000"/>
                </a:solidFill>
                <a:latin typeface="Times New Roman" pitchFamily="18" charset="0"/>
                <a:ea typeface="宋体" pitchFamily="2" charset="-122"/>
                <a:cs typeface="+mn-cs"/>
              </a:defRPr>
            </a:lvl7pPr>
            <a:lvl8pPr marL="3200400" algn="l" defTabSz="914400" rtl="0" eaLnBrk="1" latinLnBrk="0" hangingPunct="1">
              <a:defRPr kumimoji="1" sz="2800" kern="1200">
                <a:solidFill>
                  <a:srgbClr val="FF0000"/>
                </a:solidFill>
                <a:latin typeface="Times New Roman" pitchFamily="18" charset="0"/>
                <a:ea typeface="宋体" pitchFamily="2" charset="-122"/>
                <a:cs typeface="+mn-cs"/>
              </a:defRPr>
            </a:lvl8pPr>
            <a:lvl9pPr marL="3657600" algn="l" defTabSz="914400" rtl="0" eaLnBrk="1" latinLnBrk="0" hangingPunct="1">
              <a:defRPr kumimoji="1" sz="2800" kern="1200">
                <a:solidFill>
                  <a:srgbClr val="FF0000"/>
                </a:solidFill>
                <a:latin typeface="Times New Roman" pitchFamily="18" charset="0"/>
                <a:ea typeface="宋体" pitchFamily="2" charset="-122"/>
                <a:cs typeface="+mn-cs"/>
              </a:defRPr>
            </a:lvl9pPr>
          </a:lstStyle>
          <a:p>
            <a:pPr algn="l">
              <a:spcBef>
                <a:spcPct val="50000"/>
              </a:spcBef>
            </a:pPr>
            <a:r>
              <a:rPr lang="zh-CN" altLang="en-US" sz="2400" b="1" dirty="0">
                <a:solidFill>
                  <a:srgbClr val="3333FF"/>
                </a:solidFill>
                <a:latin typeface="Consolas" pitchFamily="49" charset="0"/>
                <a:ea typeface="楷体" pitchFamily="49" charset="-122"/>
                <a:cs typeface="Consolas" pitchFamily="49" charset="0"/>
              </a:rPr>
              <a:t>一棵</a:t>
            </a:r>
            <a:r>
              <a:rPr lang="en-US" altLang="zh-CN" sz="2400" b="1">
                <a:solidFill>
                  <a:srgbClr val="3333FF"/>
                </a:solidFill>
                <a:latin typeface="Consolas" pitchFamily="49" charset="0"/>
                <a:ea typeface="楷体" pitchFamily="49" charset="-122"/>
                <a:cs typeface="Consolas" pitchFamily="49" charset="0"/>
              </a:rPr>
              <a:t>3</a:t>
            </a:r>
            <a:r>
              <a:rPr lang="zh-CN" altLang="en-US" sz="2400" b="1" smtClean="0">
                <a:solidFill>
                  <a:srgbClr val="3333FF"/>
                </a:solidFill>
                <a:latin typeface="Consolas" pitchFamily="49" charset="0"/>
                <a:ea typeface="楷体" pitchFamily="49" charset="-122"/>
                <a:cs typeface="Consolas" pitchFamily="49" charset="0"/>
              </a:rPr>
              <a:t>阶</a:t>
            </a:r>
            <a:r>
              <a:rPr lang="en-US" altLang="zh-CN" sz="2400" b="1" smtClean="0">
                <a:solidFill>
                  <a:srgbClr val="3333FF"/>
                </a:solidFill>
                <a:latin typeface="Consolas" pitchFamily="49" charset="0"/>
                <a:ea typeface="楷体" pitchFamily="49" charset="-122"/>
                <a:cs typeface="Consolas" pitchFamily="49" charset="0"/>
              </a:rPr>
              <a:t>B</a:t>
            </a:r>
            <a:r>
              <a:rPr lang="zh-CN" altLang="en-US" sz="2400" b="1" smtClean="0">
                <a:solidFill>
                  <a:srgbClr val="3333FF"/>
                </a:solidFill>
                <a:latin typeface="Consolas" pitchFamily="49" charset="0"/>
                <a:ea typeface="楷体" pitchFamily="49" charset="-122"/>
                <a:cs typeface="Consolas" pitchFamily="49" charset="0"/>
              </a:rPr>
              <a:t>树</a:t>
            </a:r>
            <a:endParaRPr lang="zh-CN" altLang="en-US" sz="2400" b="1" dirty="0">
              <a:solidFill>
                <a:srgbClr val="3333FF"/>
              </a:solidFill>
              <a:latin typeface="Consolas" pitchFamily="49" charset="0"/>
              <a:ea typeface="楷体" pitchFamily="49" charset="-122"/>
              <a:cs typeface="Consolas" pitchFamily="49" charset="0"/>
            </a:endParaRPr>
          </a:p>
        </p:txBody>
      </p:sp>
      <p:sp>
        <p:nvSpPr>
          <p:cNvPr id="4" name="TextBox 9"/>
          <p:cNvSpPr txBox="1"/>
          <p:nvPr/>
        </p:nvSpPr>
        <p:spPr>
          <a:xfrm>
            <a:off x="3500430" y="1872795"/>
            <a:ext cx="1143008" cy="369332"/>
          </a:xfrm>
          <a:prstGeom prst="rect">
            <a:avLst/>
          </a:prstGeom>
          <a:solidFill>
            <a:schemeClr val="bg1"/>
          </a:solidFill>
        </p:spPr>
        <p:txBody>
          <a:bodyPr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1pPr>
            <a:lvl2pPr marL="4572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2pPr>
            <a:lvl3pPr marL="9144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3pPr>
            <a:lvl4pPr marL="13716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4pPr>
            <a:lvl5pPr marL="18288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5pPr>
            <a:lvl6pPr marL="2286000" algn="l" defTabSz="914400" rtl="0" eaLnBrk="1" latinLnBrk="0" hangingPunct="1">
              <a:defRPr kumimoji="1" sz="2800" kern="1200">
                <a:solidFill>
                  <a:srgbClr val="FF0000"/>
                </a:solidFill>
                <a:latin typeface="Times New Roman" pitchFamily="18" charset="0"/>
                <a:ea typeface="宋体" pitchFamily="2" charset="-122"/>
                <a:cs typeface="+mn-cs"/>
              </a:defRPr>
            </a:lvl6pPr>
            <a:lvl7pPr marL="2743200" algn="l" defTabSz="914400" rtl="0" eaLnBrk="1" latinLnBrk="0" hangingPunct="1">
              <a:defRPr kumimoji="1" sz="2800" kern="1200">
                <a:solidFill>
                  <a:srgbClr val="FF0000"/>
                </a:solidFill>
                <a:latin typeface="Times New Roman" pitchFamily="18" charset="0"/>
                <a:ea typeface="宋体" pitchFamily="2" charset="-122"/>
                <a:cs typeface="+mn-cs"/>
              </a:defRPr>
            </a:lvl7pPr>
            <a:lvl8pPr marL="3200400" algn="l" defTabSz="914400" rtl="0" eaLnBrk="1" latinLnBrk="0" hangingPunct="1">
              <a:defRPr kumimoji="1" sz="2800" kern="1200">
                <a:solidFill>
                  <a:srgbClr val="FF0000"/>
                </a:solidFill>
                <a:latin typeface="Times New Roman" pitchFamily="18" charset="0"/>
                <a:ea typeface="宋体" pitchFamily="2" charset="-122"/>
                <a:cs typeface="+mn-cs"/>
              </a:defRPr>
            </a:lvl8pPr>
            <a:lvl9pPr marL="3657600" algn="l" defTabSz="914400" rtl="0" eaLnBrk="1" latinLnBrk="0" hangingPunct="1">
              <a:defRPr kumimoji="1" sz="2800" kern="1200">
                <a:solidFill>
                  <a:srgbClr val="FF0000"/>
                </a:solidFill>
                <a:latin typeface="Times New Roman" pitchFamily="18" charset="0"/>
                <a:ea typeface="宋体" pitchFamily="2" charset="-122"/>
                <a:cs typeface="+mn-cs"/>
              </a:defRPr>
            </a:lvl9pPr>
          </a:lstStyle>
          <a:p>
            <a:r>
              <a:rPr lang="zh-CN" altLang="en-US" sz="1800" b="1" smtClean="0">
                <a:solidFill>
                  <a:srgbClr val="9900FF"/>
                </a:solidFill>
                <a:latin typeface="仿宋" pitchFamily="49" charset="-122"/>
                <a:ea typeface="仿宋" pitchFamily="49" charset="-122"/>
              </a:rPr>
              <a:t>根结点</a:t>
            </a:r>
            <a:endParaRPr lang="zh-CN" altLang="en-US" sz="1800" b="1" dirty="0">
              <a:solidFill>
                <a:srgbClr val="9900FF"/>
              </a:solidFill>
              <a:latin typeface="仿宋" pitchFamily="49" charset="-122"/>
              <a:ea typeface="仿宋" pitchFamily="49" charset="-122"/>
            </a:endParaRPr>
          </a:p>
        </p:txBody>
      </p:sp>
      <p:grpSp>
        <p:nvGrpSpPr>
          <p:cNvPr id="2" name="组合 4"/>
          <p:cNvGrpSpPr/>
          <p:nvPr/>
        </p:nvGrpSpPr>
        <p:grpSpPr>
          <a:xfrm>
            <a:off x="1135864" y="4115057"/>
            <a:ext cx="7722416" cy="872492"/>
            <a:chOff x="1278740" y="3699516"/>
            <a:chExt cx="7722416" cy="872492"/>
          </a:xfrm>
        </p:grpSpPr>
        <p:grpSp>
          <p:nvGrpSpPr>
            <p:cNvPr id="5" name="组合 27"/>
            <p:cNvGrpSpPr/>
            <p:nvPr/>
          </p:nvGrpSpPr>
          <p:grpSpPr>
            <a:xfrm>
              <a:off x="1278740" y="3699516"/>
              <a:ext cx="5593595" cy="736602"/>
              <a:chOff x="850112" y="3413922"/>
              <a:chExt cx="5593595" cy="736602"/>
            </a:xfrm>
          </p:grpSpPr>
          <p:cxnSp>
            <p:nvCxnSpPr>
              <p:cNvPr id="31" name="直接连接符 30"/>
              <p:cNvCxnSpPr/>
              <p:nvPr/>
            </p:nvCxnSpPr>
            <p:spPr>
              <a:xfrm rot="5400000">
                <a:off x="753671" y="3574658"/>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33" name="直接连接符 32"/>
              <p:cNvCxnSpPr/>
              <p:nvPr/>
            </p:nvCxnSpPr>
            <p:spPr>
              <a:xfrm rot="5400000">
                <a:off x="1010848"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35" name="直接连接符 34"/>
              <p:cNvCxnSpPr/>
              <p:nvPr/>
            </p:nvCxnSpPr>
            <p:spPr>
              <a:xfrm rot="5400000">
                <a:off x="1268024"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37" name="直接连接符 36"/>
              <p:cNvCxnSpPr/>
              <p:nvPr/>
            </p:nvCxnSpPr>
            <p:spPr>
              <a:xfrm rot="5400000">
                <a:off x="1782378" y="3574658"/>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39" name="直接连接符 38"/>
              <p:cNvCxnSpPr/>
              <p:nvPr/>
            </p:nvCxnSpPr>
            <p:spPr>
              <a:xfrm rot="5400000">
                <a:off x="2039555"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41" name="直接连接符 40"/>
              <p:cNvCxnSpPr/>
              <p:nvPr/>
            </p:nvCxnSpPr>
            <p:spPr>
              <a:xfrm rot="5400000">
                <a:off x="2296732"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43" name="直接连接符 42"/>
              <p:cNvCxnSpPr/>
              <p:nvPr/>
            </p:nvCxnSpPr>
            <p:spPr>
              <a:xfrm rot="5400000">
                <a:off x="2811085"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45" name="直接连接符 44"/>
              <p:cNvCxnSpPr/>
              <p:nvPr/>
            </p:nvCxnSpPr>
            <p:spPr>
              <a:xfrm rot="5400000">
                <a:off x="3068262"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47" name="直接连接符 46"/>
              <p:cNvCxnSpPr/>
              <p:nvPr/>
            </p:nvCxnSpPr>
            <p:spPr>
              <a:xfrm rot="5400000">
                <a:off x="3325439"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49" name="直接连接符 48"/>
              <p:cNvCxnSpPr/>
              <p:nvPr/>
            </p:nvCxnSpPr>
            <p:spPr>
              <a:xfrm rot="5400000">
                <a:off x="3775498"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51" name="直接连接符 50"/>
              <p:cNvCxnSpPr/>
              <p:nvPr/>
            </p:nvCxnSpPr>
            <p:spPr>
              <a:xfrm rot="5400000">
                <a:off x="4032675"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53" name="直接连接符 52"/>
              <p:cNvCxnSpPr/>
              <p:nvPr/>
            </p:nvCxnSpPr>
            <p:spPr>
              <a:xfrm rot="5400000">
                <a:off x="4289852"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55" name="直接连接符 54"/>
              <p:cNvCxnSpPr/>
              <p:nvPr/>
            </p:nvCxnSpPr>
            <p:spPr>
              <a:xfrm rot="5400000">
                <a:off x="4739911"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57" name="直接连接符 56"/>
              <p:cNvCxnSpPr/>
              <p:nvPr/>
            </p:nvCxnSpPr>
            <p:spPr>
              <a:xfrm rot="5400000">
                <a:off x="4997088"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59" name="直接连接符 58"/>
              <p:cNvCxnSpPr/>
              <p:nvPr/>
            </p:nvCxnSpPr>
            <p:spPr>
              <a:xfrm rot="5400000">
                <a:off x="5254265"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61" name="直接连接符 60"/>
              <p:cNvCxnSpPr/>
              <p:nvPr/>
            </p:nvCxnSpPr>
            <p:spPr>
              <a:xfrm rot="5400000">
                <a:off x="5704324"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63" name="直接连接符 62"/>
              <p:cNvCxnSpPr/>
              <p:nvPr/>
            </p:nvCxnSpPr>
            <p:spPr>
              <a:xfrm rot="5400000">
                <a:off x="5961501"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65" name="直接连接符 64"/>
              <p:cNvCxnSpPr/>
              <p:nvPr/>
            </p:nvCxnSpPr>
            <p:spPr>
              <a:xfrm rot="5400000">
                <a:off x="6218678"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grpSp>
        <p:sp>
          <p:nvSpPr>
            <p:cNvPr id="29" name="TextBox 68"/>
            <p:cNvSpPr txBox="1"/>
            <p:nvPr/>
          </p:nvSpPr>
          <p:spPr>
            <a:xfrm>
              <a:off x="7281882" y="4075060"/>
              <a:ext cx="1719274" cy="369332"/>
            </a:xfrm>
            <a:prstGeom prst="rect">
              <a:avLst/>
            </a:prstGeom>
            <a:solidFill>
              <a:schemeClr val="bg1"/>
            </a:solidFill>
          </p:spPr>
          <p:txBody>
            <a:bodyPr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1pPr>
              <a:lvl2pPr marL="4572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2pPr>
              <a:lvl3pPr marL="9144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3pPr>
              <a:lvl4pPr marL="13716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4pPr>
              <a:lvl5pPr marL="18288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5pPr>
              <a:lvl6pPr marL="2286000" algn="l" defTabSz="914400" rtl="0" eaLnBrk="1" latinLnBrk="0" hangingPunct="1">
                <a:defRPr kumimoji="1" sz="2800" kern="1200">
                  <a:solidFill>
                    <a:srgbClr val="FF0000"/>
                  </a:solidFill>
                  <a:latin typeface="Times New Roman" pitchFamily="18" charset="0"/>
                  <a:ea typeface="宋体" pitchFamily="2" charset="-122"/>
                  <a:cs typeface="+mn-cs"/>
                </a:defRPr>
              </a:lvl6pPr>
              <a:lvl7pPr marL="2743200" algn="l" defTabSz="914400" rtl="0" eaLnBrk="1" latinLnBrk="0" hangingPunct="1">
                <a:defRPr kumimoji="1" sz="2800" kern="1200">
                  <a:solidFill>
                    <a:srgbClr val="FF0000"/>
                  </a:solidFill>
                  <a:latin typeface="Times New Roman" pitchFamily="18" charset="0"/>
                  <a:ea typeface="宋体" pitchFamily="2" charset="-122"/>
                  <a:cs typeface="+mn-cs"/>
                </a:defRPr>
              </a:lvl7pPr>
              <a:lvl8pPr marL="3200400" algn="l" defTabSz="914400" rtl="0" eaLnBrk="1" latinLnBrk="0" hangingPunct="1">
                <a:defRPr kumimoji="1" sz="2800" kern="1200">
                  <a:solidFill>
                    <a:srgbClr val="FF0000"/>
                  </a:solidFill>
                  <a:latin typeface="Times New Roman" pitchFamily="18" charset="0"/>
                  <a:ea typeface="宋体" pitchFamily="2" charset="-122"/>
                  <a:cs typeface="+mn-cs"/>
                </a:defRPr>
              </a:lvl8pPr>
              <a:lvl9pPr marL="3657600" algn="l" defTabSz="914400" rtl="0" eaLnBrk="1" latinLnBrk="0" hangingPunct="1">
                <a:defRPr kumimoji="1" sz="2800" kern="1200">
                  <a:solidFill>
                    <a:srgbClr val="FF0000"/>
                  </a:solidFill>
                  <a:latin typeface="Times New Roman" pitchFamily="18" charset="0"/>
                  <a:ea typeface="宋体" pitchFamily="2" charset="-122"/>
                  <a:cs typeface="+mn-cs"/>
                </a:defRPr>
              </a:lvl9pPr>
            </a:lstStyle>
            <a:p>
              <a:r>
                <a:rPr lang="zh-CN" altLang="en-US" sz="1800" b="1" dirty="0">
                  <a:solidFill>
                    <a:srgbClr val="9900FF"/>
                  </a:solidFill>
                  <a:latin typeface="仿宋" pitchFamily="49" charset="-122"/>
                  <a:ea typeface="仿宋" pitchFamily="49" charset="-122"/>
                </a:rPr>
                <a:t>叶子</a:t>
              </a:r>
            </a:p>
          </p:txBody>
        </p:sp>
        <p:sp>
          <p:nvSpPr>
            <p:cNvPr id="30" name="右大括号 29"/>
            <p:cNvSpPr/>
            <p:nvPr/>
          </p:nvSpPr>
          <p:spPr>
            <a:xfrm>
              <a:off x="7143768" y="4000504"/>
              <a:ext cx="214314" cy="571504"/>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ctr" rtl="0" fontAlgn="base">
                <a:spcBef>
                  <a:spcPct val="0"/>
                </a:spcBef>
                <a:spcAft>
                  <a:spcPct val="0"/>
                </a:spcAft>
                <a:defRPr kumimoji="1" sz="2800" kern="1200">
                  <a:solidFill>
                    <a:schemeClr val="tx1"/>
                  </a:solidFill>
                  <a:latin typeface="+mn-lt"/>
                  <a:ea typeface="+mn-ea"/>
                  <a:cs typeface="+mn-cs"/>
                </a:defRPr>
              </a:lvl1pPr>
              <a:lvl2pPr marL="457200" algn="ctr" rtl="0" fontAlgn="base">
                <a:spcBef>
                  <a:spcPct val="0"/>
                </a:spcBef>
                <a:spcAft>
                  <a:spcPct val="0"/>
                </a:spcAft>
                <a:defRPr kumimoji="1" sz="2800" kern="1200">
                  <a:solidFill>
                    <a:schemeClr val="tx1"/>
                  </a:solidFill>
                  <a:latin typeface="+mn-lt"/>
                  <a:ea typeface="+mn-ea"/>
                  <a:cs typeface="+mn-cs"/>
                </a:defRPr>
              </a:lvl2pPr>
              <a:lvl3pPr marL="914400" algn="ctr" rtl="0" fontAlgn="base">
                <a:spcBef>
                  <a:spcPct val="0"/>
                </a:spcBef>
                <a:spcAft>
                  <a:spcPct val="0"/>
                </a:spcAft>
                <a:defRPr kumimoji="1" sz="2800" kern="1200">
                  <a:solidFill>
                    <a:schemeClr val="tx1"/>
                  </a:solidFill>
                  <a:latin typeface="+mn-lt"/>
                  <a:ea typeface="+mn-ea"/>
                  <a:cs typeface="+mn-cs"/>
                </a:defRPr>
              </a:lvl3pPr>
              <a:lvl4pPr marL="1371600" algn="ctr" rtl="0" fontAlgn="base">
                <a:spcBef>
                  <a:spcPct val="0"/>
                </a:spcBef>
                <a:spcAft>
                  <a:spcPct val="0"/>
                </a:spcAft>
                <a:defRPr kumimoji="1" sz="2800" kern="1200">
                  <a:solidFill>
                    <a:schemeClr val="tx1"/>
                  </a:solidFill>
                  <a:latin typeface="+mn-lt"/>
                  <a:ea typeface="+mn-ea"/>
                  <a:cs typeface="+mn-cs"/>
                </a:defRPr>
              </a:lvl4pPr>
              <a:lvl5pPr marL="1828800" algn="ctr" rtl="0" fontAlgn="base">
                <a:spcBef>
                  <a:spcPct val="0"/>
                </a:spcBef>
                <a:spcAft>
                  <a:spcPct val="0"/>
                </a:spcAft>
                <a:defRPr kumimoji="1" sz="2800" kern="1200">
                  <a:solidFill>
                    <a:schemeClr val="tx1"/>
                  </a:solidFill>
                  <a:latin typeface="+mn-lt"/>
                  <a:ea typeface="+mn-ea"/>
                  <a:cs typeface="+mn-cs"/>
                </a:defRPr>
              </a:lvl5pPr>
              <a:lvl6pPr marL="2286000" algn="l" defTabSz="914400" rtl="0" eaLnBrk="1" latinLnBrk="0" hangingPunct="1">
                <a:defRPr kumimoji="1" sz="2800" kern="1200">
                  <a:solidFill>
                    <a:schemeClr val="tx1"/>
                  </a:solidFill>
                  <a:latin typeface="+mn-lt"/>
                  <a:ea typeface="+mn-ea"/>
                  <a:cs typeface="+mn-cs"/>
                </a:defRPr>
              </a:lvl6pPr>
              <a:lvl7pPr marL="2743200" algn="l" defTabSz="914400" rtl="0" eaLnBrk="1" latinLnBrk="0" hangingPunct="1">
                <a:defRPr kumimoji="1" sz="2800" kern="1200">
                  <a:solidFill>
                    <a:schemeClr val="tx1"/>
                  </a:solidFill>
                  <a:latin typeface="+mn-lt"/>
                  <a:ea typeface="+mn-ea"/>
                  <a:cs typeface="+mn-cs"/>
                </a:defRPr>
              </a:lvl7pPr>
              <a:lvl8pPr marL="3200400" algn="l" defTabSz="914400" rtl="0" eaLnBrk="1" latinLnBrk="0" hangingPunct="1">
                <a:defRPr kumimoji="1" sz="2800" kern="1200">
                  <a:solidFill>
                    <a:schemeClr val="tx1"/>
                  </a:solidFill>
                  <a:latin typeface="+mn-lt"/>
                  <a:ea typeface="+mn-ea"/>
                  <a:cs typeface="+mn-cs"/>
                </a:defRPr>
              </a:lvl8pPr>
              <a:lvl9pPr marL="3657600" algn="l" defTabSz="914400" rtl="0" eaLnBrk="1" latinLnBrk="0" hangingPunct="1">
                <a:defRPr kumimoji="1" sz="2800" kern="1200">
                  <a:solidFill>
                    <a:schemeClr val="tx1"/>
                  </a:solidFill>
                  <a:latin typeface="+mn-lt"/>
                  <a:ea typeface="+mn-ea"/>
                  <a:cs typeface="+mn-cs"/>
                </a:defRPr>
              </a:lvl9pPr>
            </a:lstStyle>
            <a:p>
              <a:endParaRPr lang="zh-CN" altLang="en-US">
                <a:solidFill>
                  <a:prstClr val="black"/>
                </a:solidFill>
              </a:endParaRPr>
            </a:p>
          </p:txBody>
        </p:sp>
      </p:grpSp>
      <p:sp>
        <p:nvSpPr>
          <p:cNvPr id="7" name="矩形 6"/>
          <p:cNvSpPr/>
          <p:nvPr/>
        </p:nvSpPr>
        <p:spPr>
          <a:xfrm>
            <a:off x="3579044" y="2344185"/>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dirty="0" smtClean="0">
                <a:solidFill>
                  <a:srgbClr val="3333FF"/>
                </a:solidFill>
                <a:latin typeface="Consolas" pitchFamily="49" charset="0"/>
                <a:cs typeface="Consolas" pitchFamily="49" charset="0"/>
              </a:rPr>
              <a:t>10</a:t>
            </a:r>
            <a:endParaRPr lang="zh-CN" altLang="en-US" sz="1800" b="1" dirty="0">
              <a:solidFill>
                <a:srgbClr val="3333FF"/>
              </a:solidFill>
              <a:latin typeface="Consolas" pitchFamily="49" charset="0"/>
              <a:cs typeface="Consolas" pitchFamily="49" charset="0"/>
            </a:endParaRPr>
          </a:p>
        </p:txBody>
      </p:sp>
      <p:sp>
        <p:nvSpPr>
          <p:cNvPr id="8" name="矩形 7"/>
          <p:cNvSpPr/>
          <p:nvPr/>
        </p:nvSpPr>
        <p:spPr>
          <a:xfrm>
            <a:off x="1071570" y="3822952"/>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smtClean="0">
                <a:solidFill>
                  <a:srgbClr val="3333FF"/>
                </a:solidFill>
                <a:latin typeface="Consolas" pitchFamily="49" charset="0"/>
                <a:cs typeface="Consolas" pitchFamily="49" charset="0"/>
              </a:rPr>
              <a:t>1  </a:t>
            </a:r>
            <a:r>
              <a:rPr lang="en-US" altLang="zh-CN" sz="1800" b="1" dirty="0" smtClean="0">
                <a:solidFill>
                  <a:srgbClr val="3333FF"/>
                </a:solidFill>
                <a:latin typeface="Consolas" pitchFamily="49" charset="0"/>
                <a:cs typeface="Consolas" pitchFamily="49" charset="0"/>
              </a:rPr>
              <a:t>2</a:t>
            </a:r>
            <a:endParaRPr lang="zh-CN" altLang="en-US" sz="1800" b="1" dirty="0">
              <a:solidFill>
                <a:srgbClr val="3333FF"/>
              </a:solidFill>
              <a:latin typeface="Consolas" pitchFamily="49" charset="0"/>
              <a:cs typeface="Consolas" pitchFamily="49" charset="0"/>
            </a:endParaRPr>
          </a:p>
        </p:txBody>
      </p:sp>
      <p:sp>
        <p:nvSpPr>
          <p:cNvPr id="9" name="矩形 8"/>
          <p:cNvSpPr/>
          <p:nvPr/>
        </p:nvSpPr>
        <p:spPr>
          <a:xfrm>
            <a:off x="2100277" y="3822952"/>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smtClean="0">
                <a:solidFill>
                  <a:srgbClr val="3333FF"/>
                </a:solidFill>
                <a:latin typeface="Consolas" pitchFamily="49" charset="0"/>
                <a:cs typeface="Consolas" pitchFamily="49" charset="0"/>
              </a:rPr>
              <a:t>4  </a:t>
            </a:r>
            <a:r>
              <a:rPr lang="en-US" altLang="zh-CN" sz="1800" b="1" dirty="0" smtClean="0">
                <a:solidFill>
                  <a:srgbClr val="3333FF"/>
                </a:solidFill>
                <a:latin typeface="Consolas" pitchFamily="49" charset="0"/>
                <a:cs typeface="Consolas" pitchFamily="49" charset="0"/>
              </a:rPr>
              <a:t>5</a:t>
            </a:r>
            <a:endParaRPr lang="zh-CN" altLang="en-US" sz="1800" b="1" dirty="0">
              <a:solidFill>
                <a:srgbClr val="3333FF"/>
              </a:solidFill>
              <a:latin typeface="Consolas" pitchFamily="49" charset="0"/>
              <a:cs typeface="Consolas" pitchFamily="49" charset="0"/>
            </a:endParaRPr>
          </a:p>
        </p:txBody>
      </p:sp>
      <p:sp>
        <p:nvSpPr>
          <p:cNvPr id="10" name="矩形 9"/>
          <p:cNvSpPr/>
          <p:nvPr/>
        </p:nvSpPr>
        <p:spPr>
          <a:xfrm>
            <a:off x="3128984" y="3852317"/>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smtClean="0">
                <a:solidFill>
                  <a:srgbClr val="3333FF"/>
                </a:solidFill>
                <a:latin typeface="Consolas" pitchFamily="49" charset="0"/>
                <a:cs typeface="Consolas" pitchFamily="49" charset="0"/>
              </a:rPr>
              <a:t>7  </a:t>
            </a:r>
            <a:r>
              <a:rPr lang="en-US" altLang="zh-CN" sz="1800" b="1" dirty="0" smtClean="0">
                <a:solidFill>
                  <a:srgbClr val="3333FF"/>
                </a:solidFill>
                <a:latin typeface="Consolas" pitchFamily="49" charset="0"/>
                <a:cs typeface="Consolas" pitchFamily="49" charset="0"/>
              </a:rPr>
              <a:t>9</a:t>
            </a:r>
            <a:endParaRPr lang="zh-CN" altLang="en-US" sz="1800" b="1" dirty="0">
              <a:solidFill>
                <a:srgbClr val="3333FF"/>
              </a:solidFill>
              <a:latin typeface="Consolas" pitchFamily="49" charset="0"/>
              <a:cs typeface="Consolas" pitchFamily="49" charset="0"/>
            </a:endParaRPr>
          </a:p>
        </p:txBody>
      </p:sp>
      <p:sp>
        <p:nvSpPr>
          <p:cNvPr id="11" name="矩形 10"/>
          <p:cNvSpPr/>
          <p:nvPr/>
        </p:nvSpPr>
        <p:spPr>
          <a:xfrm>
            <a:off x="4093397" y="3852317"/>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dirty="0" smtClean="0">
                <a:solidFill>
                  <a:srgbClr val="3333FF"/>
                </a:solidFill>
                <a:latin typeface="Consolas" pitchFamily="49" charset="0"/>
                <a:cs typeface="Consolas" pitchFamily="49" charset="0"/>
              </a:rPr>
              <a:t>11 12</a:t>
            </a:r>
            <a:endParaRPr lang="zh-CN" altLang="en-US" sz="1800" b="1" dirty="0">
              <a:solidFill>
                <a:srgbClr val="3333FF"/>
              </a:solidFill>
              <a:latin typeface="Consolas" pitchFamily="49" charset="0"/>
              <a:cs typeface="Consolas" pitchFamily="49" charset="0"/>
            </a:endParaRPr>
          </a:p>
        </p:txBody>
      </p:sp>
      <p:sp>
        <p:nvSpPr>
          <p:cNvPr id="12" name="矩形 11"/>
          <p:cNvSpPr/>
          <p:nvPr/>
        </p:nvSpPr>
        <p:spPr>
          <a:xfrm>
            <a:off x="5057810" y="3852317"/>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dirty="0" smtClean="0">
                <a:solidFill>
                  <a:srgbClr val="3333FF"/>
                </a:solidFill>
                <a:latin typeface="Consolas" pitchFamily="49" charset="0"/>
                <a:cs typeface="Consolas" pitchFamily="49" charset="0"/>
              </a:rPr>
              <a:t>14 17</a:t>
            </a:r>
            <a:endParaRPr lang="zh-CN" altLang="en-US" sz="1800" b="1" dirty="0">
              <a:solidFill>
                <a:srgbClr val="3333FF"/>
              </a:solidFill>
              <a:latin typeface="Consolas" pitchFamily="49" charset="0"/>
              <a:cs typeface="Consolas" pitchFamily="49" charset="0"/>
            </a:endParaRPr>
          </a:p>
        </p:txBody>
      </p:sp>
      <p:sp>
        <p:nvSpPr>
          <p:cNvPr id="13" name="矩形 12"/>
          <p:cNvSpPr/>
          <p:nvPr/>
        </p:nvSpPr>
        <p:spPr>
          <a:xfrm>
            <a:off x="6022223" y="3852317"/>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dirty="0" smtClean="0">
                <a:solidFill>
                  <a:srgbClr val="3333FF"/>
                </a:solidFill>
                <a:latin typeface="Consolas" pitchFamily="49" charset="0"/>
                <a:cs typeface="Consolas" pitchFamily="49" charset="0"/>
              </a:rPr>
              <a:t>19 20</a:t>
            </a:r>
            <a:endParaRPr lang="zh-CN" altLang="en-US" sz="1800" b="1" dirty="0">
              <a:solidFill>
                <a:srgbClr val="3333FF"/>
              </a:solidFill>
              <a:latin typeface="Consolas" pitchFamily="49" charset="0"/>
              <a:cs typeface="Consolas" pitchFamily="49" charset="0"/>
            </a:endParaRPr>
          </a:p>
        </p:txBody>
      </p:sp>
      <p:sp>
        <p:nvSpPr>
          <p:cNvPr id="14" name="矩形 13"/>
          <p:cNvSpPr/>
          <p:nvPr/>
        </p:nvSpPr>
        <p:spPr>
          <a:xfrm>
            <a:off x="2100277" y="3016492"/>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dirty="0" smtClean="0">
                <a:solidFill>
                  <a:srgbClr val="3333FF"/>
                </a:solidFill>
                <a:latin typeface="Consolas" pitchFamily="49" charset="0"/>
                <a:cs typeface="Consolas" pitchFamily="49" charset="0"/>
              </a:rPr>
              <a:t>3  6</a:t>
            </a:r>
            <a:endParaRPr lang="zh-CN" altLang="en-US" sz="1800" b="1" dirty="0">
              <a:solidFill>
                <a:srgbClr val="3333FF"/>
              </a:solidFill>
              <a:latin typeface="Consolas" pitchFamily="49" charset="0"/>
              <a:cs typeface="Consolas" pitchFamily="49" charset="0"/>
            </a:endParaRPr>
          </a:p>
        </p:txBody>
      </p:sp>
      <p:sp>
        <p:nvSpPr>
          <p:cNvPr id="15" name="矩形 14"/>
          <p:cNvSpPr/>
          <p:nvPr/>
        </p:nvSpPr>
        <p:spPr>
          <a:xfrm>
            <a:off x="4929222" y="3016492"/>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smtClean="0">
                <a:solidFill>
                  <a:srgbClr val="3333FF"/>
                </a:solidFill>
                <a:latin typeface="Consolas" pitchFamily="49" charset="0"/>
                <a:cs typeface="Consolas" pitchFamily="49" charset="0"/>
              </a:rPr>
              <a:t>13 </a:t>
            </a:r>
            <a:r>
              <a:rPr lang="en-US" altLang="zh-CN" sz="1800" b="1" dirty="0" smtClean="0">
                <a:solidFill>
                  <a:srgbClr val="3333FF"/>
                </a:solidFill>
                <a:latin typeface="Consolas" pitchFamily="49" charset="0"/>
                <a:cs typeface="Consolas" pitchFamily="49" charset="0"/>
              </a:rPr>
              <a:t>18</a:t>
            </a:r>
            <a:endParaRPr lang="zh-CN" altLang="en-US" sz="1800" b="1" dirty="0">
              <a:solidFill>
                <a:srgbClr val="3333FF"/>
              </a:solidFill>
              <a:latin typeface="Consolas" pitchFamily="49" charset="0"/>
              <a:cs typeface="Consolas" pitchFamily="49" charset="0"/>
            </a:endParaRPr>
          </a:p>
        </p:txBody>
      </p:sp>
      <p:cxnSp>
        <p:nvCxnSpPr>
          <p:cNvPr id="16" name="直接连接符 15"/>
          <p:cNvCxnSpPr/>
          <p:nvPr/>
        </p:nvCxnSpPr>
        <p:spPr>
          <a:xfrm rot="10800000" flipV="1">
            <a:off x="2871808" y="2601362"/>
            <a:ext cx="964413" cy="385765"/>
          </a:xfrm>
          <a:prstGeom prst="line">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221986" y="2601362"/>
            <a:ext cx="835825" cy="385765"/>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8" idx="0"/>
          </p:cNvCxnSpPr>
          <p:nvPr/>
        </p:nvCxnSpPr>
        <p:spPr>
          <a:xfrm rot="10800000" flipV="1">
            <a:off x="1489483" y="3244304"/>
            <a:ext cx="803678" cy="578648"/>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0" idx="0"/>
          </p:cNvCxnSpPr>
          <p:nvPr/>
        </p:nvCxnSpPr>
        <p:spPr>
          <a:xfrm>
            <a:off x="2743219" y="3244304"/>
            <a:ext cx="803678" cy="608013"/>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9" idx="0"/>
          </p:cNvCxnSpPr>
          <p:nvPr/>
        </p:nvCxnSpPr>
        <p:spPr>
          <a:xfrm rot="16200000" flipH="1">
            <a:off x="2212792" y="3517554"/>
            <a:ext cx="578648" cy="32147"/>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1" idx="0"/>
          </p:cNvCxnSpPr>
          <p:nvPr/>
        </p:nvCxnSpPr>
        <p:spPr>
          <a:xfrm rot="5400000">
            <a:off x="4480554" y="3275060"/>
            <a:ext cx="608013" cy="546501"/>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3" idx="0"/>
          </p:cNvCxnSpPr>
          <p:nvPr/>
        </p:nvCxnSpPr>
        <p:spPr>
          <a:xfrm>
            <a:off x="5700752" y="3244304"/>
            <a:ext cx="739383" cy="608013"/>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2" idx="0"/>
          </p:cNvCxnSpPr>
          <p:nvPr/>
        </p:nvCxnSpPr>
        <p:spPr>
          <a:xfrm rot="16200000" flipH="1">
            <a:off x="5091348" y="3467942"/>
            <a:ext cx="608013" cy="160736"/>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26" name="左大括号 25"/>
          <p:cNvSpPr/>
          <p:nvPr/>
        </p:nvSpPr>
        <p:spPr>
          <a:xfrm>
            <a:off x="785786" y="2330855"/>
            <a:ext cx="214314" cy="1728000"/>
          </a:xfrm>
          <a:prstGeom prst="lef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ctr" rtl="0" fontAlgn="base">
              <a:spcBef>
                <a:spcPct val="0"/>
              </a:spcBef>
              <a:spcAft>
                <a:spcPct val="0"/>
              </a:spcAft>
              <a:defRPr kumimoji="1" sz="2800" kern="1200">
                <a:solidFill>
                  <a:schemeClr val="tx1"/>
                </a:solidFill>
                <a:latin typeface="+mn-lt"/>
                <a:ea typeface="+mn-ea"/>
                <a:cs typeface="+mn-cs"/>
              </a:defRPr>
            </a:lvl1pPr>
            <a:lvl2pPr marL="457200" algn="ctr" rtl="0" fontAlgn="base">
              <a:spcBef>
                <a:spcPct val="0"/>
              </a:spcBef>
              <a:spcAft>
                <a:spcPct val="0"/>
              </a:spcAft>
              <a:defRPr kumimoji="1" sz="2800" kern="1200">
                <a:solidFill>
                  <a:schemeClr val="tx1"/>
                </a:solidFill>
                <a:latin typeface="+mn-lt"/>
                <a:ea typeface="+mn-ea"/>
                <a:cs typeface="+mn-cs"/>
              </a:defRPr>
            </a:lvl2pPr>
            <a:lvl3pPr marL="914400" algn="ctr" rtl="0" fontAlgn="base">
              <a:spcBef>
                <a:spcPct val="0"/>
              </a:spcBef>
              <a:spcAft>
                <a:spcPct val="0"/>
              </a:spcAft>
              <a:defRPr kumimoji="1" sz="2800" kern="1200">
                <a:solidFill>
                  <a:schemeClr val="tx1"/>
                </a:solidFill>
                <a:latin typeface="+mn-lt"/>
                <a:ea typeface="+mn-ea"/>
                <a:cs typeface="+mn-cs"/>
              </a:defRPr>
            </a:lvl3pPr>
            <a:lvl4pPr marL="1371600" algn="ctr" rtl="0" fontAlgn="base">
              <a:spcBef>
                <a:spcPct val="0"/>
              </a:spcBef>
              <a:spcAft>
                <a:spcPct val="0"/>
              </a:spcAft>
              <a:defRPr kumimoji="1" sz="2800" kern="1200">
                <a:solidFill>
                  <a:schemeClr val="tx1"/>
                </a:solidFill>
                <a:latin typeface="+mn-lt"/>
                <a:ea typeface="+mn-ea"/>
                <a:cs typeface="+mn-cs"/>
              </a:defRPr>
            </a:lvl4pPr>
            <a:lvl5pPr marL="1828800" algn="ctr" rtl="0" fontAlgn="base">
              <a:spcBef>
                <a:spcPct val="0"/>
              </a:spcBef>
              <a:spcAft>
                <a:spcPct val="0"/>
              </a:spcAft>
              <a:defRPr kumimoji="1" sz="2800" kern="1200">
                <a:solidFill>
                  <a:schemeClr val="tx1"/>
                </a:solidFill>
                <a:latin typeface="+mn-lt"/>
                <a:ea typeface="+mn-ea"/>
                <a:cs typeface="+mn-cs"/>
              </a:defRPr>
            </a:lvl5pPr>
            <a:lvl6pPr marL="2286000" algn="l" defTabSz="914400" rtl="0" eaLnBrk="1" latinLnBrk="0" hangingPunct="1">
              <a:defRPr kumimoji="1" sz="2800" kern="1200">
                <a:solidFill>
                  <a:schemeClr val="tx1"/>
                </a:solidFill>
                <a:latin typeface="+mn-lt"/>
                <a:ea typeface="+mn-ea"/>
                <a:cs typeface="+mn-cs"/>
              </a:defRPr>
            </a:lvl6pPr>
            <a:lvl7pPr marL="2743200" algn="l" defTabSz="914400" rtl="0" eaLnBrk="1" latinLnBrk="0" hangingPunct="1">
              <a:defRPr kumimoji="1" sz="2800" kern="1200">
                <a:solidFill>
                  <a:schemeClr val="tx1"/>
                </a:solidFill>
                <a:latin typeface="+mn-lt"/>
                <a:ea typeface="+mn-ea"/>
                <a:cs typeface="+mn-cs"/>
              </a:defRPr>
            </a:lvl7pPr>
            <a:lvl8pPr marL="3200400" algn="l" defTabSz="914400" rtl="0" eaLnBrk="1" latinLnBrk="0" hangingPunct="1">
              <a:defRPr kumimoji="1" sz="2800" kern="1200">
                <a:solidFill>
                  <a:schemeClr val="tx1"/>
                </a:solidFill>
                <a:latin typeface="+mn-lt"/>
                <a:ea typeface="+mn-ea"/>
                <a:cs typeface="+mn-cs"/>
              </a:defRPr>
            </a:lvl8pPr>
            <a:lvl9pPr marL="3657600" algn="l" defTabSz="914400" rtl="0" eaLnBrk="1" latinLnBrk="0" hangingPunct="1">
              <a:defRPr kumimoji="1" sz="2800" kern="1200">
                <a:solidFill>
                  <a:schemeClr val="tx1"/>
                </a:solidFill>
                <a:latin typeface="+mn-lt"/>
                <a:ea typeface="+mn-ea"/>
                <a:cs typeface="+mn-cs"/>
              </a:defRPr>
            </a:lvl9pPr>
          </a:lstStyle>
          <a:p>
            <a:endParaRPr lang="zh-CN" altLang="en-US">
              <a:solidFill>
                <a:prstClr val="black"/>
              </a:solidFill>
            </a:endParaRPr>
          </a:p>
        </p:txBody>
      </p:sp>
      <p:sp>
        <p:nvSpPr>
          <p:cNvPr id="27" name="TextBox 73"/>
          <p:cNvSpPr txBox="1"/>
          <p:nvPr/>
        </p:nvSpPr>
        <p:spPr>
          <a:xfrm>
            <a:off x="324123" y="2415781"/>
            <a:ext cx="461665" cy="1500198"/>
          </a:xfrm>
          <a:prstGeom prst="rect">
            <a:avLst/>
          </a:prstGeom>
          <a:noFill/>
        </p:spPr>
        <p:txBody>
          <a:bodyPr vert="eaVert"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1pPr>
            <a:lvl2pPr marL="4572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2pPr>
            <a:lvl3pPr marL="9144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3pPr>
            <a:lvl4pPr marL="13716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4pPr>
            <a:lvl5pPr marL="18288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5pPr>
            <a:lvl6pPr marL="2286000" algn="l" defTabSz="914400" rtl="0" eaLnBrk="1" latinLnBrk="0" hangingPunct="1">
              <a:defRPr kumimoji="1" sz="2800" kern="1200">
                <a:solidFill>
                  <a:srgbClr val="FF0000"/>
                </a:solidFill>
                <a:latin typeface="Times New Roman" pitchFamily="18" charset="0"/>
                <a:ea typeface="宋体" pitchFamily="2" charset="-122"/>
                <a:cs typeface="+mn-cs"/>
              </a:defRPr>
            </a:lvl6pPr>
            <a:lvl7pPr marL="2743200" algn="l" defTabSz="914400" rtl="0" eaLnBrk="1" latinLnBrk="0" hangingPunct="1">
              <a:defRPr kumimoji="1" sz="2800" kern="1200">
                <a:solidFill>
                  <a:srgbClr val="FF0000"/>
                </a:solidFill>
                <a:latin typeface="Times New Roman" pitchFamily="18" charset="0"/>
                <a:ea typeface="宋体" pitchFamily="2" charset="-122"/>
                <a:cs typeface="+mn-cs"/>
              </a:defRPr>
            </a:lvl7pPr>
            <a:lvl8pPr marL="3200400" algn="l" defTabSz="914400" rtl="0" eaLnBrk="1" latinLnBrk="0" hangingPunct="1">
              <a:defRPr kumimoji="1" sz="2800" kern="1200">
                <a:solidFill>
                  <a:srgbClr val="FF0000"/>
                </a:solidFill>
                <a:latin typeface="Times New Roman" pitchFamily="18" charset="0"/>
                <a:ea typeface="宋体" pitchFamily="2" charset="-122"/>
                <a:cs typeface="+mn-cs"/>
              </a:defRPr>
            </a:lvl8pPr>
            <a:lvl9pPr marL="3657600" algn="l" defTabSz="914400" rtl="0" eaLnBrk="1" latinLnBrk="0" hangingPunct="1">
              <a:defRPr kumimoji="1" sz="2800" kern="1200">
                <a:solidFill>
                  <a:srgbClr val="FF0000"/>
                </a:solidFill>
                <a:latin typeface="Times New Roman" pitchFamily="18" charset="0"/>
                <a:ea typeface="宋体" pitchFamily="2" charset="-122"/>
                <a:cs typeface="+mn-cs"/>
              </a:defRPr>
            </a:lvl9pPr>
          </a:lstStyle>
          <a:p>
            <a:r>
              <a:rPr lang="zh-CN" altLang="en-US" sz="1800" b="1" smtClean="0">
                <a:solidFill>
                  <a:srgbClr val="9900FF"/>
                </a:solidFill>
                <a:latin typeface="仿宋" pitchFamily="49" charset="-122"/>
                <a:ea typeface="仿宋" pitchFamily="49" charset="-122"/>
              </a:rPr>
              <a:t>内部结点</a:t>
            </a:r>
            <a:endParaRPr lang="zh-CN" altLang="en-US" sz="1800" b="1" dirty="0" smtClean="0">
              <a:solidFill>
                <a:srgbClr val="9900FF"/>
              </a:solidFill>
              <a:latin typeface="仿宋" pitchFamily="49" charset="-122"/>
              <a:ea typeface="仿宋" pitchFamily="49" charset="-122"/>
            </a:endParaRPr>
          </a:p>
        </p:txBody>
      </p:sp>
      <p:sp>
        <p:nvSpPr>
          <p:cNvPr id="67" name="TextBox 66"/>
          <p:cNvSpPr txBox="1"/>
          <p:nvPr/>
        </p:nvSpPr>
        <p:spPr>
          <a:xfrm>
            <a:off x="428596" y="357166"/>
            <a:ext cx="2286016" cy="46166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base">
              <a:spcBef>
                <a:spcPct val="0"/>
              </a:spcBef>
              <a:spcAft>
                <a:spcPct val="0"/>
              </a:spcAft>
            </a:pPr>
            <a:r>
              <a:rPr kumimoji="1" lang="zh-CN" altLang="en-US" sz="2400" b="1" spc="50" dirty="0" smtClean="0">
                <a:ln w="11430"/>
                <a:solidFill>
                  <a:srgbClr val="FF0000"/>
                </a:solidFill>
                <a:effectLst>
                  <a:outerShdw blurRad="76200" dist="50800" dir="5400000" algn="tl" rotWithShape="0">
                    <a:srgbClr val="000000">
                      <a:alpha val="65000"/>
                    </a:srgbClr>
                  </a:outerShdw>
                </a:effectLst>
                <a:latin typeface="华文中宋" pitchFamily="2" charset="-122"/>
                <a:ea typeface="华文中宋" pitchFamily="2" charset="-122"/>
                <a:sym typeface="Wingdings"/>
              </a:rPr>
              <a:t> 成功的查找</a:t>
            </a:r>
            <a:endParaRPr kumimoji="1" lang="zh-CN" altLang="en-US" sz="2400" b="1" spc="50" dirty="0" smtClean="0">
              <a:ln w="11430"/>
              <a:solidFill>
                <a:srgbClr val="FF0000"/>
              </a:solidFill>
              <a:effectLst>
                <a:outerShdw blurRad="76200" dist="50800" dir="5400000" algn="tl" rotWithShape="0">
                  <a:srgbClr val="000000">
                    <a:alpha val="65000"/>
                  </a:srgbClr>
                </a:outerShdw>
              </a:effectLst>
              <a:latin typeface="华文中宋" pitchFamily="2" charset="-122"/>
              <a:ea typeface="华文中宋" pitchFamily="2" charset="-122"/>
            </a:endParaRPr>
          </a:p>
        </p:txBody>
      </p:sp>
      <p:sp>
        <p:nvSpPr>
          <p:cNvPr id="68" name="TextBox 67"/>
          <p:cNvSpPr txBox="1"/>
          <p:nvPr/>
        </p:nvSpPr>
        <p:spPr>
          <a:xfrm>
            <a:off x="2784950" y="364146"/>
            <a:ext cx="3301568" cy="523220"/>
          </a:xfrm>
          <a:prstGeom prst="rect">
            <a:avLst/>
          </a:prstGeom>
          <a:noFill/>
        </p:spPr>
        <p:txBody>
          <a:bodyPr wrap="square" rtlCol="0">
            <a:spAutoFit/>
          </a:bodyPr>
          <a:lstStyle/>
          <a:p>
            <a:pPr fontAlgn="base">
              <a:spcBef>
                <a:spcPct val="0"/>
              </a:spcBef>
              <a:spcAft>
                <a:spcPct val="0"/>
              </a:spcAft>
            </a:pPr>
            <a:r>
              <a:rPr kumimoji="1" lang="zh-CN" altLang="en-US" sz="2400" b="1" dirty="0" smtClean="0">
                <a:solidFill>
                  <a:srgbClr val="3333FF"/>
                </a:solidFill>
                <a:latin typeface="Consolas" pitchFamily="49" charset="0"/>
                <a:ea typeface="仿宋" pitchFamily="49" charset="-122"/>
                <a:cs typeface="Consolas" pitchFamily="49" charset="0"/>
              </a:rPr>
              <a:t>查找关键字</a:t>
            </a:r>
            <a:r>
              <a:rPr kumimoji="1" lang="en-US" altLang="zh-CN" sz="2800" b="1" dirty="0" smtClean="0">
                <a:solidFill>
                  <a:srgbClr val="FF0000"/>
                </a:solidFill>
                <a:latin typeface="Consolas" pitchFamily="49" charset="0"/>
                <a:ea typeface="仿宋" pitchFamily="49" charset="-122"/>
                <a:cs typeface="Consolas" pitchFamily="49" charset="0"/>
              </a:rPr>
              <a:t>11</a:t>
            </a:r>
            <a:endParaRPr kumimoji="1" lang="zh-CN" altLang="en-US" sz="2800" b="1" dirty="0" smtClean="0">
              <a:solidFill>
                <a:srgbClr val="FF0000"/>
              </a:solidFill>
              <a:latin typeface="Consolas" pitchFamily="49" charset="0"/>
              <a:ea typeface="仿宋" pitchFamily="49" charset="-122"/>
              <a:cs typeface="Consolas" pitchFamily="49" charset="0"/>
            </a:endParaRPr>
          </a:p>
        </p:txBody>
      </p:sp>
      <p:cxnSp>
        <p:nvCxnSpPr>
          <p:cNvPr id="70" name="直接箭头连接符 69"/>
          <p:cNvCxnSpPr>
            <a:stCxn id="7" idx="3"/>
          </p:cNvCxnSpPr>
          <p:nvPr/>
        </p:nvCxnSpPr>
        <p:spPr>
          <a:xfrm>
            <a:off x="4414869" y="2522385"/>
            <a:ext cx="871511" cy="39346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15" idx="1"/>
          </p:cNvCxnSpPr>
          <p:nvPr/>
        </p:nvCxnSpPr>
        <p:spPr>
          <a:xfrm rot="10800000" flipV="1">
            <a:off x="4357686" y="3194691"/>
            <a:ext cx="571536" cy="5784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4092030" y="3855379"/>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dirty="0" smtClean="0">
                <a:solidFill>
                  <a:srgbClr val="FF0000"/>
                </a:solidFill>
                <a:latin typeface="Consolas" pitchFamily="49" charset="0"/>
                <a:cs typeface="Consolas" pitchFamily="49" charset="0"/>
              </a:rPr>
              <a:t>11</a:t>
            </a:r>
            <a:r>
              <a:rPr lang="en-US" altLang="zh-CN" sz="1800" b="1" dirty="0" smtClean="0">
                <a:solidFill>
                  <a:srgbClr val="3333FF"/>
                </a:solidFill>
                <a:latin typeface="Consolas" pitchFamily="49" charset="0"/>
                <a:cs typeface="Consolas" pitchFamily="49" charset="0"/>
              </a:rPr>
              <a:t> 12</a:t>
            </a:r>
            <a:endParaRPr lang="zh-CN" altLang="en-US" sz="1800" b="1" dirty="0">
              <a:solidFill>
                <a:srgbClr val="3333FF"/>
              </a:solidFill>
              <a:latin typeface="Consolas" pitchFamily="49" charset="0"/>
              <a:cs typeface="Consolas" pitchFamily="49" charset="0"/>
            </a:endParaRPr>
          </a:p>
        </p:txBody>
      </p:sp>
    </p:spTree>
    <p:extLst>
      <p:ext uri="{BB962C8B-B14F-4D97-AF65-F5344CB8AC3E}">
        <p14:creationId xmlns:p14="http://schemas.microsoft.com/office/powerpoint/2010/main" val="391479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7"/>
                                        </p:tgtEl>
                                      </p:cBhvr>
                                    </p:animEffect>
                                    <p:animScale>
                                      <p:cBhvr>
                                        <p:cTn id="11" dur="250" autoRev="1" fill="hold"/>
                                        <p:tgtEl>
                                          <p:spTgt spid="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strips(downRight)">
                                      <p:cBhvr>
                                        <p:cTn id="16" dur="1000"/>
                                        <p:tgtEl>
                                          <p:spTgt spid="70"/>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15"/>
                                        </p:tgtEl>
                                      </p:cBhvr>
                                    </p:animEffect>
                                    <p:animScale>
                                      <p:cBhvr>
                                        <p:cTn id="21" dur="250" autoRev="1" fill="hold"/>
                                        <p:tgtEl>
                                          <p:spTgt spid="15"/>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strips(downLeft)">
                                      <p:cBhvr>
                                        <p:cTn id="26" dur="1000"/>
                                        <p:tgtEl>
                                          <p:spTgt spid="72"/>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3"/>
                                        </p:tgtEl>
                                        <p:attrNameLst>
                                          <p:attrName>style.visibility</p:attrName>
                                        </p:attrNameLst>
                                      </p:cBhvr>
                                      <p:to>
                                        <p:strVal val="visible"/>
                                      </p:to>
                                    </p:set>
                                  </p:childTnLst>
                                </p:cTn>
                              </p:par>
                            </p:childTnLst>
                          </p:cTn>
                        </p:par>
                        <p:par>
                          <p:cTn id="30" fill="hold">
                            <p:stCondLst>
                              <p:cond delay="1000"/>
                            </p:stCondLst>
                            <p:childTnLst>
                              <p:par>
                                <p:cTn id="31" presetID="26" presetClass="emph" presetSubtype="0" fill="hold" grpId="0" nodeType="afterEffect">
                                  <p:stCondLst>
                                    <p:cond delay="0"/>
                                  </p:stCondLst>
                                  <p:childTnLst>
                                    <p:animEffect transition="out" filter="fade">
                                      <p:cBhvr>
                                        <p:cTn id="32" dur="1000" tmFilter="0, 0; .2, .5; .8, .5; 1, 0"/>
                                        <p:tgtEl>
                                          <p:spTgt spid="11"/>
                                        </p:tgtEl>
                                      </p:cBhvr>
                                    </p:animEffect>
                                    <p:animScale>
                                      <p:cBhvr>
                                        <p:cTn id="33" dur="5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68" grpId="0"/>
      <p:bldP spid="7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785786" y="1583012"/>
            <a:ext cx="1571636" cy="369332"/>
          </a:xfrm>
          <a:prstGeom prst="rect">
            <a:avLst/>
          </a:prstGeom>
          <a:noFill/>
          <a:ln w="9525">
            <a:noFill/>
            <a:miter lim="800000"/>
            <a:headEnd/>
            <a:tailEnd/>
          </a:ln>
        </p:spPr>
        <p:txBody>
          <a:bodyPr wrap="square">
            <a:spAutoFit/>
          </a:bodyPr>
          <a:lstStyle>
            <a:defPPr>
              <a:defRPr lang="zh-CN"/>
            </a:defPPr>
            <a:lvl1pPr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1pPr>
            <a:lvl2pPr marL="4572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2pPr>
            <a:lvl3pPr marL="9144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3pPr>
            <a:lvl4pPr marL="13716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4pPr>
            <a:lvl5pPr marL="18288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5pPr>
            <a:lvl6pPr marL="2286000" algn="l" defTabSz="914400" rtl="0" eaLnBrk="1" latinLnBrk="0" hangingPunct="1">
              <a:defRPr kumimoji="1" sz="2800" kern="1200">
                <a:solidFill>
                  <a:srgbClr val="FF0000"/>
                </a:solidFill>
                <a:latin typeface="Times New Roman" pitchFamily="18" charset="0"/>
                <a:ea typeface="宋体" pitchFamily="2" charset="-122"/>
                <a:cs typeface="+mn-cs"/>
              </a:defRPr>
            </a:lvl6pPr>
            <a:lvl7pPr marL="2743200" algn="l" defTabSz="914400" rtl="0" eaLnBrk="1" latinLnBrk="0" hangingPunct="1">
              <a:defRPr kumimoji="1" sz="2800" kern="1200">
                <a:solidFill>
                  <a:srgbClr val="FF0000"/>
                </a:solidFill>
                <a:latin typeface="Times New Roman" pitchFamily="18" charset="0"/>
                <a:ea typeface="宋体" pitchFamily="2" charset="-122"/>
                <a:cs typeface="+mn-cs"/>
              </a:defRPr>
            </a:lvl7pPr>
            <a:lvl8pPr marL="3200400" algn="l" defTabSz="914400" rtl="0" eaLnBrk="1" latinLnBrk="0" hangingPunct="1">
              <a:defRPr kumimoji="1" sz="2800" kern="1200">
                <a:solidFill>
                  <a:srgbClr val="FF0000"/>
                </a:solidFill>
                <a:latin typeface="Times New Roman" pitchFamily="18" charset="0"/>
                <a:ea typeface="宋体" pitchFamily="2" charset="-122"/>
                <a:cs typeface="+mn-cs"/>
              </a:defRPr>
            </a:lvl8pPr>
            <a:lvl9pPr marL="3657600" algn="l" defTabSz="914400" rtl="0" eaLnBrk="1" latinLnBrk="0" hangingPunct="1">
              <a:defRPr kumimoji="1" sz="2800" kern="1200">
                <a:solidFill>
                  <a:srgbClr val="FF0000"/>
                </a:solidFill>
                <a:latin typeface="Times New Roman" pitchFamily="18" charset="0"/>
                <a:ea typeface="宋体" pitchFamily="2" charset="-122"/>
                <a:cs typeface="+mn-cs"/>
              </a:defRPr>
            </a:lvl9pPr>
          </a:lstStyle>
          <a:p>
            <a:pPr algn="l">
              <a:spcBef>
                <a:spcPct val="50000"/>
              </a:spcBef>
            </a:pPr>
            <a:r>
              <a:rPr lang="zh-CN" altLang="en-US" sz="1800" b="1" dirty="0">
                <a:solidFill>
                  <a:srgbClr val="3333FF"/>
                </a:solidFill>
                <a:latin typeface="Consolas" pitchFamily="49" charset="0"/>
                <a:ea typeface="楷体" pitchFamily="49" charset="-122"/>
                <a:cs typeface="Consolas" pitchFamily="49" charset="0"/>
              </a:rPr>
              <a:t>一棵</a:t>
            </a:r>
            <a:r>
              <a:rPr lang="en-US" altLang="zh-CN" sz="1800" b="1">
                <a:solidFill>
                  <a:srgbClr val="3333FF"/>
                </a:solidFill>
                <a:latin typeface="Consolas" pitchFamily="49" charset="0"/>
                <a:ea typeface="楷体" pitchFamily="49" charset="-122"/>
                <a:cs typeface="Consolas" pitchFamily="49" charset="0"/>
              </a:rPr>
              <a:t>3</a:t>
            </a:r>
            <a:r>
              <a:rPr lang="zh-CN" altLang="en-US" sz="1800" b="1" smtClean="0">
                <a:solidFill>
                  <a:srgbClr val="3333FF"/>
                </a:solidFill>
                <a:latin typeface="Consolas" pitchFamily="49" charset="0"/>
                <a:ea typeface="楷体" pitchFamily="49" charset="-122"/>
                <a:cs typeface="Consolas" pitchFamily="49" charset="0"/>
              </a:rPr>
              <a:t>阶</a:t>
            </a:r>
            <a:r>
              <a:rPr lang="en-US" altLang="zh-CN" sz="1800" b="1" smtClean="0">
                <a:solidFill>
                  <a:srgbClr val="3333FF"/>
                </a:solidFill>
                <a:latin typeface="Consolas" pitchFamily="49" charset="0"/>
                <a:ea typeface="楷体" pitchFamily="49" charset="-122"/>
                <a:cs typeface="Consolas" pitchFamily="49" charset="0"/>
              </a:rPr>
              <a:t>B</a:t>
            </a:r>
            <a:r>
              <a:rPr lang="zh-CN" altLang="en-US" sz="1800" b="1" smtClean="0">
                <a:solidFill>
                  <a:srgbClr val="3333FF"/>
                </a:solidFill>
                <a:latin typeface="Consolas" pitchFamily="49" charset="0"/>
                <a:ea typeface="楷体" pitchFamily="49" charset="-122"/>
                <a:cs typeface="Consolas" pitchFamily="49" charset="0"/>
              </a:rPr>
              <a:t>树</a:t>
            </a:r>
            <a:endParaRPr lang="zh-CN" altLang="en-US" sz="1800" b="1" dirty="0">
              <a:solidFill>
                <a:srgbClr val="3333FF"/>
              </a:solidFill>
              <a:latin typeface="Consolas" pitchFamily="49" charset="0"/>
              <a:ea typeface="楷体" pitchFamily="49" charset="-122"/>
              <a:cs typeface="Consolas" pitchFamily="49" charset="0"/>
            </a:endParaRPr>
          </a:p>
        </p:txBody>
      </p:sp>
      <p:sp>
        <p:nvSpPr>
          <p:cNvPr id="4" name="TextBox 9"/>
          <p:cNvSpPr txBox="1"/>
          <p:nvPr/>
        </p:nvSpPr>
        <p:spPr>
          <a:xfrm>
            <a:off x="3500430" y="1754406"/>
            <a:ext cx="1143008" cy="369332"/>
          </a:xfrm>
          <a:prstGeom prst="rect">
            <a:avLst/>
          </a:prstGeom>
          <a:solidFill>
            <a:schemeClr val="bg1"/>
          </a:solidFill>
        </p:spPr>
        <p:txBody>
          <a:bodyPr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1pPr>
            <a:lvl2pPr marL="4572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2pPr>
            <a:lvl3pPr marL="9144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3pPr>
            <a:lvl4pPr marL="13716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4pPr>
            <a:lvl5pPr marL="18288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5pPr>
            <a:lvl6pPr marL="2286000" algn="l" defTabSz="914400" rtl="0" eaLnBrk="1" latinLnBrk="0" hangingPunct="1">
              <a:defRPr kumimoji="1" sz="2800" kern="1200">
                <a:solidFill>
                  <a:srgbClr val="FF0000"/>
                </a:solidFill>
                <a:latin typeface="Times New Roman" pitchFamily="18" charset="0"/>
                <a:ea typeface="宋体" pitchFamily="2" charset="-122"/>
                <a:cs typeface="+mn-cs"/>
              </a:defRPr>
            </a:lvl6pPr>
            <a:lvl7pPr marL="2743200" algn="l" defTabSz="914400" rtl="0" eaLnBrk="1" latinLnBrk="0" hangingPunct="1">
              <a:defRPr kumimoji="1" sz="2800" kern="1200">
                <a:solidFill>
                  <a:srgbClr val="FF0000"/>
                </a:solidFill>
                <a:latin typeface="Times New Roman" pitchFamily="18" charset="0"/>
                <a:ea typeface="宋体" pitchFamily="2" charset="-122"/>
                <a:cs typeface="+mn-cs"/>
              </a:defRPr>
            </a:lvl7pPr>
            <a:lvl8pPr marL="3200400" algn="l" defTabSz="914400" rtl="0" eaLnBrk="1" latinLnBrk="0" hangingPunct="1">
              <a:defRPr kumimoji="1" sz="2800" kern="1200">
                <a:solidFill>
                  <a:srgbClr val="FF0000"/>
                </a:solidFill>
                <a:latin typeface="Times New Roman" pitchFamily="18" charset="0"/>
                <a:ea typeface="宋体" pitchFamily="2" charset="-122"/>
                <a:cs typeface="+mn-cs"/>
              </a:defRPr>
            </a:lvl8pPr>
            <a:lvl9pPr marL="3657600" algn="l" defTabSz="914400" rtl="0" eaLnBrk="1" latinLnBrk="0" hangingPunct="1">
              <a:defRPr kumimoji="1" sz="2800" kern="1200">
                <a:solidFill>
                  <a:srgbClr val="FF0000"/>
                </a:solidFill>
                <a:latin typeface="Times New Roman" pitchFamily="18" charset="0"/>
                <a:ea typeface="宋体" pitchFamily="2" charset="-122"/>
                <a:cs typeface="+mn-cs"/>
              </a:defRPr>
            </a:lvl9pPr>
          </a:lstStyle>
          <a:p>
            <a:r>
              <a:rPr lang="zh-CN" altLang="en-US" sz="1800" b="1" smtClean="0">
                <a:solidFill>
                  <a:srgbClr val="9900FF"/>
                </a:solidFill>
                <a:latin typeface="仿宋" pitchFamily="49" charset="-122"/>
                <a:ea typeface="仿宋" pitchFamily="49" charset="-122"/>
              </a:rPr>
              <a:t>根结点</a:t>
            </a:r>
            <a:endParaRPr lang="zh-CN" altLang="en-US" sz="1800" b="1" dirty="0">
              <a:solidFill>
                <a:srgbClr val="9900FF"/>
              </a:solidFill>
              <a:latin typeface="仿宋" pitchFamily="49" charset="-122"/>
              <a:ea typeface="仿宋" pitchFamily="49" charset="-122"/>
            </a:endParaRPr>
          </a:p>
        </p:txBody>
      </p:sp>
      <p:grpSp>
        <p:nvGrpSpPr>
          <p:cNvPr id="2" name="组合 4"/>
          <p:cNvGrpSpPr/>
          <p:nvPr/>
        </p:nvGrpSpPr>
        <p:grpSpPr>
          <a:xfrm>
            <a:off x="1135864" y="3996668"/>
            <a:ext cx="7722416" cy="872492"/>
            <a:chOff x="1278740" y="3699516"/>
            <a:chExt cx="7722416" cy="872492"/>
          </a:xfrm>
        </p:grpSpPr>
        <p:grpSp>
          <p:nvGrpSpPr>
            <p:cNvPr id="5" name="组合 27"/>
            <p:cNvGrpSpPr/>
            <p:nvPr/>
          </p:nvGrpSpPr>
          <p:grpSpPr>
            <a:xfrm>
              <a:off x="1278740" y="3699516"/>
              <a:ext cx="5593595" cy="736602"/>
              <a:chOff x="850112" y="3413922"/>
              <a:chExt cx="5593595" cy="736602"/>
            </a:xfrm>
          </p:grpSpPr>
          <p:cxnSp>
            <p:nvCxnSpPr>
              <p:cNvPr id="31" name="直接连接符 30"/>
              <p:cNvCxnSpPr/>
              <p:nvPr/>
            </p:nvCxnSpPr>
            <p:spPr>
              <a:xfrm rot="5400000">
                <a:off x="753671" y="3574658"/>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33" name="直接连接符 32"/>
              <p:cNvCxnSpPr/>
              <p:nvPr/>
            </p:nvCxnSpPr>
            <p:spPr>
              <a:xfrm rot="5400000">
                <a:off x="1010848"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35" name="直接连接符 34"/>
              <p:cNvCxnSpPr/>
              <p:nvPr/>
            </p:nvCxnSpPr>
            <p:spPr>
              <a:xfrm rot="5400000">
                <a:off x="1268024"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37" name="直接连接符 36"/>
              <p:cNvCxnSpPr/>
              <p:nvPr/>
            </p:nvCxnSpPr>
            <p:spPr>
              <a:xfrm rot="5400000">
                <a:off x="1782378" y="3574658"/>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39" name="直接连接符 38"/>
              <p:cNvCxnSpPr/>
              <p:nvPr/>
            </p:nvCxnSpPr>
            <p:spPr>
              <a:xfrm rot="5400000">
                <a:off x="2039555"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41" name="直接连接符 40"/>
              <p:cNvCxnSpPr/>
              <p:nvPr/>
            </p:nvCxnSpPr>
            <p:spPr>
              <a:xfrm rot="5400000">
                <a:off x="2296732" y="357394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43" name="直接连接符 42"/>
              <p:cNvCxnSpPr/>
              <p:nvPr/>
            </p:nvCxnSpPr>
            <p:spPr>
              <a:xfrm rot="5400000">
                <a:off x="2811085"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45" name="直接连接符 44"/>
              <p:cNvCxnSpPr/>
              <p:nvPr/>
            </p:nvCxnSpPr>
            <p:spPr>
              <a:xfrm rot="5400000">
                <a:off x="3068262"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47" name="直接连接符 46"/>
              <p:cNvCxnSpPr/>
              <p:nvPr/>
            </p:nvCxnSpPr>
            <p:spPr>
              <a:xfrm rot="5400000">
                <a:off x="3325439"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49" name="直接连接符 48"/>
              <p:cNvCxnSpPr/>
              <p:nvPr/>
            </p:nvCxnSpPr>
            <p:spPr>
              <a:xfrm rot="5400000">
                <a:off x="3775498"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51" name="直接连接符 50"/>
              <p:cNvCxnSpPr/>
              <p:nvPr/>
            </p:nvCxnSpPr>
            <p:spPr>
              <a:xfrm rot="5400000">
                <a:off x="4032675"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53" name="直接连接符 52"/>
              <p:cNvCxnSpPr/>
              <p:nvPr/>
            </p:nvCxnSpPr>
            <p:spPr>
              <a:xfrm rot="5400000">
                <a:off x="4289852"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55" name="直接连接符 54"/>
              <p:cNvCxnSpPr/>
              <p:nvPr/>
            </p:nvCxnSpPr>
            <p:spPr>
              <a:xfrm rot="5400000">
                <a:off x="4739911"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57" name="直接连接符 56"/>
              <p:cNvCxnSpPr/>
              <p:nvPr/>
            </p:nvCxnSpPr>
            <p:spPr>
              <a:xfrm rot="5400000">
                <a:off x="4997088"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59" name="直接连接符 58"/>
              <p:cNvCxnSpPr/>
              <p:nvPr/>
            </p:nvCxnSpPr>
            <p:spPr>
              <a:xfrm rot="5400000">
                <a:off x="5254265"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61" name="直接连接符 60"/>
              <p:cNvCxnSpPr/>
              <p:nvPr/>
            </p:nvCxnSpPr>
            <p:spPr>
              <a:xfrm rot="5400000">
                <a:off x="5704324" y="3604023"/>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63" name="直接连接符 62"/>
              <p:cNvCxnSpPr/>
              <p:nvPr/>
            </p:nvCxnSpPr>
            <p:spPr>
              <a:xfrm rot="5400000">
                <a:off x="5961501"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cxnSp>
            <p:nvCxnSpPr>
              <p:cNvPr id="65" name="直接连接符 64"/>
              <p:cNvCxnSpPr/>
              <p:nvPr/>
            </p:nvCxnSpPr>
            <p:spPr>
              <a:xfrm rot="5400000">
                <a:off x="6218678" y="3603309"/>
                <a:ext cx="321471" cy="1429"/>
              </a:xfrm>
              <a:prstGeom prst="line">
                <a:avLst/>
              </a:prstGeom>
              <a:ln w="28575">
                <a:solidFill>
                  <a:srgbClr val="3333FF"/>
                </a:solidFill>
                <a:tailEnd type="non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endParaRPr lang="zh-CN" altLang="en-US">
                  <a:solidFill>
                    <a:prstClr val="black"/>
                  </a:solidFill>
                </a:endParaRPr>
              </a:p>
            </p:txBody>
          </p:sp>
        </p:grpSp>
        <p:sp>
          <p:nvSpPr>
            <p:cNvPr id="29" name="TextBox 68"/>
            <p:cNvSpPr txBox="1"/>
            <p:nvPr/>
          </p:nvSpPr>
          <p:spPr>
            <a:xfrm>
              <a:off x="7281882" y="4075060"/>
              <a:ext cx="1719274" cy="369332"/>
            </a:xfrm>
            <a:prstGeom prst="rect">
              <a:avLst/>
            </a:prstGeom>
            <a:solidFill>
              <a:schemeClr val="bg1"/>
            </a:solidFill>
          </p:spPr>
          <p:txBody>
            <a:bodyPr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1pPr>
              <a:lvl2pPr marL="4572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2pPr>
              <a:lvl3pPr marL="9144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3pPr>
              <a:lvl4pPr marL="13716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4pPr>
              <a:lvl5pPr marL="18288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5pPr>
              <a:lvl6pPr marL="2286000" algn="l" defTabSz="914400" rtl="0" eaLnBrk="1" latinLnBrk="0" hangingPunct="1">
                <a:defRPr kumimoji="1" sz="2800" kern="1200">
                  <a:solidFill>
                    <a:srgbClr val="FF0000"/>
                  </a:solidFill>
                  <a:latin typeface="Times New Roman" pitchFamily="18" charset="0"/>
                  <a:ea typeface="宋体" pitchFamily="2" charset="-122"/>
                  <a:cs typeface="+mn-cs"/>
                </a:defRPr>
              </a:lvl6pPr>
              <a:lvl7pPr marL="2743200" algn="l" defTabSz="914400" rtl="0" eaLnBrk="1" latinLnBrk="0" hangingPunct="1">
                <a:defRPr kumimoji="1" sz="2800" kern="1200">
                  <a:solidFill>
                    <a:srgbClr val="FF0000"/>
                  </a:solidFill>
                  <a:latin typeface="Times New Roman" pitchFamily="18" charset="0"/>
                  <a:ea typeface="宋体" pitchFamily="2" charset="-122"/>
                  <a:cs typeface="+mn-cs"/>
                </a:defRPr>
              </a:lvl7pPr>
              <a:lvl8pPr marL="3200400" algn="l" defTabSz="914400" rtl="0" eaLnBrk="1" latinLnBrk="0" hangingPunct="1">
                <a:defRPr kumimoji="1" sz="2800" kern="1200">
                  <a:solidFill>
                    <a:srgbClr val="FF0000"/>
                  </a:solidFill>
                  <a:latin typeface="Times New Roman" pitchFamily="18" charset="0"/>
                  <a:ea typeface="宋体" pitchFamily="2" charset="-122"/>
                  <a:cs typeface="+mn-cs"/>
                </a:defRPr>
              </a:lvl8pPr>
              <a:lvl9pPr marL="3657600" algn="l" defTabSz="914400" rtl="0" eaLnBrk="1" latinLnBrk="0" hangingPunct="1">
                <a:defRPr kumimoji="1" sz="2800" kern="1200">
                  <a:solidFill>
                    <a:srgbClr val="FF0000"/>
                  </a:solidFill>
                  <a:latin typeface="Times New Roman" pitchFamily="18" charset="0"/>
                  <a:ea typeface="宋体" pitchFamily="2" charset="-122"/>
                  <a:cs typeface="+mn-cs"/>
                </a:defRPr>
              </a:lvl9pPr>
            </a:lstStyle>
            <a:p>
              <a:r>
                <a:rPr lang="zh-CN" altLang="en-US" sz="1800" b="1" smtClean="0">
                  <a:solidFill>
                    <a:srgbClr val="9900FF"/>
                  </a:solidFill>
                  <a:latin typeface="仿宋" pitchFamily="49" charset="-122"/>
                  <a:ea typeface="仿宋" pitchFamily="49" charset="-122"/>
                </a:rPr>
                <a:t>外部结点层</a:t>
              </a:r>
              <a:endParaRPr lang="zh-CN" altLang="en-US" sz="1800" b="1" dirty="0">
                <a:solidFill>
                  <a:srgbClr val="9900FF"/>
                </a:solidFill>
                <a:latin typeface="仿宋" pitchFamily="49" charset="-122"/>
                <a:ea typeface="仿宋" pitchFamily="49" charset="-122"/>
              </a:endParaRPr>
            </a:p>
          </p:txBody>
        </p:sp>
        <p:sp>
          <p:nvSpPr>
            <p:cNvPr id="30" name="右大括号 29"/>
            <p:cNvSpPr/>
            <p:nvPr/>
          </p:nvSpPr>
          <p:spPr>
            <a:xfrm>
              <a:off x="7143768" y="4000504"/>
              <a:ext cx="214314" cy="571504"/>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ctr" rtl="0" fontAlgn="base">
                <a:spcBef>
                  <a:spcPct val="0"/>
                </a:spcBef>
                <a:spcAft>
                  <a:spcPct val="0"/>
                </a:spcAft>
                <a:defRPr kumimoji="1" sz="2800" kern="1200">
                  <a:solidFill>
                    <a:schemeClr val="tx1"/>
                  </a:solidFill>
                  <a:latin typeface="+mn-lt"/>
                  <a:ea typeface="+mn-ea"/>
                  <a:cs typeface="+mn-cs"/>
                </a:defRPr>
              </a:lvl1pPr>
              <a:lvl2pPr marL="457200" algn="ctr" rtl="0" fontAlgn="base">
                <a:spcBef>
                  <a:spcPct val="0"/>
                </a:spcBef>
                <a:spcAft>
                  <a:spcPct val="0"/>
                </a:spcAft>
                <a:defRPr kumimoji="1" sz="2800" kern="1200">
                  <a:solidFill>
                    <a:schemeClr val="tx1"/>
                  </a:solidFill>
                  <a:latin typeface="+mn-lt"/>
                  <a:ea typeface="+mn-ea"/>
                  <a:cs typeface="+mn-cs"/>
                </a:defRPr>
              </a:lvl2pPr>
              <a:lvl3pPr marL="914400" algn="ctr" rtl="0" fontAlgn="base">
                <a:spcBef>
                  <a:spcPct val="0"/>
                </a:spcBef>
                <a:spcAft>
                  <a:spcPct val="0"/>
                </a:spcAft>
                <a:defRPr kumimoji="1" sz="2800" kern="1200">
                  <a:solidFill>
                    <a:schemeClr val="tx1"/>
                  </a:solidFill>
                  <a:latin typeface="+mn-lt"/>
                  <a:ea typeface="+mn-ea"/>
                  <a:cs typeface="+mn-cs"/>
                </a:defRPr>
              </a:lvl3pPr>
              <a:lvl4pPr marL="1371600" algn="ctr" rtl="0" fontAlgn="base">
                <a:spcBef>
                  <a:spcPct val="0"/>
                </a:spcBef>
                <a:spcAft>
                  <a:spcPct val="0"/>
                </a:spcAft>
                <a:defRPr kumimoji="1" sz="2800" kern="1200">
                  <a:solidFill>
                    <a:schemeClr val="tx1"/>
                  </a:solidFill>
                  <a:latin typeface="+mn-lt"/>
                  <a:ea typeface="+mn-ea"/>
                  <a:cs typeface="+mn-cs"/>
                </a:defRPr>
              </a:lvl4pPr>
              <a:lvl5pPr marL="1828800" algn="ctr" rtl="0" fontAlgn="base">
                <a:spcBef>
                  <a:spcPct val="0"/>
                </a:spcBef>
                <a:spcAft>
                  <a:spcPct val="0"/>
                </a:spcAft>
                <a:defRPr kumimoji="1" sz="2800" kern="1200">
                  <a:solidFill>
                    <a:schemeClr val="tx1"/>
                  </a:solidFill>
                  <a:latin typeface="+mn-lt"/>
                  <a:ea typeface="+mn-ea"/>
                  <a:cs typeface="+mn-cs"/>
                </a:defRPr>
              </a:lvl5pPr>
              <a:lvl6pPr marL="2286000" algn="l" defTabSz="914400" rtl="0" eaLnBrk="1" latinLnBrk="0" hangingPunct="1">
                <a:defRPr kumimoji="1" sz="2800" kern="1200">
                  <a:solidFill>
                    <a:schemeClr val="tx1"/>
                  </a:solidFill>
                  <a:latin typeface="+mn-lt"/>
                  <a:ea typeface="+mn-ea"/>
                  <a:cs typeface="+mn-cs"/>
                </a:defRPr>
              </a:lvl6pPr>
              <a:lvl7pPr marL="2743200" algn="l" defTabSz="914400" rtl="0" eaLnBrk="1" latinLnBrk="0" hangingPunct="1">
                <a:defRPr kumimoji="1" sz="2800" kern="1200">
                  <a:solidFill>
                    <a:schemeClr val="tx1"/>
                  </a:solidFill>
                  <a:latin typeface="+mn-lt"/>
                  <a:ea typeface="+mn-ea"/>
                  <a:cs typeface="+mn-cs"/>
                </a:defRPr>
              </a:lvl7pPr>
              <a:lvl8pPr marL="3200400" algn="l" defTabSz="914400" rtl="0" eaLnBrk="1" latinLnBrk="0" hangingPunct="1">
                <a:defRPr kumimoji="1" sz="2800" kern="1200">
                  <a:solidFill>
                    <a:schemeClr val="tx1"/>
                  </a:solidFill>
                  <a:latin typeface="+mn-lt"/>
                  <a:ea typeface="+mn-ea"/>
                  <a:cs typeface="+mn-cs"/>
                </a:defRPr>
              </a:lvl8pPr>
              <a:lvl9pPr marL="3657600" algn="l" defTabSz="914400" rtl="0" eaLnBrk="1" latinLnBrk="0" hangingPunct="1">
                <a:defRPr kumimoji="1" sz="2800" kern="1200">
                  <a:solidFill>
                    <a:schemeClr val="tx1"/>
                  </a:solidFill>
                  <a:latin typeface="+mn-lt"/>
                  <a:ea typeface="+mn-ea"/>
                  <a:cs typeface="+mn-cs"/>
                </a:defRPr>
              </a:lvl9pPr>
            </a:lstStyle>
            <a:p>
              <a:endParaRPr lang="zh-CN" altLang="en-US">
                <a:solidFill>
                  <a:prstClr val="black"/>
                </a:solidFill>
              </a:endParaRPr>
            </a:p>
          </p:txBody>
        </p:sp>
      </p:grpSp>
      <p:sp>
        <p:nvSpPr>
          <p:cNvPr id="7" name="矩形 6"/>
          <p:cNvSpPr/>
          <p:nvPr/>
        </p:nvSpPr>
        <p:spPr>
          <a:xfrm>
            <a:off x="3579044" y="2225796"/>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dirty="0" smtClean="0">
                <a:solidFill>
                  <a:srgbClr val="3333FF"/>
                </a:solidFill>
                <a:latin typeface="Consolas" pitchFamily="49" charset="0"/>
                <a:cs typeface="Consolas" pitchFamily="49" charset="0"/>
              </a:rPr>
              <a:t>10</a:t>
            </a:r>
            <a:endParaRPr lang="zh-CN" altLang="en-US" sz="1800" b="1" dirty="0">
              <a:solidFill>
                <a:srgbClr val="3333FF"/>
              </a:solidFill>
              <a:latin typeface="Consolas" pitchFamily="49" charset="0"/>
              <a:cs typeface="Consolas" pitchFamily="49" charset="0"/>
            </a:endParaRPr>
          </a:p>
        </p:txBody>
      </p:sp>
      <p:sp>
        <p:nvSpPr>
          <p:cNvPr id="8" name="矩形 7"/>
          <p:cNvSpPr/>
          <p:nvPr/>
        </p:nvSpPr>
        <p:spPr>
          <a:xfrm>
            <a:off x="1071570" y="3704563"/>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smtClean="0">
                <a:solidFill>
                  <a:srgbClr val="3333FF"/>
                </a:solidFill>
                <a:latin typeface="Consolas" pitchFamily="49" charset="0"/>
                <a:cs typeface="Consolas" pitchFamily="49" charset="0"/>
              </a:rPr>
              <a:t>1  </a:t>
            </a:r>
            <a:r>
              <a:rPr lang="en-US" altLang="zh-CN" sz="1800" b="1" dirty="0" smtClean="0">
                <a:solidFill>
                  <a:srgbClr val="3333FF"/>
                </a:solidFill>
                <a:latin typeface="Consolas" pitchFamily="49" charset="0"/>
                <a:cs typeface="Consolas" pitchFamily="49" charset="0"/>
              </a:rPr>
              <a:t>2</a:t>
            </a:r>
            <a:endParaRPr lang="zh-CN" altLang="en-US" sz="1800" b="1" dirty="0">
              <a:solidFill>
                <a:srgbClr val="3333FF"/>
              </a:solidFill>
              <a:latin typeface="Consolas" pitchFamily="49" charset="0"/>
              <a:cs typeface="Consolas" pitchFamily="49" charset="0"/>
            </a:endParaRPr>
          </a:p>
        </p:txBody>
      </p:sp>
      <p:sp>
        <p:nvSpPr>
          <p:cNvPr id="9" name="矩形 8"/>
          <p:cNvSpPr/>
          <p:nvPr/>
        </p:nvSpPr>
        <p:spPr>
          <a:xfrm>
            <a:off x="2100277" y="3704563"/>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smtClean="0">
                <a:solidFill>
                  <a:srgbClr val="3333FF"/>
                </a:solidFill>
                <a:latin typeface="Consolas" pitchFamily="49" charset="0"/>
                <a:cs typeface="Consolas" pitchFamily="49" charset="0"/>
              </a:rPr>
              <a:t>4  </a:t>
            </a:r>
            <a:r>
              <a:rPr lang="en-US" altLang="zh-CN" sz="1800" b="1" dirty="0" smtClean="0">
                <a:solidFill>
                  <a:srgbClr val="3333FF"/>
                </a:solidFill>
                <a:latin typeface="Consolas" pitchFamily="49" charset="0"/>
                <a:cs typeface="Consolas" pitchFamily="49" charset="0"/>
              </a:rPr>
              <a:t>5</a:t>
            </a:r>
            <a:endParaRPr lang="zh-CN" altLang="en-US" sz="1800" b="1" dirty="0">
              <a:solidFill>
                <a:srgbClr val="3333FF"/>
              </a:solidFill>
              <a:latin typeface="Consolas" pitchFamily="49" charset="0"/>
              <a:cs typeface="Consolas" pitchFamily="49" charset="0"/>
            </a:endParaRPr>
          </a:p>
        </p:txBody>
      </p:sp>
      <p:sp>
        <p:nvSpPr>
          <p:cNvPr id="10" name="矩形 9"/>
          <p:cNvSpPr/>
          <p:nvPr/>
        </p:nvSpPr>
        <p:spPr>
          <a:xfrm>
            <a:off x="3128984" y="3733928"/>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smtClean="0">
                <a:solidFill>
                  <a:srgbClr val="3333FF"/>
                </a:solidFill>
                <a:latin typeface="Consolas" pitchFamily="49" charset="0"/>
                <a:cs typeface="Consolas" pitchFamily="49" charset="0"/>
              </a:rPr>
              <a:t>7  </a:t>
            </a:r>
            <a:r>
              <a:rPr lang="en-US" altLang="zh-CN" sz="1800" b="1" dirty="0" smtClean="0">
                <a:solidFill>
                  <a:srgbClr val="3333FF"/>
                </a:solidFill>
                <a:latin typeface="Consolas" pitchFamily="49" charset="0"/>
                <a:cs typeface="Consolas" pitchFamily="49" charset="0"/>
              </a:rPr>
              <a:t>9</a:t>
            </a:r>
            <a:endParaRPr lang="zh-CN" altLang="en-US" sz="1800" b="1" dirty="0">
              <a:solidFill>
                <a:srgbClr val="3333FF"/>
              </a:solidFill>
              <a:latin typeface="Consolas" pitchFamily="49" charset="0"/>
              <a:cs typeface="Consolas" pitchFamily="49" charset="0"/>
            </a:endParaRPr>
          </a:p>
        </p:txBody>
      </p:sp>
      <p:sp>
        <p:nvSpPr>
          <p:cNvPr id="11" name="矩形 10"/>
          <p:cNvSpPr/>
          <p:nvPr/>
        </p:nvSpPr>
        <p:spPr>
          <a:xfrm>
            <a:off x="4093397" y="3733928"/>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dirty="0" smtClean="0">
                <a:solidFill>
                  <a:srgbClr val="3333FF"/>
                </a:solidFill>
                <a:latin typeface="Consolas" pitchFamily="49" charset="0"/>
                <a:cs typeface="Consolas" pitchFamily="49" charset="0"/>
              </a:rPr>
              <a:t>11 12</a:t>
            </a:r>
            <a:endParaRPr lang="zh-CN" altLang="en-US" sz="1800" b="1" dirty="0">
              <a:solidFill>
                <a:srgbClr val="3333FF"/>
              </a:solidFill>
              <a:latin typeface="Consolas" pitchFamily="49" charset="0"/>
              <a:cs typeface="Consolas" pitchFamily="49" charset="0"/>
            </a:endParaRPr>
          </a:p>
        </p:txBody>
      </p:sp>
      <p:sp>
        <p:nvSpPr>
          <p:cNvPr id="12" name="矩形 11"/>
          <p:cNvSpPr/>
          <p:nvPr/>
        </p:nvSpPr>
        <p:spPr>
          <a:xfrm>
            <a:off x="5057810" y="3733928"/>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dirty="0" smtClean="0">
                <a:solidFill>
                  <a:srgbClr val="3333FF"/>
                </a:solidFill>
                <a:latin typeface="Consolas" pitchFamily="49" charset="0"/>
                <a:cs typeface="Consolas" pitchFamily="49" charset="0"/>
              </a:rPr>
              <a:t>14 17</a:t>
            </a:r>
            <a:endParaRPr lang="zh-CN" altLang="en-US" sz="1800" b="1" dirty="0">
              <a:solidFill>
                <a:srgbClr val="3333FF"/>
              </a:solidFill>
              <a:latin typeface="Consolas" pitchFamily="49" charset="0"/>
              <a:cs typeface="Consolas" pitchFamily="49" charset="0"/>
            </a:endParaRPr>
          </a:p>
        </p:txBody>
      </p:sp>
      <p:sp>
        <p:nvSpPr>
          <p:cNvPr id="13" name="矩形 12"/>
          <p:cNvSpPr/>
          <p:nvPr/>
        </p:nvSpPr>
        <p:spPr>
          <a:xfrm>
            <a:off x="6022223" y="3733928"/>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dirty="0" smtClean="0">
                <a:solidFill>
                  <a:srgbClr val="3333FF"/>
                </a:solidFill>
                <a:latin typeface="Consolas" pitchFamily="49" charset="0"/>
                <a:cs typeface="Consolas" pitchFamily="49" charset="0"/>
              </a:rPr>
              <a:t>19 20</a:t>
            </a:r>
            <a:endParaRPr lang="zh-CN" altLang="en-US" sz="1800" b="1" dirty="0">
              <a:solidFill>
                <a:srgbClr val="3333FF"/>
              </a:solidFill>
              <a:latin typeface="Consolas" pitchFamily="49" charset="0"/>
              <a:cs typeface="Consolas" pitchFamily="49" charset="0"/>
            </a:endParaRPr>
          </a:p>
        </p:txBody>
      </p:sp>
      <p:sp>
        <p:nvSpPr>
          <p:cNvPr id="14" name="矩形 13"/>
          <p:cNvSpPr/>
          <p:nvPr/>
        </p:nvSpPr>
        <p:spPr>
          <a:xfrm>
            <a:off x="2100277" y="2898103"/>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dirty="0" smtClean="0">
                <a:solidFill>
                  <a:srgbClr val="3333FF"/>
                </a:solidFill>
                <a:latin typeface="Consolas" pitchFamily="49" charset="0"/>
                <a:cs typeface="Consolas" pitchFamily="49" charset="0"/>
              </a:rPr>
              <a:t>3  6</a:t>
            </a:r>
            <a:endParaRPr lang="zh-CN" altLang="en-US" sz="1800" b="1" dirty="0">
              <a:solidFill>
                <a:srgbClr val="3333FF"/>
              </a:solidFill>
              <a:latin typeface="Consolas" pitchFamily="49" charset="0"/>
              <a:cs typeface="Consolas" pitchFamily="49" charset="0"/>
            </a:endParaRPr>
          </a:p>
        </p:txBody>
      </p:sp>
      <p:sp>
        <p:nvSpPr>
          <p:cNvPr id="15" name="矩形 14"/>
          <p:cNvSpPr/>
          <p:nvPr/>
        </p:nvSpPr>
        <p:spPr>
          <a:xfrm>
            <a:off x="4929222" y="2898103"/>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r>
              <a:rPr lang="en-US" altLang="zh-CN" sz="1800" b="1" smtClean="0">
                <a:solidFill>
                  <a:srgbClr val="3333FF"/>
                </a:solidFill>
                <a:latin typeface="Consolas" pitchFamily="49" charset="0"/>
                <a:cs typeface="Consolas" pitchFamily="49" charset="0"/>
              </a:rPr>
              <a:t>13 </a:t>
            </a:r>
            <a:r>
              <a:rPr lang="en-US" altLang="zh-CN" sz="1800" b="1" dirty="0" smtClean="0">
                <a:solidFill>
                  <a:srgbClr val="3333FF"/>
                </a:solidFill>
                <a:latin typeface="Consolas" pitchFamily="49" charset="0"/>
                <a:cs typeface="Consolas" pitchFamily="49" charset="0"/>
              </a:rPr>
              <a:t>18</a:t>
            </a:r>
            <a:endParaRPr lang="zh-CN" altLang="en-US" sz="1800" b="1" dirty="0">
              <a:solidFill>
                <a:srgbClr val="3333FF"/>
              </a:solidFill>
              <a:latin typeface="Consolas" pitchFamily="49" charset="0"/>
              <a:cs typeface="Consolas" pitchFamily="49" charset="0"/>
            </a:endParaRPr>
          </a:p>
        </p:txBody>
      </p:sp>
      <p:cxnSp>
        <p:nvCxnSpPr>
          <p:cNvPr id="16" name="直接连接符 15"/>
          <p:cNvCxnSpPr/>
          <p:nvPr/>
        </p:nvCxnSpPr>
        <p:spPr>
          <a:xfrm rot="10800000" flipV="1">
            <a:off x="2871808" y="2482973"/>
            <a:ext cx="964413" cy="385765"/>
          </a:xfrm>
          <a:prstGeom prst="line">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221986" y="2482973"/>
            <a:ext cx="835825" cy="385765"/>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8" idx="0"/>
          </p:cNvCxnSpPr>
          <p:nvPr/>
        </p:nvCxnSpPr>
        <p:spPr>
          <a:xfrm rot="10800000" flipV="1">
            <a:off x="1489483" y="3125915"/>
            <a:ext cx="803678" cy="578648"/>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0" idx="0"/>
          </p:cNvCxnSpPr>
          <p:nvPr/>
        </p:nvCxnSpPr>
        <p:spPr>
          <a:xfrm>
            <a:off x="2773363" y="3146011"/>
            <a:ext cx="773534" cy="587917"/>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9" idx="0"/>
          </p:cNvCxnSpPr>
          <p:nvPr/>
        </p:nvCxnSpPr>
        <p:spPr>
          <a:xfrm rot="16200000" flipH="1">
            <a:off x="2212792" y="3399165"/>
            <a:ext cx="578648" cy="32147"/>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1" idx="0"/>
          </p:cNvCxnSpPr>
          <p:nvPr/>
        </p:nvCxnSpPr>
        <p:spPr>
          <a:xfrm rot="5400000">
            <a:off x="4480554" y="3156671"/>
            <a:ext cx="608013" cy="546501"/>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3" idx="0"/>
          </p:cNvCxnSpPr>
          <p:nvPr/>
        </p:nvCxnSpPr>
        <p:spPr>
          <a:xfrm>
            <a:off x="5700752" y="3125915"/>
            <a:ext cx="739383" cy="608013"/>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2" idx="0"/>
          </p:cNvCxnSpPr>
          <p:nvPr/>
        </p:nvCxnSpPr>
        <p:spPr>
          <a:xfrm rot="16200000" flipH="1">
            <a:off x="5091348" y="3349553"/>
            <a:ext cx="608013" cy="160736"/>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24" name="TextBox 65"/>
          <p:cNvSpPr txBox="1"/>
          <p:nvPr/>
        </p:nvSpPr>
        <p:spPr>
          <a:xfrm>
            <a:off x="7215238" y="3726152"/>
            <a:ext cx="1571604" cy="369332"/>
          </a:xfrm>
          <a:prstGeom prst="rect">
            <a:avLst/>
          </a:prstGeom>
          <a:solidFill>
            <a:schemeClr val="bg1"/>
          </a:solidFill>
        </p:spPr>
        <p:txBody>
          <a:bodyPr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1pPr>
            <a:lvl2pPr marL="4572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2pPr>
            <a:lvl3pPr marL="9144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3pPr>
            <a:lvl4pPr marL="13716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4pPr>
            <a:lvl5pPr marL="18288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5pPr>
            <a:lvl6pPr marL="2286000" algn="l" defTabSz="914400" rtl="0" eaLnBrk="1" latinLnBrk="0" hangingPunct="1">
              <a:defRPr kumimoji="1" sz="2800" kern="1200">
                <a:solidFill>
                  <a:srgbClr val="FF0000"/>
                </a:solidFill>
                <a:latin typeface="Times New Roman" pitchFamily="18" charset="0"/>
                <a:ea typeface="宋体" pitchFamily="2" charset="-122"/>
                <a:cs typeface="+mn-cs"/>
              </a:defRPr>
            </a:lvl6pPr>
            <a:lvl7pPr marL="2743200" algn="l" defTabSz="914400" rtl="0" eaLnBrk="1" latinLnBrk="0" hangingPunct="1">
              <a:defRPr kumimoji="1" sz="2800" kern="1200">
                <a:solidFill>
                  <a:srgbClr val="FF0000"/>
                </a:solidFill>
                <a:latin typeface="Times New Roman" pitchFamily="18" charset="0"/>
                <a:ea typeface="宋体" pitchFamily="2" charset="-122"/>
                <a:cs typeface="+mn-cs"/>
              </a:defRPr>
            </a:lvl7pPr>
            <a:lvl8pPr marL="3200400" algn="l" defTabSz="914400" rtl="0" eaLnBrk="1" latinLnBrk="0" hangingPunct="1">
              <a:defRPr kumimoji="1" sz="2800" kern="1200">
                <a:solidFill>
                  <a:srgbClr val="FF0000"/>
                </a:solidFill>
                <a:latin typeface="Times New Roman" pitchFamily="18" charset="0"/>
                <a:ea typeface="宋体" pitchFamily="2" charset="-122"/>
                <a:cs typeface="+mn-cs"/>
              </a:defRPr>
            </a:lvl8pPr>
            <a:lvl9pPr marL="3657600" algn="l" defTabSz="914400" rtl="0" eaLnBrk="1" latinLnBrk="0" hangingPunct="1">
              <a:defRPr kumimoji="1" sz="2800" kern="1200">
                <a:solidFill>
                  <a:srgbClr val="FF0000"/>
                </a:solidFill>
                <a:latin typeface="Times New Roman" pitchFamily="18" charset="0"/>
                <a:ea typeface="宋体" pitchFamily="2" charset="-122"/>
                <a:cs typeface="+mn-cs"/>
              </a:defRPr>
            </a:lvl9pPr>
          </a:lstStyle>
          <a:p>
            <a:r>
              <a:rPr lang="zh-CN" altLang="en-US" sz="1800" b="1" smtClean="0">
                <a:solidFill>
                  <a:srgbClr val="9900FF"/>
                </a:solidFill>
                <a:latin typeface="仿宋" pitchFamily="49" charset="-122"/>
                <a:ea typeface="仿宋" pitchFamily="49" charset="-122"/>
              </a:rPr>
              <a:t>叶子结点层</a:t>
            </a:r>
            <a:endParaRPr lang="zh-CN" altLang="en-US" sz="1800" b="1" dirty="0">
              <a:solidFill>
                <a:srgbClr val="9900FF"/>
              </a:solidFill>
              <a:latin typeface="仿宋" pitchFamily="49" charset="-122"/>
              <a:ea typeface="仿宋" pitchFamily="49" charset="-122"/>
            </a:endParaRPr>
          </a:p>
        </p:txBody>
      </p:sp>
      <p:sp>
        <p:nvSpPr>
          <p:cNvPr id="25" name="右大括号 24"/>
          <p:cNvSpPr/>
          <p:nvPr/>
        </p:nvSpPr>
        <p:spPr>
          <a:xfrm>
            <a:off x="7000892" y="3654714"/>
            <a:ext cx="214314" cy="571504"/>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ctr" rtl="0" fontAlgn="base">
              <a:spcBef>
                <a:spcPct val="0"/>
              </a:spcBef>
              <a:spcAft>
                <a:spcPct val="0"/>
              </a:spcAft>
              <a:defRPr kumimoji="1" sz="2800" kern="1200">
                <a:solidFill>
                  <a:schemeClr val="tx1"/>
                </a:solidFill>
                <a:latin typeface="+mn-lt"/>
                <a:ea typeface="+mn-ea"/>
                <a:cs typeface="+mn-cs"/>
              </a:defRPr>
            </a:lvl1pPr>
            <a:lvl2pPr marL="457200" algn="ctr" rtl="0" fontAlgn="base">
              <a:spcBef>
                <a:spcPct val="0"/>
              </a:spcBef>
              <a:spcAft>
                <a:spcPct val="0"/>
              </a:spcAft>
              <a:defRPr kumimoji="1" sz="2800" kern="1200">
                <a:solidFill>
                  <a:schemeClr val="tx1"/>
                </a:solidFill>
                <a:latin typeface="+mn-lt"/>
                <a:ea typeface="+mn-ea"/>
                <a:cs typeface="+mn-cs"/>
              </a:defRPr>
            </a:lvl2pPr>
            <a:lvl3pPr marL="914400" algn="ctr" rtl="0" fontAlgn="base">
              <a:spcBef>
                <a:spcPct val="0"/>
              </a:spcBef>
              <a:spcAft>
                <a:spcPct val="0"/>
              </a:spcAft>
              <a:defRPr kumimoji="1" sz="2800" kern="1200">
                <a:solidFill>
                  <a:schemeClr val="tx1"/>
                </a:solidFill>
                <a:latin typeface="+mn-lt"/>
                <a:ea typeface="+mn-ea"/>
                <a:cs typeface="+mn-cs"/>
              </a:defRPr>
            </a:lvl3pPr>
            <a:lvl4pPr marL="1371600" algn="ctr" rtl="0" fontAlgn="base">
              <a:spcBef>
                <a:spcPct val="0"/>
              </a:spcBef>
              <a:spcAft>
                <a:spcPct val="0"/>
              </a:spcAft>
              <a:defRPr kumimoji="1" sz="2800" kern="1200">
                <a:solidFill>
                  <a:schemeClr val="tx1"/>
                </a:solidFill>
                <a:latin typeface="+mn-lt"/>
                <a:ea typeface="+mn-ea"/>
                <a:cs typeface="+mn-cs"/>
              </a:defRPr>
            </a:lvl4pPr>
            <a:lvl5pPr marL="1828800" algn="ctr" rtl="0" fontAlgn="base">
              <a:spcBef>
                <a:spcPct val="0"/>
              </a:spcBef>
              <a:spcAft>
                <a:spcPct val="0"/>
              </a:spcAft>
              <a:defRPr kumimoji="1" sz="2800" kern="1200">
                <a:solidFill>
                  <a:schemeClr val="tx1"/>
                </a:solidFill>
                <a:latin typeface="+mn-lt"/>
                <a:ea typeface="+mn-ea"/>
                <a:cs typeface="+mn-cs"/>
              </a:defRPr>
            </a:lvl5pPr>
            <a:lvl6pPr marL="2286000" algn="l" defTabSz="914400" rtl="0" eaLnBrk="1" latinLnBrk="0" hangingPunct="1">
              <a:defRPr kumimoji="1" sz="2800" kern="1200">
                <a:solidFill>
                  <a:schemeClr val="tx1"/>
                </a:solidFill>
                <a:latin typeface="+mn-lt"/>
                <a:ea typeface="+mn-ea"/>
                <a:cs typeface="+mn-cs"/>
              </a:defRPr>
            </a:lvl6pPr>
            <a:lvl7pPr marL="2743200" algn="l" defTabSz="914400" rtl="0" eaLnBrk="1" latinLnBrk="0" hangingPunct="1">
              <a:defRPr kumimoji="1" sz="2800" kern="1200">
                <a:solidFill>
                  <a:schemeClr val="tx1"/>
                </a:solidFill>
                <a:latin typeface="+mn-lt"/>
                <a:ea typeface="+mn-ea"/>
                <a:cs typeface="+mn-cs"/>
              </a:defRPr>
            </a:lvl7pPr>
            <a:lvl8pPr marL="3200400" algn="l" defTabSz="914400" rtl="0" eaLnBrk="1" latinLnBrk="0" hangingPunct="1">
              <a:defRPr kumimoji="1" sz="2800" kern="1200">
                <a:solidFill>
                  <a:schemeClr val="tx1"/>
                </a:solidFill>
                <a:latin typeface="+mn-lt"/>
                <a:ea typeface="+mn-ea"/>
                <a:cs typeface="+mn-cs"/>
              </a:defRPr>
            </a:lvl8pPr>
            <a:lvl9pPr marL="3657600" algn="l" defTabSz="914400" rtl="0" eaLnBrk="1" latinLnBrk="0" hangingPunct="1">
              <a:defRPr kumimoji="1" sz="2800" kern="1200">
                <a:solidFill>
                  <a:schemeClr val="tx1"/>
                </a:solidFill>
                <a:latin typeface="+mn-lt"/>
                <a:ea typeface="+mn-ea"/>
                <a:cs typeface="+mn-cs"/>
              </a:defRPr>
            </a:lvl9pPr>
          </a:lstStyle>
          <a:p>
            <a:endParaRPr lang="zh-CN" altLang="en-US">
              <a:solidFill>
                <a:prstClr val="black"/>
              </a:solidFill>
            </a:endParaRPr>
          </a:p>
        </p:txBody>
      </p:sp>
      <p:sp>
        <p:nvSpPr>
          <p:cNvPr id="26" name="左大括号 25"/>
          <p:cNvSpPr/>
          <p:nvPr/>
        </p:nvSpPr>
        <p:spPr>
          <a:xfrm>
            <a:off x="785786" y="2212466"/>
            <a:ext cx="214314" cy="1728000"/>
          </a:xfrm>
          <a:prstGeom prst="lef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ctr" rtl="0" fontAlgn="base">
              <a:spcBef>
                <a:spcPct val="0"/>
              </a:spcBef>
              <a:spcAft>
                <a:spcPct val="0"/>
              </a:spcAft>
              <a:defRPr kumimoji="1" sz="2800" kern="1200">
                <a:solidFill>
                  <a:schemeClr val="tx1"/>
                </a:solidFill>
                <a:latin typeface="+mn-lt"/>
                <a:ea typeface="+mn-ea"/>
                <a:cs typeface="+mn-cs"/>
              </a:defRPr>
            </a:lvl1pPr>
            <a:lvl2pPr marL="457200" algn="ctr" rtl="0" fontAlgn="base">
              <a:spcBef>
                <a:spcPct val="0"/>
              </a:spcBef>
              <a:spcAft>
                <a:spcPct val="0"/>
              </a:spcAft>
              <a:defRPr kumimoji="1" sz="2800" kern="1200">
                <a:solidFill>
                  <a:schemeClr val="tx1"/>
                </a:solidFill>
                <a:latin typeface="+mn-lt"/>
                <a:ea typeface="+mn-ea"/>
                <a:cs typeface="+mn-cs"/>
              </a:defRPr>
            </a:lvl2pPr>
            <a:lvl3pPr marL="914400" algn="ctr" rtl="0" fontAlgn="base">
              <a:spcBef>
                <a:spcPct val="0"/>
              </a:spcBef>
              <a:spcAft>
                <a:spcPct val="0"/>
              </a:spcAft>
              <a:defRPr kumimoji="1" sz="2800" kern="1200">
                <a:solidFill>
                  <a:schemeClr val="tx1"/>
                </a:solidFill>
                <a:latin typeface="+mn-lt"/>
                <a:ea typeface="+mn-ea"/>
                <a:cs typeface="+mn-cs"/>
              </a:defRPr>
            </a:lvl3pPr>
            <a:lvl4pPr marL="1371600" algn="ctr" rtl="0" fontAlgn="base">
              <a:spcBef>
                <a:spcPct val="0"/>
              </a:spcBef>
              <a:spcAft>
                <a:spcPct val="0"/>
              </a:spcAft>
              <a:defRPr kumimoji="1" sz="2800" kern="1200">
                <a:solidFill>
                  <a:schemeClr val="tx1"/>
                </a:solidFill>
                <a:latin typeface="+mn-lt"/>
                <a:ea typeface="+mn-ea"/>
                <a:cs typeface="+mn-cs"/>
              </a:defRPr>
            </a:lvl4pPr>
            <a:lvl5pPr marL="1828800" algn="ctr" rtl="0" fontAlgn="base">
              <a:spcBef>
                <a:spcPct val="0"/>
              </a:spcBef>
              <a:spcAft>
                <a:spcPct val="0"/>
              </a:spcAft>
              <a:defRPr kumimoji="1" sz="2800" kern="1200">
                <a:solidFill>
                  <a:schemeClr val="tx1"/>
                </a:solidFill>
                <a:latin typeface="+mn-lt"/>
                <a:ea typeface="+mn-ea"/>
                <a:cs typeface="+mn-cs"/>
              </a:defRPr>
            </a:lvl5pPr>
            <a:lvl6pPr marL="2286000" algn="l" defTabSz="914400" rtl="0" eaLnBrk="1" latinLnBrk="0" hangingPunct="1">
              <a:defRPr kumimoji="1" sz="2800" kern="1200">
                <a:solidFill>
                  <a:schemeClr val="tx1"/>
                </a:solidFill>
                <a:latin typeface="+mn-lt"/>
                <a:ea typeface="+mn-ea"/>
                <a:cs typeface="+mn-cs"/>
              </a:defRPr>
            </a:lvl6pPr>
            <a:lvl7pPr marL="2743200" algn="l" defTabSz="914400" rtl="0" eaLnBrk="1" latinLnBrk="0" hangingPunct="1">
              <a:defRPr kumimoji="1" sz="2800" kern="1200">
                <a:solidFill>
                  <a:schemeClr val="tx1"/>
                </a:solidFill>
                <a:latin typeface="+mn-lt"/>
                <a:ea typeface="+mn-ea"/>
                <a:cs typeface="+mn-cs"/>
              </a:defRPr>
            </a:lvl7pPr>
            <a:lvl8pPr marL="3200400" algn="l" defTabSz="914400" rtl="0" eaLnBrk="1" latinLnBrk="0" hangingPunct="1">
              <a:defRPr kumimoji="1" sz="2800" kern="1200">
                <a:solidFill>
                  <a:schemeClr val="tx1"/>
                </a:solidFill>
                <a:latin typeface="+mn-lt"/>
                <a:ea typeface="+mn-ea"/>
                <a:cs typeface="+mn-cs"/>
              </a:defRPr>
            </a:lvl8pPr>
            <a:lvl9pPr marL="3657600" algn="l" defTabSz="914400" rtl="0" eaLnBrk="1" latinLnBrk="0" hangingPunct="1">
              <a:defRPr kumimoji="1" sz="2800" kern="1200">
                <a:solidFill>
                  <a:schemeClr val="tx1"/>
                </a:solidFill>
                <a:latin typeface="+mn-lt"/>
                <a:ea typeface="+mn-ea"/>
                <a:cs typeface="+mn-cs"/>
              </a:defRPr>
            </a:lvl9pPr>
          </a:lstStyle>
          <a:p>
            <a:endParaRPr lang="zh-CN" altLang="en-US">
              <a:solidFill>
                <a:prstClr val="black"/>
              </a:solidFill>
            </a:endParaRPr>
          </a:p>
        </p:txBody>
      </p:sp>
      <p:sp>
        <p:nvSpPr>
          <p:cNvPr id="27" name="TextBox 73"/>
          <p:cNvSpPr txBox="1"/>
          <p:nvPr/>
        </p:nvSpPr>
        <p:spPr>
          <a:xfrm>
            <a:off x="324123" y="2297392"/>
            <a:ext cx="461665" cy="1500198"/>
          </a:xfrm>
          <a:prstGeom prst="rect">
            <a:avLst/>
          </a:prstGeom>
          <a:noFill/>
        </p:spPr>
        <p:txBody>
          <a:bodyPr vert="eaVert"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1pPr>
            <a:lvl2pPr marL="4572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2pPr>
            <a:lvl3pPr marL="9144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3pPr>
            <a:lvl4pPr marL="13716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4pPr>
            <a:lvl5pPr marL="1828800" algn="ctr" rtl="0" fontAlgn="base">
              <a:spcBef>
                <a:spcPct val="0"/>
              </a:spcBef>
              <a:spcAft>
                <a:spcPct val="0"/>
              </a:spcAft>
              <a:defRPr kumimoji="1" sz="2800" kern="1200">
                <a:solidFill>
                  <a:srgbClr val="FF0000"/>
                </a:solidFill>
                <a:latin typeface="Times New Roman" pitchFamily="18" charset="0"/>
                <a:ea typeface="宋体" pitchFamily="2" charset="-122"/>
                <a:cs typeface="+mn-cs"/>
              </a:defRPr>
            </a:lvl5pPr>
            <a:lvl6pPr marL="2286000" algn="l" defTabSz="914400" rtl="0" eaLnBrk="1" latinLnBrk="0" hangingPunct="1">
              <a:defRPr kumimoji="1" sz="2800" kern="1200">
                <a:solidFill>
                  <a:srgbClr val="FF0000"/>
                </a:solidFill>
                <a:latin typeface="Times New Roman" pitchFamily="18" charset="0"/>
                <a:ea typeface="宋体" pitchFamily="2" charset="-122"/>
                <a:cs typeface="+mn-cs"/>
              </a:defRPr>
            </a:lvl6pPr>
            <a:lvl7pPr marL="2743200" algn="l" defTabSz="914400" rtl="0" eaLnBrk="1" latinLnBrk="0" hangingPunct="1">
              <a:defRPr kumimoji="1" sz="2800" kern="1200">
                <a:solidFill>
                  <a:srgbClr val="FF0000"/>
                </a:solidFill>
                <a:latin typeface="Times New Roman" pitchFamily="18" charset="0"/>
                <a:ea typeface="宋体" pitchFamily="2" charset="-122"/>
                <a:cs typeface="+mn-cs"/>
              </a:defRPr>
            </a:lvl7pPr>
            <a:lvl8pPr marL="3200400" algn="l" defTabSz="914400" rtl="0" eaLnBrk="1" latinLnBrk="0" hangingPunct="1">
              <a:defRPr kumimoji="1" sz="2800" kern="1200">
                <a:solidFill>
                  <a:srgbClr val="FF0000"/>
                </a:solidFill>
                <a:latin typeface="Times New Roman" pitchFamily="18" charset="0"/>
                <a:ea typeface="宋体" pitchFamily="2" charset="-122"/>
                <a:cs typeface="+mn-cs"/>
              </a:defRPr>
            </a:lvl8pPr>
            <a:lvl9pPr marL="3657600" algn="l" defTabSz="914400" rtl="0" eaLnBrk="1" latinLnBrk="0" hangingPunct="1">
              <a:defRPr kumimoji="1" sz="2800" kern="1200">
                <a:solidFill>
                  <a:srgbClr val="FF0000"/>
                </a:solidFill>
                <a:latin typeface="Times New Roman" pitchFamily="18" charset="0"/>
                <a:ea typeface="宋体" pitchFamily="2" charset="-122"/>
                <a:cs typeface="+mn-cs"/>
              </a:defRPr>
            </a:lvl9pPr>
          </a:lstStyle>
          <a:p>
            <a:r>
              <a:rPr lang="zh-CN" altLang="en-US" sz="1800" b="1" smtClean="0">
                <a:solidFill>
                  <a:srgbClr val="9900FF"/>
                </a:solidFill>
                <a:latin typeface="仿宋" pitchFamily="49" charset="-122"/>
                <a:ea typeface="仿宋" pitchFamily="49" charset="-122"/>
              </a:rPr>
              <a:t>内部结点</a:t>
            </a:r>
            <a:endParaRPr lang="zh-CN" altLang="en-US" sz="1800" b="1" dirty="0" smtClean="0">
              <a:solidFill>
                <a:srgbClr val="9900FF"/>
              </a:solidFill>
              <a:latin typeface="仿宋" pitchFamily="49" charset="-122"/>
              <a:ea typeface="仿宋" pitchFamily="49" charset="-122"/>
            </a:endParaRPr>
          </a:p>
        </p:txBody>
      </p:sp>
      <p:sp>
        <p:nvSpPr>
          <p:cNvPr id="67" name="TextBox 66"/>
          <p:cNvSpPr txBox="1"/>
          <p:nvPr/>
        </p:nvSpPr>
        <p:spPr>
          <a:xfrm>
            <a:off x="500034" y="357166"/>
            <a:ext cx="3000396" cy="46166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base">
              <a:spcBef>
                <a:spcPct val="0"/>
              </a:spcBef>
              <a:spcAft>
                <a:spcPct val="0"/>
              </a:spcAft>
            </a:pPr>
            <a:r>
              <a:rPr kumimoji="1" lang="zh-CN" altLang="en-US" sz="2400" b="1" spc="50" dirty="0" smtClean="0">
                <a:ln w="11430"/>
                <a:solidFill>
                  <a:srgbClr val="FF0000"/>
                </a:solidFill>
                <a:effectLst>
                  <a:outerShdw blurRad="76200" dist="50800" dir="5400000" algn="tl" rotWithShape="0">
                    <a:srgbClr val="000000">
                      <a:alpha val="65000"/>
                    </a:srgbClr>
                  </a:outerShdw>
                </a:effectLst>
                <a:latin typeface="华文中宋" pitchFamily="2" charset="-122"/>
                <a:ea typeface="华文中宋" pitchFamily="2" charset="-122"/>
                <a:sym typeface="Wingdings"/>
              </a:rPr>
              <a:t> 不成功的查找</a:t>
            </a:r>
            <a:endParaRPr kumimoji="1" lang="zh-CN" altLang="en-US" sz="2400" b="1" spc="50" dirty="0" smtClean="0">
              <a:ln w="11430"/>
              <a:solidFill>
                <a:srgbClr val="FF0000"/>
              </a:solidFill>
              <a:effectLst>
                <a:outerShdw blurRad="76200" dist="50800" dir="5400000" algn="tl" rotWithShape="0">
                  <a:srgbClr val="000000">
                    <a:alpha val="65000"/>
                  </a:srgbClr>
                </a:outerShdw>
              </a:effectLst>
              <a:latin typeface="华文中宋" pitchFamily="2" charset="-122"/>
              <a:ea typeface="华文中宋" pitchFamily="2" charset="-122"/>
            </a:endParaRPr>
          </a:p>
        </p:txBody>
      </p:sp>
      <p:sp>
        <p:nvSpPr>
          <p:cNvPr id="68" name="TextBox 67"/>
          <p:cNvSpPr txBox="1"/>
          <p:nvPr/>
        </p:nvSpPr>
        <p:spPr>
          <a:xfrm>
            <a:off x="3429023" y="330692"/>
            <a:ext cx="2593199" cy="523220"/>
          </a:xfrm>
          <a:prstGeom prst="rect">
            <a:avLst/>
          </a:prstGeom>
          <a:noFill/>
        </p:spPr>
        <p:txBody>
          <a:bodyPr wrap="square" rtlCol="0">
            <a:spAutoFit/>
          </a:bodyPr>
          <a:lstStyle/>
          <a:p>
            <a:pPr fontAlgn="base">
              <a:spcBef>
                <a:spcPct val="0"/>
              </a:spcBef>
              <a:spcAft>
                <a:spcPct val="0"/>
              </a:spcAft>
            </a:pPr>
            <a:r>
              <a:rPr kumimoji="1" lang="zh-CN" altLang="en-US" sz="2400" b="1" dirty="0" smtClean="0">
                <a:solidFill>
                  <a:srgbClr val="3333FF"/>
                </a:solidFill>
                <a:latin typeface="Consolas" pitchFamily="49" charset="0"/>
                <a:ea typeface="仿宋" pitchFamily="49" charset="-122"/>
                <a:cs typeface="Consolas" pitchFamily="49" charset="0"/>
              </a:rPr>
              <a:t>查找关键字</a:t>
            </a:r>
            <a:r>
              <a:rPr kumimoji="1" lang="en-US" altLang="zh-CN" sz="2800" b="1" dirty="0" smtClean="0">
                <a:solidFill>
                  <a:srgbClr val="FF0000"/>
                </a:solidFill>
                <a:latin typeface="Consolas" pitchFamily="49" charset="0"/>
                <a:ea typeface="仿宋" pitchFamily="49" charset="-122"/>
                <a:cs typeface="Consolas" pitchFamily="49" charset="0"/>
              </a:rPr>
              <a:t>8</a:t>
            </a:r>
            <a:endParaRPr kumimoji="1" lang="zh-CN" altLang="en-US" sz="2800" b="1" dirty="0" smtClean="0">
              <a:solidFill>
                <a:srgbClr val="FF0000"/>
              </a:solidFill>
              <a:latin typeface="Consolas" pitchFamily="49" charset="0"/>
              <a:ea typeface="仿宋" pitchFamily="49" charset="-122"/>
              <a:cs typeface="Consolas" pitchFamily="49" charset="0"/>
            </a:endParaRPr>
          </a:p>
        </p:txBody>
      </p:sp>
      <p:cxnSp>
        <p:nvCxnSpPr>
          <p:cNvPr id="76" name="直接箭头连接符 75"/>
          <p:cNvCxnSpPr/>
          <p:nvPr/>
        </p:nvCxnSpPr>
        <p:spPr>
          <a:xfrm rot="10800000" flipV="1">
            <a:off x="2786050" y="2440268"/>
            <a:ext cx="928694" cy="35719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14" idx="3"/>
          </p:cNvCxnSpPr>
          <p:nvPr/>
        </p:nvCxnSpPr>
        <p:spPr>
          <a:xfrm>
            <a:off x="2936102" y="3076303"/>
            <a:ext cx="707204" cy="5784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16200000" flipH="1">
            <a:off x="3368707" y="4143627"/>
            <a:ext cx="4063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63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7"/>
                                        </p:tgtEl>
                                      </p:cBhvr>
                                    </p:animEffect>
                                    <p:animScale>
                                      <p:cBhvr>
                                        <p:cTn id="11" dur="250" autoRev="1" fill="hold"/>
                                        <p:tgtEl>
                                          <p:spTgt spid="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strips(downLeft)">
                                      <p:cBhvr>
                                        <p:cTn id="16" dur="1000"/>
                                        <p:tgtEl>
                                          <p:spTgt spid="76"/>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14"/>
                                        </p:tgtEl>
                                      </p:cBhvr>
                                    </p:animEffect>
                                    <p:animScale>
                                      <p:cBhvr>
                                        <p:cTn id="21" dur="250" autoRev="1" fill="hold"/>
                                        <p:tgtEl>
                                          <p:spTgt spid="14"/>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strips(downRight)">
                                      <p:cBhvr>
                                        <p:cTn id="26" dur="10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10"/>
                                        </p:tgtEl>
                                      </p:cBhvr>
                                    </p:animEffect>
                                    <p:animScale>
                                      <p:cBhvr>
                                        <p:cTn id="31" dur="250" autoRev="1" fill="hold"/>
                                        <p:tgtEl>
                                          <p:spTgt spid="10"/>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strips(downLeft)">
                                      <p:cBhvr>
                                        <p:cTn id="36"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animBg="1"/>
      <p:bldP spid="68" grpId="0"/>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28596" y="1071546"/>
            <a:ext cx="8358246" cy="4857784"/>
          </a:xfrm>
        </p:spPr>
        <p:txBody>
          <a:bodyPr>
            <a:noAutofit/>
          </a:bodyPr>
          <a:lstStyle/>
          <a:p>
            <a:pPr>
              <a:buFont typeface="Arial" pitchFamily="34" charset="0"/>
              <a:buChar char="•"/>
            </a:pPr>
            <a:r>
              <a:rPr lang="zh-CN" altLang="en-US" sz="2800" b="0" dirty="0" smtClean="0"/>
              <a:t>在含有</a:t>
            </a:r>
            <a:r>
              <a:rPr lang="en-US" altLang="en-US" sz="2800" dirty="0" smtClean="0">
                <a:solidFill>
                  <a:srgbClr val="FF0000"/>
                </a:solidFill>
              </a:rPr>
              <a:t>N</a:t>
            </a:r>
            <a:r>
              <a:rPr lang="zh-CN" altLang="en-US" sz="2800" b="0" dirty="0" smtClean="0"/>
              <a:t>个关键字的</a:t>
            </a:r>
            <a:r>
              <a:rPr lang="en-US" altLang="zh-CN" sz="2800" b="0" dirty="0" smtClean="0"/>
              <a:t>m</a:t>
            </a:r>
            <a:r>
              <a:rPr lang="zh-CN" altLang="en-US" sz="2800" b="0" dirty="0" smtClean="0"/>
              <a:t>阶</a:t>
            </a:r>
            <a:r>
              <a:rPr lang="en-US" altLang="en-US" sz="2800" b="0" dirty="0" smtClean="0"/>
              <a:t>B</a:t>
            </a:r>
            <a:r>
              <a:rPr lang="zh-CN" altLang="en-US" sz="2800" b="0" dirty="0" smtClean="0"/>
              <a:t>树上进行查找时，从根结点到关键字所在结点的路径上涉及的结点数不超过</a:t>
            </a:r>
            <a:r>
              <a:rPr lang="en-US" altLang="en-US" sz="2800" dirty="0" err="1" smtClean="0">
                <a:solidFill>
                  <a:srgbClr val="FF0000"/>
                </a:solidFill>
              </a:rPr>
              <a:t>log</a:t>
            </a:r>
            <a:r>
              <a:rPr lang="en-US" altLang="en-US" sz="2800" baseline="-25000" dirty="0" err="1" smtClean="0">
                <a:solidFill>
                  <a:srgbClr val="FF0000"/>
                </a:solidFill>
              </a:rPr>
              <a:t>⌈m</a:t>
            </a:r>
            <a:r>
              <a:rPr lang="en-US" altLang="en-US" sz="2800" baseline="-25000" dirty="0" smtClean="0">
                <a:solidFill>
                  <a:srgbClr val="FF0000"/>
                </a:solidFill>
              </a:rPr>
              <a:t>/2⌉</a:t>
            </a:r>
            <a:r>
              <a:rPr lang="en-US" altLang="en-US" sz="2800" dirty="0" smtClean="0">
                <a:solidFill>
                  <a:srgbClr val="FF0000"/>
                </a:solidFill>
              </a:rPr>
              <a:t>((</a:t>
            </a:r>
            <a:r>
              <a:rPr lang="en-US" altLang="zh-CN" sz="2800" dirty="0" smtClean="0">
                <a:solidFill>
                  <a:srgbClr val="FF0000"/>
                </a:solidFill>
              </a:rPr>
              <a:t>N+1)/2</a:t>
            </a:r>
            <a:r>
              <a:rPr lang="en-US" altLang="en-US" sz="2800" dirty="0" smtClean="0">
                <a:solidFill>
                  <a:srgbClr val="FF0000"/>
                </a:solidFill>
              </a:rPr>
              <a:t>)+1</a:t>
            </a:r>
            <a:r>
              <a:rPr lang="zh-CN" altLang="en-US" sz="2800" b="0" dirty="0" smtClean="0"/>
              <a:t>。</a:t>
            </a:r>
          </a:p>
        </p:txBody>
      </p:sp>
      <p:sp>
        <p:nvSpPr>
          <p:cNvPr id="3" name="标题 1"/>
          <p:cNvSpPr>
            <a:spLocks noGrp="1"/>
          </p:cNvSpPr>
          <p:nvPr>
            <p:ph type="title"/>
          </p:nvPr>
        </p:nvSpPr>
        <p:spPr>
          <a:xfrm>
            <a:off x="642910" y="214290"/>
            <a:ext cx="7520940" cy="548640"/>
          </a:xfrm>
        </p:spPr>
        <p:txBody>
          <a:bodyPr/>
          <a:lstStyle/>
          <a:p>
            <a:r>
              <a:rPr lang="en-US" dirty="0" smtClean="0"/>
              <a:t>B</a:t>
            </a:r>
            <a:r>
              <a:rPr lang="zh-CN" altLang="en-US" dirty="0" smtClean="0"/>
              <a:t>树的查找时间复杂度</a:t>
            </a:r>
          </a:p>
        </p:txBody>
      </p:sp>
    </p:spTree>
    <p:extLst>
      <p:ext uri="{BB962C8B-B14F-4D97-AF65-F5344CB8AC3E}">
        <p14:creationId xmlns:p14="http://schemas.microsoft.com/office/powerpoint/2010/main" val="3782435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214290"/>
            <a:ext cx="8964488" cy="6643710"/>
          </a:xfrm>
        </p:spPr>
        <p:txBody>
          <a:bodyPr>
            <a:normAutofit fontScale="92500" lnSpcReduction="10000"/>
          </a:bodyPr>
          <a:lstStyle/>
          <a:p>
            <a:pPr>
              <a:lnSpc>
                <a:spcPct val="140000"/>
              </a:lnSpc>
              <a:spcBef>
                <a:spcPts val="0"/>
              </a:spcBef>
            </a:pPr>
            <a:r>
              <a:rPr lang="en-US" altLang="zh-CN" dirty="0" smtClean="0">
                <a:solidFill>
                  <a:srgbClr val="FF0000"/>
                </a:solidFill>
              </a:rPr>
              <a:t>B</a:t>
            </a:r>
            <a:r>
              <a:rPr lang="zh-CN" altLang="zh-CN" dirty="0">
                <a:solidFill>
                  <a:srgbClr val="FF0000"/>
                </a:solidFill>
              </a:rPr>
              <a:t>树的查找算法</a:t>
            </a:r>
          </a:p>
          <a:p>
            <a:pPr>
              <a:lnSpc>
                <a:spcPct val="140000"/>
              </a:lnSpc>
              <a:spcBef>
                <a:spcPts val="0"/>
              </a:spcBef>
            </a:pPr>
            <a:r>
              <a:rPr lang="en-US" altLang="zh-CN" sz="2600" b="0" dirty="0"/>
              <a:t>Result </a:t>
            </a:r>
            <a:r>
              <a:rPr lang="en-US" altLang="zh-CN" sz="2600" b="0" dirty="0" err="1"/>
              <a:t>SearchBTree</a:t>
            </a:r>
            <a:r>
              <a:rPr lang="en-US" altLang="zh-CN" sz="2600" b="0" dirty="0"/>
              <a:t>(BTree BT, </a:t>
            </a:r>
            <a:r>
              <a:rPr lang="en-US" altLang="zh-CN" sz="2600" b="0" dirty="0" err="1"/>
              <a:t>KeyType</a:t>
            </a:r>
            <a:r>
              <a:rPr lang="en-US" altLang="zh-CN" sz="2600" b="0" dirty="0"/>
              <a:t> K</a:t>
            </a:r>
            <a:r>
              <a:rPr lang="en-US" altLang="zh-CN" sz="2600" b="0" dirty="0" smtClean="0"/>
              <a:t>){</a:t>
            </a:r>
          </a:p>
          <a:p>
            <a:pPr>
              <a:spcBef>
                <a:spcPts val="0"/>
              </a:spcBef>
            </a:pPr>
            <a:r>
              <a:rPr lang="en-US" altLang="zh-CN" sz="2600" b="0" dirty="0"/>
              <a:t>	Result R = {NULL, 0, 0};  </a:t>
            </a:r>
            <a:endParaRPr lang="en-US" altLang="zh-CN" sz="2600" b="0" dirty="0" smtClean="0"/>
          </a:p>
          <a:p>
            <a:pPr>
              <a:spcBef>
                <a:spcPts val="0"/>
              </a:spcBef>
            </a:pPr>
            <a:r>
              <a:rPr lang="en-US" altLang="zh-CN" sz="2600" b="0" dirty="0"/>
              <a:t> </a:t>
            </a:r>
            <a:r>
              <a:rPr lang="en-US" altLang="zh-CN" sz="2600" b="0" dirty="0" smtClean="0"/>
              <a:t>    </a:t>
            </a:r>
            <a:r>
              <a:rPr lang="en-US" altLang="zh-CN" sz="2600" b="0" dirty="0" smtClean="0">
                <a:solidFill>
                  <a:srgbClr val="7030A0"/>
                </a:solidFill>
              </a:rPr>
              <a:t>//</a:t>
            </a:r>
            <a:r>
              <a:rPr lang="zh-CN" altLang="en-US" sz="2600" b="0" dirty="0" smtClean="0">
                <a:solidFill>
                  <a:srgbClr val="7030A0"/>
                </a:solidFill>
              </a:rPr>
              <a:t>指针、</a:t>
            </a:r>
            <a:r>
              <a:rPr lang="zh-CN" altLang="en-US" sz="2600" b="0" dirty="0">
                <a:solidFill>
                  <a:srgbClr val="7030A0"/>
                </a:solidFill>
              </a:rPr>
              <a:t>关键字在结点中的</a:t>
            </a:r>
            <a:r>
              <a:rPr lang="zh-CN" altLang="en-US" sz="2600" b="0" dirty="0" smtClean="0">
                <a:solidFill>
                  <a:srgbClr val="7030A0"/>
                </a:solidFill>
              </a:rPr>
              <a:t>序号</a:t>
            </a:r>
            <a:r>
              <a:rPr lang="en-US" altLang="zh-CN" sz="2600" b="0" dirty="0" smtClean="0">
                <a:solidFill>
                  <a:srgbClr val="7030A0"/>
                </a:solidFill>
              </a:rPr>
              <a:t>(</a:t>
            </a:r>
            <a:r>
              <a:rPr lang="en-US" altLang="zh-CN" sz="2600" b="0" dirty="0">
                <a:solidFill>
                  <a:srgbClr val="7030A0"/>
                </a:solidFill>
              </a:rPr>
              <a:t>1...n</a:t>
            </a:r>
            <a:r>
              <a:rPr lang="en-US" altLang="zh-CN" sz="2600" b="0" dirty="0" smtClean="0">
                <a:solidFill>
                  <a:srgbClr val="7030A0"/>
                </a:solidFill>
              </a:rPr>
              <a:t>)</a:t>
            </a:r>
            <a:r>
              <a:rPr lang="zh-CN" altLang="en-US" sz="2600" b="0" dirty="0" smtClean="0">
                <a:solidFill>
                  <a:srgbClr val="7030A0"/>
                </a:solidFill>
              </a:rPr>
              <a:t>、查找成功与否</a:t>
            </a:r>
            <a:endParaRPr lang="en-US" altLang="zh-CN" sz="2600" b="0" dirty="0" smtClean="0">
              <a:solidFill>
                <a:srgbClr val="7030A0"/>
              </a:solidFill>
            </a:endParaRPr>
          </a:p>
          <a:p>
            <a:pPr>
              <a:spcBef>
                <a:spcPts val="0"/>
              </a:spcBef>
            </a:pPr>
            <a:r>
              <a:rPr lang="en-US" altLang="zh-CN" sz="2600" b="0" dirty="0"/>
              <a:t>	BTree </a:t>
            </a:r>
            <a:r>
              <a:rPr lang="en-US" altLang="zh-CN" sz="2600" b="0" dirty="0" smtClean="0"/>
              <a:t>p</a:t>
            </a:r>
            <a:r>
              <a:rPr lang="en-US" altLang="zh-CN" sz="2600" b="0" dirty="0"/>
              <a:t> = BT</a:t>
            </a:r>
            <a:r>
              <a:rPr lang="en-US" altLang="zh-CN" sz="2600" b="0" dirty="0" smtClean="0"/>
              <a:t>, q</a:t>
            </a:r>
            <a:r>
              <a:rPr lang="en-US" altLang="zh-CN" sz="2600" b="0" dirty="0"/>
              <a:t> = NULL</a:t>
            </a:r>
            <a:r>
              <a:rPr lang="en-US" altLang="zh-CN" sz="2600" b="0" dirty="0" smtClean="0"/>
              <a:t>;</a:t>
            </a:r>
          </a:p>
          <a:p>
            <a:pPr>
              <a:spcBef>
                <a:spcPts val="0"/>
              </a:spcBef>
            </a:pPr>
            <a:r>
              <a:rPr lang="en-US" altLang="zh-CN" sz="2600" b="0" dirty="0"/>
              <a:t>	</a:t>
            </a:r>
            <a:r>
              <a:rPr lang="en-US" altLang="zh-CN" sz="2600" b="0" dirty="0" err="1"/>
              <a:t>int</a:t>
            </a:r>
            <a:r>
              <a:rPr lang="en-US" altLang="zh-CN" sz="2600" b="0" dirty="0"/>
              <a:t> </a:t>
            </a:r>
            <a:r>
              <a:rPr lang="en-US" altLang="zh-CN" sz="2600" b="0" dirty="0" smtClean="0"/>
              <a:t>found</a:t>
            </a:r>
            <a:r>
              <a:rPr lang="en-US" altLang="zh-CN" sz="2600" b="0" dirty="0"/>
              <a:t> = FALSE</a:t>
            </a:r>
            <a:r>
              <a:rPr lang="en-US" altLang="zh-CN" sz="2600" b="0" dirty="0" smtClean="0"/>
              <a:t>, </a:t>
            </a:r>
            <a:r>
              <a:rPr lang="en-US" altLang="zh-CN" sz="2600" b="0" dirty="0" err="1" smtClean="0"/>
              <a:t>i</a:t>
            </a:r>
            <a:r>
              <a:rPr lang="en-US" altLang="zh-CN" sz="2600" b="0" dirty="0"/>
              <a:t> = 0</a:t>
            </a:r>
            <a:r>
              <a:rPr lang="en-US" altLang="zh-CN" sz="2600" b="0" dirty="0" smtClean="0"/>
              <a:t>;</a:t>
            </a:r>
            <a:r>
              <a:rPr lang="en-US" altLang="zh-CN" sz="2600" b="0" dirty="0"/>
              <a:t>	</a:t>
            </a:r>
            <a:endParaRPr lang="en-US" altLang="zh-CN" sz="2600" b="0" dirty="0" smtClean="0"/>
          </a:p>
          <a:p>
            <a:pPr>
              <a:spcBef>
                <a:spcPts val="0"/>
              </a:spcBef>
            </a:pPr>
            <a:r>
              <a:rPr lang="en-US" altLang="zh-CN" sz="2600" b="0" dirty="0"/>
              <a:t>	</a:t>
            </a:r>
            <a:r>
              <a:rPr lang="en-US" altLang="zh-CN" sz="2600" b="0" dirty="0" smtClean="0"/>
              <a:t>while(p </a:t>
            </a:r>
            <a:r>
              <a:rPr lang="en-US" altLang="zh-CN" sz="2600" b="0" dirty="0"/>
              <a:t>&amp;&amp; !found</a:t>
            </a:r>
            <a:r>
              <a:rPr lang="en-US" altLang="zh-CN" sz="2600" b="0" dirty="0" smtClean="0"/>
              <a:t>) {</a:t>
            </a:r>
          </a:p>
          <a:p>
            <a:pPr>
              <a:spcBef>
                <a:spcPts val="0"/>
              </a:spcBef>
            </a:pPr>
            <a:r>
              <a:rPr lang="en-US" altLang="zh-CN" sz="2600" b="0" dirty="0"/>
              <a:t>		</a:t>
            </a:r>
            <a:r>
              <a:rPr lang="en-US" altLang="zh-CN" sz="2600" b="0" dirty="0" err="1"/>
              <a:t>i</a:t>
            </a:r>
            <a:r>
              <a:rPr lang="en-US" altLang="zh-CN" sz="2600" b="0" dirty="0"/>
              <a:t> = </a:t>
            </a:r>
            <a:r>
              <a:rPr lang="en-US" altLang="zh-CN" sz="2600" b="0" dirty="0">
                <a:solidFill>
                  <a:srgbClr val="FF0000"/>
                </a:solidFill>
              </a:rPr>
              <a:t>Search</a:t>
            </a:r>
            <a:r>
              <a:rPr lang="en-US" altLang="zh-CN" sz="2600" b="0" dirty="0"/>
              <a:t>(p, K</a:t>
            </a:r>
            <a:r>
              <a:rPr lang="en-US" altLang="zh-CN" sz="2600" b="0" dirty="0" smtClean="0"/>
              <a:t>); </a:t>
            </a:r>
            <a:r>
              <a:rPr lang="en-US" altLang="zh-CN" sz="2600" b="0" dirty="0" smtClean="0">
                <a:solidFill>
                  <a:srgbClr val="7030A0"/>
                </a:solidFill>
              </a:rPr>
              <a:t> </a:t>
            </a:r>
            <a:r>
              <a:rPr lang="en-US" altLang="zh-CN" sz="2600" b="0" dirty="0" smtClean="0">
                <a:solidFill>
                  <a:srgbClr val="7030A0"/>
                </a:solidFill>
              </a:rPr>
              <a:t>//</a:t>
            </a:r>
            <a:r>
              <a:rPr lang="zh-CN" altLang="en-US" sz="2600" b="0" dirty="0">
                <a:solidFill>
                  <a:srgbClr val="7030A0"/>
                </a:solidFill>
              </a:rPr>
              <a:t>在</a:t>
            </a:r>
            <a:r>
              <a:rPr lang="en-US" altLang="zh-CN" sz="2600" b="0" dirty="0">
                <a:solidFill>
                  <a:srgbClr val="7030A0"/>
                </a:solidFill>
              </a:rPr>
              <a:t>p-&gt;key[1...keynum]</a:t>
            </a:r>
            <a:r>
              <a:rPr lang="zh-CN" altLang="en-US" sz="2600" b="0" dirty="0">
                <a:solidFill>
                  <a:srgbClr val="7030A0"/>
                </a:solidFill>
              </a:rPr>
              <a:t>中</a:t>
            </a:r>
            <a:r>
              <a:rPr lang="zh-CN" altLang="en-US" sz="2600" b="0" dirty="0" smtClean="0">
                <a:solidFill>
                  <a:srgbClr val="7030A0"/>
                </a:solidFill>
              </a:rPr>
              <a:t>查找，返回位置</a:t>
            </a:r>
            <a:r>
              <a:rPr lang="en-US" altLang="zh-CN" sz="2600" b="0" dirty="0" err="1" smtClean="0">
                <a:solidFill>
                  <a:srgbClr val="7030A0"/>
                </a:solidFill>
              </a:rPr>
              <a:t>i</a:t>
            </a:r>
            <a:endParaRPr lang="en-US" altLang="zh-CN" sz="2600" b="0" dirty="0" smtClean="0">
              <a:solidFill>
                <a:srgbClr val="7030A0"/>
              </a:solidFill>
            </a:endParaRPr>
          </a:p>
          <a:p>
            <a:pPr>
              <a:spcBef>
                <a:spcPts val="0"/>
              </a:spcBef>
            </a:pPr>
            <a:r>
              <a:rPr lang="zh-CN" altLang="en-US" sz="2600" b="0" dirty="0"/>
              <a:t>		</a:t>
            </a:r>
            <a:r>
              <a:rPr lang="en-US" altLang="zh-CN" sz="2600" b="0" dirty="0"/>
              <a:t>if(</a:t>
            </a:r>
            <a:r>
              <a:rPr lang="en-US" altLang="zh-CN" sz="2600" b="0" dirty="0" err="1"/>
              <a:t>i</a:t>
            </a:r>
            <a:r>
              <a:rPr lang="en-US" altLang="zh-CN" sz="2600" b="0" dirty="0"/>
              <a:t>&gt;0 &amp;&amp; p-&gt;key[</a:t>
            </a:r>
            <a:r>
              <a:rPr lang="en-US" altLang="zh-CN" sz="2600" b="0" dirty="0" err="1"/>
              <a:t>i</a:t>
            </a:r>
            <a:r>
              <a:rPr lang="en-US" altLang="zh-CN" sz="2600" b="0" dirty="0"/>
              <a:t>]==</a:t>
            </a:r>
            <a:r>
              <a:rPr lang="en-US" altLang="zh-CN" sz="2600" b="0" dirty="0" smtClean="0"/>
              <a:t>K) found </a:t>
            </a:r>
            <a:r>
              <a:rPr lang="en-US" altLang="zh-CN" sz="2600" b="0" dirty="0"/>
              <a:t>= TRUE</a:t>
            </a:r>
            <a:r>
              <a:rPr lang="en-US" altLang="zh-CN" sz="2600" b="0" dirty="0" smtClean="0"/>
              <a:t>;</a:t>
            </a:r>
            <a:r>
              <a:rPr lang="en-US" altLang="zh-CN" sz="2600" b="0" dirty="0"/>
              <a:t>	</a:t>
            </a:r>
            <a:r>
              <a:rPr lang="en-US" altLang="zh-CN" sz="2600" b="0" dirty="0">
                <a:solidFill>
                  <a:srgbClr val="7030A0"/>
                </a:solidFill>
              </a:rPr>
              <a:t>//</a:t>
            </a:r>
            <a:r>
              <a:rPr lang="zh-CN" altLang="en-US" sz="2600" b="0" dirty="0">
                <a:solidFill>
                  <a:srgbClr val="7030A0"/>
                </a:solidFill>
              </a:rPr>
              <a:t>找到</a:t>
            </a:r>
            <a:r>
              <a:rPr lang="zh-CN" altLang="en-US" sz="2600" b="0" dirty="0" smtClean="0">
                <a:solidFill>
                  <a:srgbClr val="7030A0"/>
                </a:solidFill>
              </a:rPr>
              <a:t>关键字</a:t>
            </a:r>
            <a:endParaRPr lang="en-US" altLang="zh-CN" sz="2600" b="0" dirty="0" smtClean="0">
              <a:solidFill>
                <a:srgbClr val="7030A0"/>
              </a:solidFill>
            </a:endParaRPr>
          </a:p>
          <a:p>
            <a:pPr>
              <a:spcBef>
                <a:spcPts val="0"/>
              </a:spcBef>
            </a:pPr>
            <a:r>
              <a:rPr lang="zh-CN" altLang="en-US" sz="2600" b="0" dirty="0"/>
              <a:t>		</a:t>
            </a:r>
            <a:r>
              <a:rPr lang="en-US" altLang="zh-CN" sz="2600" b="0" dirty="0" smtClean="0"/>
              <a:t>else {q </a:t>
            </a:r>
            <a:r>
              <a:rPr lang="en-US" altLang="zh-CN" sz="2600" b="0" dirty="0"/>
              <a:t>= p</a:t>
            </a:r>
            <a:r>
              <a:rPr lang="en-US" altLang="zh-CN" sz="2600" b="0" dirty="0" smtClean="0"/>
              <a:t>; p </a:t>
            </a:r>
            <a:r>
              <a:rPr lang="en-US" altLang="zh-CN" sz="2600" b="0" dirty="0"/>
              <a:t>= p-&gt;</a:t>
            </a:r>
            <a:r>
              <a:rPr lang="en-US" altLang="zh-CN" sz="2600" b="0" dirty="0" err="1" smtClean="0"/>
              <a:t>ptr</a:t>
            </a:r>
            <a:r>
              <a:rPr lang="en-US" altLang="zh-CN" sz="2600" b="0" dirty="0" smtClean="0"/>
              <a:t>[</a:t>
            </a:r>
            <a:r>
              <a:rPr lang="en-US" altLang="zh-CN" sz="2600" b="0" dirty="0" smtClean="0">
                <a:solidFill>
                  <a:srgbClr val="FF0000"/>
                </a:solidFill>
              </a:rPr>
              <a:t>i-1</a:t>
            </a:r>
            <a:r>
              <a:rPr lang="en-US" altLang="zh-CN" sz="2600" b="0" dirty="0" smtClean="0"/>
              <a:t>];}</a:t>
            </a:r>
          </a:p>
          <a:p>
            <a:pPr>
              <a:spcBef>
                <a:spcPts val="0"/>
              </a:spcBef>
            </a:pPr>
            <a:r>
              <a:rPr lang="en-US" altLang="zh-CN" sz="2600" b="0" dirty="0" smtClean="0"/>
              <a:t> </a:t>
            </a:r>
            <a:r>
              <a:rPr lang="en-US" altLang="zh-CN" sz="2600" b="0" dirty="0"/>
              <a:t>	</a:t>
            </a:r>
            <a:r>
              <a:rPr lang="en-US" altLang="zh-CN" sz="2600" b="0" dirty="0" smtClean="0"/>
              <a:t>}</a:t>
            </a:r>
          </a:p>
          <a:p>
            <a:pPr>
              <a:spcBef>
                <a:spcPts val="0"/>
              </a:spcBef>
            </a:pPr>
            <a:r>
              <a:rPr lang="en-US" altLang="zh-CN" sz="2600" b="0" dirty="0"/>
              <a:t>	</a:t>
            </a:r>
            <a:r>
              <a:rPr lang="en-US" altLang="zh-CN" sz="2600" b="0" dirty="0" err="1"/>
              <a:t>R.i</a:t>
            </a:r>
            <a:r>
              <a:rPr lang="en-US" altLang="zh-CN" sz="2600" b="0" dirty="0"/>
              <a:t> = </a:t>
            </a:r>
            <a:r>
              <a:rPr lang="en-US" altLang="zh-CN" sz="2600" b="0" dirty="0" err="1"/>
              <a:t>i</a:t>
            </a:r>
            <a:r>
              <a:rPr lang="en-US" altLang="zh-CN" sz="2600" b="0" dirty="0" smtClean="0"/>
              <a:t>;</a:t>
            </a:r>
          </a:p>
          <a:p>
            <a:pPr>
              <a:spcBef>
                <a:spcPts val="0"/>
              </a:spcBef>
            </a:pPr>
            <a:r>
              <a:rPr lang="en-US" altLang="zh-CN" sz="2600" b="0" dirty="0"/>
              <a:t>	if(found</a:t>
            </a:r>
            <a:r>
              <a:rPr lang="en-US" altLang="zh-CN" sz="2600" b="0" dirty="0" smtClean="0"/>
              <a:t>){R.pt </a:t>
            </a:r>
            <a:r>
              <a:rPr lang="en-US" altLang="zh-CN" sz="2600" b="0" dirty="0"/>
              <a:t>= p;	</a:t>
            </a:r>
            <a:r>
              <a:rPr lang="en-US" altLang="zh-CN" sz="2600" b="0" dirty="0" smtClean="0"/>
              <a:t> </a:t>
            </a:r>
            <a:r>
              <a:rPr lang="en-US" altLang="zh-CN" sz="2600" b="0" dirty="0" err="1" smtClean="0"/>
              <a:t>R.tag</a:t>
            </a:r>
            <a:r>
              <a:rPr lang="en-US" altLang="zh-CN" sz="2600" b="0" dirty="0" smtClean="0"/>
              <a:t> </a:t>
            </a:r>
            <a:r>
              <a:rPr lang="en-US" altLang="zh-CN" sz="2600" b="0" dirty="0"/>
              <a:t>= 1</a:t>
            </a:r>
            <a:r>
              <a:rPr lang="en-US" altLang="zh-CN" sz="2600" b="0" dirty="0" smtClean="0"/>
              <a:t>;}</a:t>
            </a:r>
          </a:p>
          <a:p>
            <a:pPr>
              <a:spcBef>
                <a:spcPts val="0"/>
              </a:spcBef>
            </a:pPr>
            <a:r>
              <a:rPr lang="en-US" altLang="zh-CN" sz="2600" b="0" dirty="0"/>
              <a:t>	else	</a:t>
            </a:r>
            <a:r>
              <a:rPr lang="en-US" altLang="zh-CN" sz="2600" b="0" dirty="0" smtClean="0"/>
              <a:t>{R.pt </a:t>
            </a:r>
            <a:r>
              <a:rPr lang="en-US" altLang="zh-CN" sz="2600" b="0" dirty="0"/>
              <a:t>= </a:t>
            </a:r>
            <a:r>
              <a:rPr lang="en-US" altLang="zh-CN" sz="2600" b="0" dirty="0" smtClean="0"/>
              <a:t>q; </a:t>
            </a:r>
            <a:r>
              <a:rPr lang="en-US" altLang="zh-CN" sz="2600" b="0" dirty="0" err="1" smtClean="0"/>
              <a:t>R.tag</a:t>
            </a:r>
            <a:r>
              <a:rPr lang="en-US" altLang="zh-CN" sz="2600" b="0" dirty="0" smtClean="0"/>
              <a:t> </a:t>
            </a:r>
            <a:r>
              <a:rPr lang="en-US" altLang="zh-CN" sz="2600" b="0" dirty="0"/>
              <a:t>= 0</a:t>
            </a:r>
            <a:r>
              <a:rPr lang="en-US" altLang="zh-CN" sz="2600" b="0" dirty="0" smtClean="0"/>
              <a:t>;}</a:t>
            </a:r>
          </a:p>
          <a:p>
            <a:pPr>
              <a:spcBef>
                <a:spcPts val="0"/>
              </a:spcBef>
            </a:pPr>
            <a:r>
              <a:rPr lang="en-US" altLang="zh-CN" sz="2600" b="0" dirty="0"/>
              <a:t>	return R</a:t>
            </a:r>
            <a:r>
              <a:rPr lang="en-US" altLang="zh-CN" sz="2600" b="0" dirty="0" smtClean="0"/>
              <a:t>;</a:t>
            </a:r>
          </a:p>
          <a:p>
            <a:pPr>
              <a:spcBef>
                <a:spcPts val="0"/>
              </a:spcBef>
            </a:pPr>
            <a:r>
              <a:rPr lang="en-US" altLang="zh-CN" sz="2600" b="0" dirty="0" smtClean="0"/>
              <a:t>}</a:t>
            </a:r>
            <a:endParaRPr lang="zh-CN" altLang="zh-CN" sz="2600" b="0" dirty="0"/>
          </a:p>
        </p:txBody>
      </p:sp>
    </p:spTree>
    <p:extLst>
      <p:ext uri="{BB962C8B-B14F-4D97-AF65-F5344CB8AC3E}">
        <p14:creationId xmlns:p14="http://schemas.microsoft.com/office/powerpoint/2010/main" val="181283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124744"/>
            <a:ext cx="8176992" cy="4804586"/>
          </a:xfrm>
        </p:spPr>
        <p:txBody>
          <a:bodyPr>
            <a:normAutofit/>
          </a:bodyPr>
          <a:lstStyle/>
          <a:p>
            <a:pPr>
              <a:buSzPct val="75000"/>
              <a:buFont typeface="Wingdings" pitchFamily="2" charset="2"/>
              <a:buChar char="l"/>
            </a:pPr>
            <a:r>
              <a:rPr lang="en-US" altLang="zh-CN" sz="2800" b="0" dirty="0" smtClean="0"/>
              <a:t>B</a:t>
            </a:r>
            <a:r>
              <a:rPr lang="zh-CN" altLang="zh-CN" sz="2800" b="0" dirty="0"/>
              <a:t>树</a:t>
            </a:r>
            <a:r>
              <a:rPr lang="zh-CN" altLang="zh-CN" sz="2800" b="0" dirty="0" smtClean="0"/>
              <a:t>的</a:t>
            </a:r>
            <a:r>
              <a:rPr lang="zh-CN" altLang="en-US" sz="2800" b="0" dirty="0" smtClean="0"/>
              <a:t>建立：</a:t>
            </a:r>
            <a:r>
              <a:rPr lang="zh-CN" altLang="zh-CN" sz="2800" b="0" dirty="0" smtClean="0"/>
              <a:t>是</a:t>
            </a:r>
            <a:r>
              <a:rPr lang="zh-CN" altLang="zh-CN" sz="2800" b="0" dirty="0"/>
              <a:t>从</a:t>
            </a:r>
            <a:r>
              <a:rPr lang="zh-CN" altLang="zh-CN" sz="2800" dirty="0">
                <a:solidFill>
                  <a:srgbClr val="FF0000"/>
                </a:solidFill>
              </a:rPr>
              <a:t>空树</a:t>
            </a:r>
            <a:r>
              <a:rPr lang="zh-CN" altLang="zh-CN" sz="2800" b="0" dirty="0"/>
              <a:t>开始，逐个插入</a:t>
            </a:r>
            <a:r>
              <a:rPr lang="zh-CN" altLang="zh-CN" sz="2800" b="0" dirty="0" smtClean="0"/>
              <a:t>关键字</a:t>
            </a:r>
            <a:r>
              <a:rPr lang="zh-CN" altLang="en-US" sz="2800" b="0" dirty="0" smtClean="0"/>
              <a:t>；</a:t>
            </a:r>
            <a:endParaRPr lang="en-US" altLang="zh-CN" sz="2800" b="0" dirty="0" smtClean="0">
              <a:solidFill>
                <a:srgbClr val="FF0000"/>
              </a:solidFill>
            </a:endParaRPr>
          </a:p>
          <a:p>
            <a:pPr>
              <a:buSzPct val="75000"/>
              <a:buFont typeface="Wingdings" pitchFamily="2" charset="2"/>
              <a:buChar char="l"/>
            </a:pPr>
            <a:r>
              <a:rPr lang="zh-CN" altLang="zh-CN" sz="2800" b="0" dirty="0" smtClean="0"/>
              <a:t>由于</a:t>
            </a:r>
            <a:r>
              <a:rPr lang="en-US" altLang="zh-CN" sz="2800" b="0" dirty="0" smtClean="0"/>
              <a:t>m</a:t>
            </a:r>
            <a:r>
              <a:rPr lang="zh-CN" altLang="en-US" sz="2800" b="0" dirty="0" smtClean="0"/>
              <a:t>阶</a:t>
            </a:r>
            <a:r>
              <a:rPr lang="en-US" altLang="zh-CN" sz="2800" b="0" dirty="0" smtClean="0"/>
              <a:t>B</a:t>
            </a:r>
            <a:r>
              <a:rPr lang="zh-CN" altLang="zh-CN" sz="2800" b="0" dirty="0"/>
              <a:t>树结点中的关键字个数必须</a:t>
            </a:r>
            <a:r>
              <a:rPr lang="en-US" altLang="zh-CN" sz="2800" b="0" dirty="0"/>
              <a:t>≥⌈m/2⌉-1</a:t>
            </a:r>
            <a:r>
              <a:rPr lang="zh-CN" altLang="zh-CN" sz="2800" b="0" dirty="0"/>
              <a:t>，因此，每次插入一个</a:t>
            </a:r>
            <a:r>
              <a:rPr lang="zh-CN" altLang="zh-CN" sz="2800" b="0" dirty="0" smtClean="0"/>
              <a:t>关键字是</a:t>
            </a:r>
            <a:r>
              <a:rPr lang="zh-CN" altLang="zh-CN" sz="2800" b="0" dirty="0"/>
              <a:t>首先在</a:t>
            </a:r>
            <a:r>
              <a:rPr lang="zh-CN" altLang="zh-CN" sz="2800" dirty="0">
                <a:solidFill>
                  <a:srgbClr val="FF0000"/>
                </a:solidFill>
              </a:rPr>
              <a:t>最低层的某个非终结点中添加一个</a:t>
            </a:r>
            <a:r>
              <a:rPr lang="zh-CN" altLang="zh-CN" sz="2800" dirty="0" smtClean="0">
                <a:solidFill>
                  <a:srgbClr val="FF0000"/>
                </a:solidFill>
              </a:rPr>
              <a:t>关键字</a:t>
            </a:r>
            <a:r>
              <a:rPr lang="zh-CN" altLang="en-US" sz="2800" b="0" dirty="0" smtClean="0"/>
              <a:t>；</a:t>
            </a:r>
            <a:endParaRPr lang="en-US" altLang="zh-CN" sz="2800" b="0" dirty="0" smtClean="0"/>
          </a:p>
          <a:p>
            <a:pPr>
              <a:buSzPct val="75000"/>
              <a:buFont typeface="Wingdings" pitchFamily="2" charset="2"/>
              <a:buChar char="l"/>
            </a:pPr>
            <a:r>
              <a:rPr lang="zh-CN" altLang="zh-CN" sz="2800" b="0" dirty="0" smtClean="0"/>
              <a:t>如果</a:t>
            </a:r>
            <a:r>
              <a:rPr lang="zh-CN" altLang="zh-CN" sz="2800" b="0" dirty="0"/>
              <a:t>该结点的</a:t>
            </a:r>
            <a:r>
              <a:rPr lang="zh-CN" altLang="zh-CN" sz="2800" dirty="0">
                <a:solidFill>
                  <a:srgbClr val="FF0000"/>
                </a:solidFill>
              </a:rPr>
              <a:t>关键字个数不超过</a:t>
            </a:r>
            <a:r>
              <a:rPr lang="en-US" altLang="zh-CN" sz="2800" dirty="0">
                <a:solidFill>
                  <a:srgbClr val="FF0000"/>
                </a:solidFill>
              </a:rPr>
              <a:t>m-1</a:t>
            </a:r>
            <a:r>
              <a:rPr lang="zh-CN" altLang="zh-CN" sz="2800" b="0" dirty="0"/>
              <a:t>，则插入成功，否则需要产生结点的</a:t>
            </a:r>
            <a:r>
              <a:rPr lang="zh-CN" altLang="zh-CN" sz="2800" b="0" dirty="0" smtClean="0">
                <a:solidFill>
                  <a:srgbClr val="FF0000"/>
                </a:solidFill>
              </a:rPr>
              <a:t>“</a:t>
            </a:r>
            <a:r>
              <a:rPr lang="zh-CN" altLang="zh-CN" sz="2800" dirty="0" smtClean="0">
                <a:solidFill>
                  <a:srgbClr val="FF0000"/>
                </a:solidFill>
              </a:rPr>
              <a:t>分裂</a:t>
            </a:r>
            <a:r>
              <a:rPr lang="zh-CN" altLang="zh-CN" sz="2800" b="0" dirty="0" smtClean="0">
                <a:solidFill>
                  <a:srgbClr val="FF0000"/>
                </a:solidFill>
              </a:rPr>
              <a:t>”</a:t>
            </a:r>
            <a:r>
              <a:rPr lang="zh-CN" altLang="en-US" sz="2800" b="0" dirty="0" smtClean="0"/>
              <a:t>；</a:t>
            </a:r>
            <a:endParaRPr lang="en-US" altLang="zh-CN" sz="2800" b="0" dirty="0" smtClean="0"/>
          </a:p>
          <a:p>
            <a:pPr>
              <a:buSzPct val="75000"/>
              <a:buFont typeface="Wingdings" pitchFamily="2" charset="2"/>
              <a:buChar char="l"/>
            </a:pPr>
            <a:r>
              <a:rPr lang="zh-CN" altLang="en-US" sz="2800" b="0" dirty="0" smtClean="0"/>
              <a:t>分裂可能导致向上的连锁反应。</a:t>
            </a:r>
            <a:endParaRPr lang="zh-CN" altLang="en-US" sz="2800" b="0" dirty="0"/>
          </a:p>
        </p:txBody>
      </p:sp>
      <p:sp>
        <p:nvSpPr>
          <p:cNvPr id="4" name="标题 1"/>
          <p:cNvSpPr>
            <a:spLocks noGrp="1"/>
          </p:cNvSpPr>
          <p:nvPr>
            <p:ph type="title"/>
          </p:nvPr>
        </p:nvSpPr>
        <p:spPr>
          <a:xfrm>
            <a:off x="642910" y="214290"/>
            <a:ext cx="7520940" cy="548640"/>
          </a:xfrm>
        </p:spPr>
        <p:txBody>
          <a:bodyPr/>
          <a:lstStyle/>
          <a:p>
            <a:r>
              <a:rPr lang="en-US" dirty="0" smtClean="0"/>
              <a:t>2</a:t>
            </a:r>
            <a:r>
              <a:rPr lang="zh-CN" altLang="en-US" dirty="0" smtClean="0"/>
              <a:t>．</a:t>
            </a:r>
            <a:r>
              <a:rPr lang="en-US" altLang="zh-CN" dirty="0" smtClean="0"/>
              <a:t> B</a:t>
            </a:r>
            <a:r>
              <a:rPr lang="zh-CN" altLang="zh-CN" dirty="0" smtClean="0"/>
              <a:t>树的插入</a:t>
            </a:r>
            <a:r>
              <a:rPr lang="zh-CN" altLang="en-US" dirty="0" smtClean="0"/>
              <a:t>（含</a:t>
            </a:r>
            <a:r>
              <a:rPr lang="zh-CN" altLang="en-US" b="1" dirty="0" smtClean="0"/>
              <a:t>建立</a:t>
            </a:r>
            <a:r>
              <a:rPr lang="en-US" altLang="zh-CN" dirty="0" smtClean="0"/>
              <a:t>B</a:t>
            </a:r>
            <a:r>
              <a:rPr lang="zh-CN" altLang="en-US" dirty="0" smtClean="0"/>
              <a:t>树）</a:t>
            </a:r>
          </a:p>
        </p:txBody>
      </p:sp>
      <p:sp>
        <p:nvSpPr>
          <p:cNvPr id="6" name="矩形 5"/>
          <p:cNvSpPr/>
          <p:nvPr/>
        </p:nvSpPr>
        <p:spPr>
          <a:xfrm>
            <a:off x="428596" y="5903893"/>
            <a:ext cx="8429684" cy="523220"/>
          </a:xfrm>
          <a:prstGeom prst="rect">
            <a:avLst/>
          </a:prstGeom>
        </p:spPr>
        <p:txBody>
          <a:bodyPr wrap="square">
            <a:spAutoFit/>
          </a:bodyPr>
          <a:lstStyle/>
          <a:p>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原则</a:t>
            </a:r>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：保证</a:t>
            </a:r>
            <a:r>
              <a:rPr lang="en-US" altLang="zh-CN"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zh-CN"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树的</a:t>
            </a:r>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平衡</a:t>
            </a:r>
            <a:endParaRPr lang="zh-CN" altLang="en-US" dirty="0"/>
          </a:p>
        </p:txBody>
      </p:sp>
    </p:spTree>
    <p:extLst>
      <p:ext uri="{BB962C8B-B14F-4D97-AF65-F5344CB8AC3E}">
        <p14:creationId xmlns:p14="http://schemas.microsoft.com/office/powerpoint/2010/main" val="243332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Rectangle 2"/>
          <p:cNvSpPr>
            <a:spLocks noGrp="1" noChangeArrowheads="1"/>
          </p:cNvSpPr>
          <p:nvPr>
            <p:ph type="title"/>
          </p:nvPr>
        </p:nvSpPr>
        <p:spPr>
          <a:xfrm>
            <a:off x="395536" y="357166"/>
            <a:ext cx="7200900" cy="6096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1440" tIns="45720" rIns="91440" bIns="45720" anchor="ctr">
            <a:normAutofit/>
          </a:bodyPr>
          <a:lstStyle/>
          <a:p>
            <a:r>
              <a:rPr lang="zh-CN" altLang="en-US" sz="3200" dirty="0" smtClean="0">
                <a:solidFill>
                  <a:schemeClr val="tx1"/>
                </a:solidFill>
                <a:effectLst/>
                <a:latin typeface="+mj-ea"/>
              </a:rPr>
              <a:t>一、顺序查找</a:t>
            </a:r>
          </a:p>
        </p:txBody>
      </p:sp>
      <p:sp>
        <p:nvSpPr>
          <p:cNvPr id="7" name="内容占位符 2"/>
          <p:cNvSpPr>
            <a:spLocks noGrp="1"/>
          </p:cNvSpPr>
          <p:nvPr>
            <p:ph idx="1"/>
          </p:nvPr>
        </p:nvSpPr>
        <p:spPr>
          <a:xfrm>
            <a:off x="502920" y="1196752"/>
            <a:ext cx="8183880" cy="5089768"/>
          </a:xfrm>
          <a:prstGeom prst="rect">
            <a:avLst/>
          </a:prstGeom>
        </p:spPr>
        <p:txBody>
          <a:bodyPr>
            <a:normAutofit fontScale="85000" lnSpcReduction="10000"/>
          </a:bodyPr>
          <a:lstStyle/>
          <a:p>
            <a:pPr marL="0" indent="0">
              <a:spcBef>
                <a:spcPts val="1000"/>
              </a:spcBef>
              <a:buClrTx/>
              <a:buSzTx/>
            </a:pPr>
            <a:r>
              <a:rPr lang="zh-CN" altLang="en-US" sz="3600" b="1" kern="0" dirty="0" smtClean="0">
                <a:solidFill>
                  <a:srgbClr val="FF0000"/>
                </a:solidFill>
                <a:latin typeface="楷体" pitchFamily="49" charset="-122"/>
                <a:ea typeface="楷体" pitchFamily="49" charset="-122"/>
              </a:rPr>
              <a:t>顺序查找</a:t>
            </a:r>
            <a:r>
              <a:rPr lang="zh-CN" altLang="en-US" sz="3600" kern="0" dirty="0" smtClean="0">
                <a:solidFill>
                  <a:sysClr val="windowText" lastClr="000000"/>
                </a:solidFill>
                <a:latin typeface="楷体" pitchFamily="49" charset="-122"/>
                <a:ea typeface="楷体" pitchFamily="49" charset="-122"/>
              </a:rPr>
              <a:t>又称</a:t>
            </a:r>
            <a:r>
              <a:rPr lang="zh-CN" altLang="en-US" sz="3600" b="1" kern="0" dirty="0" smtClean="0">
                <a:solidFill>
                  <a:srgbClr val="FF0000"/>
                </a:solidFill>
                <a:latin typeface="楷体" pitchFamily="49" charset="-122"/>
                <a:ea typeface="楷体" pitchFamily="49" charset="-122"/>
              </a:rPr>
              <a:t>线性查找</a:t>
            </a:r>
            <a:r>
              <a:rPr lang="zh-CN" altLang="en-US" sz="3600" kern="0" dirty="0" smtClean="0">
                <a:solidFill>
                  <a:sysClr val="windowText" lastClr="000000"/>
                </a:solidFill>
                <a:latin typeface="楷体" pitchFamily="49" charset="-122"/>
                <a:ea typeface="楷体" pitchFamily="49" charset="-122"/>
              </a:rPr>
              <a:t>，是最基本的查找方法之一。将待查找的元素存放于数组或链表中。</a:t>
            </a:r>
          </a:p>
          <a:p>
            <a:pPr marL="0" indent="0">
              <a:spcBef>
                <a:spcPts val="1800"/>
              </a:spcBef>
              <a:buClrTx/>
              <a:buSzTx/>
            </a:pPr>
            <a:r>
              <a:rPr lang="zh-CN" altLang="en-US" sz="3600" b="1" kern="0" dirty="0" smtClean="0">
                <a:solidFill>
                  <a:srgbClr val="FF0000"/>
                </a:solidFill>
                <a:latin typeface="楷体" pitchFamily="49" charset="-122"/>
                <a:ea typeface="楷体" pitchFamily="49" charset="-122"/>
              </a:rPr>
              <a:t>基本思想</a:t>
            </a:r>
            <a:r>
              <a:rPr lang="zh-CN" altLang="en-US" sz="3600" kern="0" dirty="0" smtClean="0">
                <a:solidFill>
                  <a:sysClr val="windowText" lastClr="000000"/>
                </a:solidFill>
                <a:latin typeface="楷体" pitchFamily="49" charset="-122"/>
                <a:ea typeface="楷体" pitchFamily="49" charset="-122"/>
              </a:rPr>
              <a:t>：按照元素存放位置顺序遍历所有元素，从而找到待查找的元素。</a:t>
            </a:r>
          </a:p>
          <a:p>
            <a:pPr marL="0" indent="0">
              <a:spcBef>
                <a:spcPts val="1000"/>
              </a:spcBef>
              <a:buClrTx/>
              <a:buSzTx/>
              <a:buNone/>
            </a:pPr>
            <a:r>
              <a:rPr lang="zh-CN" altLang="en-US" sz="3600" kern="0" dirty="0" smtClean="0">
                <a:solidFill>
                  <a:sysClr val="windowText" lastClr="000000"/>
                </a:solidFill>
                <a:latin typeface="楷体" pitchFamily="49" charset="-122"/>
                <a:ea typeface="楷体" pitchFamily="49" charset="-122"/>
              </a:rPr>
              <a:t>   从表中的第一个记录开始，逐个进行记录的关键字与给定值的比较，如果某个记录的关键字与给定值比较相等，则</a:t>
            </a:r>
            <a:r>
              <a:rPr lang="zh-CN" altLang="en-US" sz="3600" b="1" kern="0" dirty="0" smtClean="0">
                <a:solidFill>
                  <a:srgbClr val="FF0000"/>
                </a:solidFill>
                <a:latin typeface="楷体" pitchFamily="49" charset="-122"/>
                <a:ea typeface="楷体" pitchFamily="49" charset="-122"/>
              </a:rPr>
              <a:t>查找成功</a:t>
            </a:r>
            <a:r>
              <a:rPr lang="zh-CN" altLang="en-US" sz="3600" kern="0" dirty="0" smtClean="0">
                <a:solidFill>
                  <a:sysClr val="windowText" lastClr="000000"/>
                </a:solidFill>
                <a:latin typeface="楷体" pitchFamily="49" charset="-122"/>
                <a:ea typeface="楷体" pitchFamily="49" charset="-122"/>
              </a:rPr>
              <a:t>；</a:t>
            </a:r>
          </a:p>
          <a:p>
            <a:pPr marL="0" indent="0">
              <a:spcBef>
                <a:spcPts val="1000"/>
              </a:spcBef>
              <a:buClrTx/>
              <a:buSzTx/>
              <a:buNone/>
            </a:pPr>
            <a:r>
              <a:rPr lang="zh-CN" altLang="en-US" sz="3600" kern="0" dirty="0" smtClean="0">
                <a:solidFill>
                  <a:sysClr val="windowText" lastClr="000000"/>
                </a:solidFill>
                <a:latin typeface="楷体" pitchFamily="49" charset="-122"/>
                <a:ea typeface="楷体" pitchFamily="49" charset="-122"/>
              </a:rPr>
              <a:t>   反之，若直至最后一个记录，其关键字与给定值比较都不等，则表明表中没有所查记录，</a:t>
            </a:r>
            <a:r>
              <a:rPr lang="zh-CN" altLang="en-US" sz="3600" b="1" kern="0" dirty="0" smtClean="0">
                <a:solidFill>
                  <a:srgbClr val="FF0000"/>
                </a:solidFill>
                <a:latin typeface="楷体" pitchFamily="49" charset="-122"/>
                <a:ea typeface="楷体" pitchFamily="49" charset="-122"/>
              </a:rPr>
              <a:t>查找不成功</a:t>
            </a:r>
            <a:endParaRPr kumimoji="0" lang="zh-CN" altLang="en-US" sz="3600" b="1" i="0" u="none" strike="noStrike" kern="0" cap="none" spc="0" normalizeH="0" baseline="0" noProof="0" dirty="0">
              <a:ln>
                <a:noFill/>
              </a:ln>
              <a:solidFill>
                <a:srgbClr val="FF0000"/>
              </a:solidFill>
              <a:effectLst/>
              <a:uLnTx/>
              <a:uFillTx/>
              <a:latin typeface="楷体" pitchFamily="49" charset="-122"/>
              <a:ea typeface="楷体" pitchFamily="49" charset="-122"/>
            </a:endParaRPr>
          </a:p>
        </p:txBody>
      </p:sp>
    </p:spTree>
    <p:extLst>
      <p:ext uri="{BB962C8B-B14F-4D97-AF65-F5344CB8AC3E}">
        <p14:creationId xmlns:p14="http://schemas.microsoft.com/office/powerpoint/2010/main" val="35343166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85728"/>
            <a:ext cx="8572560" cy="6286544"/>
          </a:xfrm>
        </p:spPr>
        <p:txBody>
          <a:bodyPr>
            <a:normAutofit/>
          </a:bodyPr>
          <a:lstStyle/>
          <a:p>
            <a:r>
              <a:rPr lang="zh-CN" altLang="zh-CN" sz="2800" dirty="0"/>
              <a:t>向</a:t>
            </a:r>
            <a:r>
              <a:rPr lang="en-US" altLang="zh-CN" sz="2800" dirty="0"/>
              <a:t>B</a:t>
            </a:r>
            <a:r>
              <a:rPr lang="zh-CN" altLang="zh-CN" sz="2800" dirty="0"/>
              <a:t>树中插入关键字的过程</a:t>
            </a:r>
            <a:r>
              <a:rPr lang="zh-CN" altLang="zh-CN" sz="2800" dirty="0" smtClean="0"/>
              <a:t>分</a:t>
            </a:r>
            <a:r>
              <a:rPr lang="zh-CN" altLang="en-US" sz="2800" dirty="0" smtClean="0"/>
              <a:t>两步</a:t>
            </a:r>
            <a:r>
              <a:rPr lang="zh-CN" altLang="zh-CN" sz="2800" dirty="0" smtClean="0"/>
              <a:t>完成</a:t>
            </a:r>
            <a:r>
              <a:rPr lang="zh-CN" altLang="zh-CN" sz="2800" dirty="0"/>
              <a:t>：</a:t>
            </a:r>
          </a:p>
          <a:p>
            <a:r>
              <a:rPr lang="zh-CN" altLang="zh-CN" sz="2800" b="0" dirty="0"/>
              <a:t>（</a:t>
            </a:r>
            <a:r>
              <a:rPr lang="en-US" altLang="zh-CN" sz="2800" b="0" dirty="0"/>
              <a:t>1</a:t>
            </a:r>
            <a:r>
              <a:rPr lang="zh-CN" altLang="zh-CN" sz="2800" b="0" dirty="0"/>
              <a:t>）利用前述的</a:t>
            </a:r>
            <a:r>
              <a:rPr lang="en-US" altLang="zh-CN" sz="2800" b="0" dirty="0"/>
              <a:t>B</a:t>
            </a:r>
            <a:r>
              <a:rPr lang="zh-CN" altLang="zh-CN" sz="2800" b="0" dirty="0"/>
              <a:t>树的</a:t>
            </a:r>
            <a:r>
              <a:rPr lang="zh-CN" altLang="zh-CN" sz="2800" dirty="0">
                <a:solidFill>
                  <a:srgbClr val="FF0000"/>
                </a:solidFill>
              </a:rPr>
              <a:t>查找算法</a:t>
            </a:r>
            <a:r>
              <a:rPr lang="zh-CN" altLang="zh-CN" sz="2800" b="0" dirty="0"/>
              <a:t>查找</a:t>
            </a:r>
            <a:r>
              <a:rPr lang="zh-CN" altLang="zh-CN" sz="2800" b="0" dirty="0" smtClean="0"/>
              <a:t>关键字。</a:t>
            </a:r>
            <a:r>
              <a:rPr lang="zh-CN" altLang="zh-CN" sz="2800" b="0" dirty="0"/>
              <a:t>若找到，则说明该关键字已经存在，直接返回</a:t>
            </a:r>
            <a:r>
              <a:rPr lang="zh-CN" altLang="zh-CN" sz="2800" b="0" dirty="0" smtClean="0"/>
              <a:t>。否则</a:t>
            </a:r>
            <a:r>
              <a:rPr lang="zh-CN" altLang="zh-CN" sz="2800" b="0" dirty="0"/>
              <a:t>查找操作必失败于某个最底层的非终结点上。</a:t>
            </a:r>
          </a:p>
          <a:p>
            <a:r>
              <a:rPr lang="zh-CN" altLang="zh-CN" sz="2800" b="0" dirty="0"/>
              <a:t>（</a:t>
            </a:r>
            <a:r>
              <a:rPr lang="en-US" altLang="zh-CN" sz="2800" b="0" dirty="0"/>
              <a:t>2</a:t>
            </a:r>
            <a:r>
              <a:rPr lang="zh-CN" altLang="zh-CN" sz="2800" b="0" dirty="0"/>
              <a:t>）</a:t>
            </a:r>
            <a:r>
              <a:rPr lang="zh-CN" altLang="zh-CN" sz="2800" dirty="0">
                <a:solidFill>
                  <a:srgbClr val="FF0000"/>
                </a:solidFill>
              </a:rPr>
              <a:t>判断该结点是否还有空</a:t>
            </a:r>
            <a:r>
              <a:rPr lang="zh-CN" altLang="zh-CN" sz="2800" dirty="0" smtClean="0">
                <a:solidFill>
                  <a:srgbClr val="FF0000"/>
                </a:solidFill>
              </a:rPr>
              <a:t>位置</a:t>
            </a:r>
            <a:r>
              <a:rPr lang="zh-CN" altLang="en-US" sz="2800" dirty="0" smtClean="0">
                <a:solidFill>
                  <a:srgbClr val="FF0000"/>
                </a:solidFill>
              </a:rPr>
              <a:t>：</a:t>
            </a:r>
            <a:r>
              <a:rPr lang="en-US" altLang="zh-CN" sz="2800" dirty="0" err="1">
                <a:solidFill>
                  <a:srgbClr val="FF0000"/>
                </a:solidFill>
              </a:rPr>
              <a:t>keynum</a:t>
            </a:r>
            <a:r>
              <a:rPr lang="en-US" altLang="zh-CN" sz="2800" dirty="0">
                <a:solidFill>
                  <a:srgbClr val="FF0000"/>
                </a:solidFill>
              </a:rPr>
              <a:t> </a:t>
            </a:r>
            <a:r>
              <a:rPr lang="en-US" altLang="zh-CN" sz="2800" dirty="0" smtClean="0">
                <a:solidFill>
                  <a:srgbClr val="FF0000"/>
                </a:solidFill>
              </a:rPr>
              <a:t>≤ m-1</a:t>
            </a:r>
            <a:r>
              <a:rPr lang="zh-CN" altLang="en-US" sz="2800" b="0" dirty="0" smtClean="0"/>
              <a:t>：</a:t>
            </a:r>
            <a:endParaRPr lang="en-US" altLang="zh-CN" sz="2800" b="0" dirty="0" smtClean="0"/>
          </a:p>
          <a:p>
            <a:r>
              <a:rPr lang="en-US" altLang="zh-CN" sz="2800" b="0" dirty="0" smtClean="0"/>
              <a:t>          </a:t>
            </a:r>
            <a:r>
              <a:rPr lang="zh-CN" altLang="zh-CN" sz="2800" b="0" dirty="0" smtClean="0"/>
              <a:t>如果</a:t>
            </a:r>
            <a:r>
              <a:rPr lang="zh-CN" altLang="zh-CN" sz="2800" b="0" dirty="0"/>
              <a:t>满足，则说明该结点还有空位置，直接把关键字</a:t>
            </a:r>
            <a:r>
              <a:rPr lang="en-US" altLang="zh-CN" sz="2800" b="0" dirty="0"/>
              <a:t>k</a:t>
            </a:r>
            <a:r>
              <a:rPr lang="zh-CN" altLang="zh-CN" sz="2800" b="0" dirty="0"/>
              <a:t>插入到该结点的合适位置上</a:t>
            </a:r>
            <a:r>
              <a:rPr lang="zh-CN" altLang="zh-CN" sz="2800" b="0" dirty="0" smtClean="0"/>
              <a:t>。</a:t>
            </a:r>
            <a:endParaRPr lang="en-US" altLang="zh-CN" sz="2800" b="0" dirty="0" smtClean="0"/>
          </a:p>
          <a:p>
            <a:r>
              <a:rPr lang="en-US" altLang="zh-CN" sz="2800" b="0" dirty="0" smtClean="0"/>
              <a:t>         </a:t>
            </a:r>
            <a:r>
              <a:rPr lang="zh-CN" altLang="zh-CN" sz="2800" b="0" dirty="0" smtClean="0"/>
              <a:t>若</a:t>
            </a:r>
            <a:r>
              <a:rPr lang="zh-CN" altLang="zh-CN" sz="2800" b="0" dirty="0"/>
              <a:t>不满足，说明该结点已没有空位置，需要将结点</a:t>
            </a:r>
            <a:r>
              <a:rPr lang="zh-CN" altLang="zh-CN" sz="2800" dirty="0">
                <a:solidFill>
                  <a:srgbClr val="FF0000"/>
                </a:solidFill>
              </a:rPr>
              <a:t>分裂成两个</a:t>
            </a:r>
            <a:r>
              <a:rPr lang="zh-CN" altLang="zh-CN" b="0" dirty="0"/>
              <a:t>。</a:t>
            </a:r>
            <a:endParaRPr lang="zh-CN" altLang="en-US" b="0" dirty="0"/>
          </a:p>
        </p:txBody>
      </p:sp>
    </p:spTree>
    <p:extLst>
      <p:ext uri="{BB962C8B-B14F-4D97-AF65-F5344CB8AC3E}">
        <p14:creationId xmlns:p14="http://schemas.microsoft.com/office/powerpoint/2010/main" val="342318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285720" y="142852"/>
            <a:ext cx="8501122" cy="6715148"/>
          </a:xfrm>
        </p:spPr>
        <p:txBody>
          <a:bodyPr>
            <a:normAutofit/>
          </a:bodyPr>
          <a:lstStyle/>
          <a:p>
            <a:r>
              <a:rPr lang="zh-CN" altLang="en-US" sz="2800" dirty="0" smtClean="0">
                <a:solidFill>
                  <a:srgbClr val="FF0000"/>
                </a:solidFill>
              </a:rPr>
              <a:t>分裂的方法：</a:t>
            </a:r>
            <a:endParaRPr lang="en-US" altLang="zh-CN" sz="2800" dirty="0" smtClean="0">
              <a:solidFill>
                <a:srgbClr val="FF0000"/>
              </a:solidFill>
            </a:endParaRPr>
          </a:p>
          <a:p>
            <a:pPr>
              <a:spcBef>
                <a:spcPts val="1300"/>
              </a:spcBef>
              <a:buFont typeface="Arial" pitchFamily="34" charset="0"/>
              <a:buChar char="•"/>
            </a:pPr>
            <a:r>
              <a:rPr lang="zh-CN" altLang="en-US" sz="2800" b="0" dirty="0" smtClean="0"/>
              <a:t>生成一个新结点。</a:t>
            </a:r>
            <a:endParaRPr lang="en-US" altLang="zh-CN" sz="2800" b="0" dirty="0" smtClean="0"/>
          </a:p>
          <a:p>
            <a:pPr>
              <a:spcBef>
                <a:spcPts val="300"/>
              </a:spcBef>
              <a:buFont typeface="Arial" pitchFamily="34" charset="0"/>
              <a:buChar char="•"/>
            </a:pPr>
            <a:r>
              <a:rPr lang="zh-CN" altLang="en-US" sz="2800" b="0" dirty="0" smtClean="0"/>
              <a:t>把原结点上的关键字和插入的关键字</a:t>
            </a:r>
            <a:r>
              <a:rPr lang="en-US" sz="2800" b="0" dirty="0" smtClean="0"/>
              <a:t>k</a:t>
            </a:r>
            <a:r>
              <a:rPr lang="zh-CN" altLang="en-US" sz="2800" b="0" dirty="0" smtClean="0"/>
              <a:t>排序后</a:t>
            </a:r>
            <a:r>
              <a:rPr lang="zh-CN" altLang="en-US" sz="2800" b="0" dirty="0"/>
              <a:t>，分成两</a:t>
            </a:r>
            <a:r>
              <a:rPr lang="zh-CN" altLang="en-US" sz="2800" b="0" dirty="0" smtClean="0"/>
              <a:t>部分（不包含中间位置的关键字）。</a:t>
            </a:r>
            <a:endParaRPr lang="en-US" altLang="zh-CN" sz="2800" b="0" dirty="0" smtClean="0"/>
          </a:p>
          <a:p>
            <a:pPr>
              <a:spcBef>
                <a:spcPts val="300"/>
              </a:spcBef>
              <a:buFont typeface="Arial" pitchFamily="34" charset="0"/>
              <a:buChar char="•"/>
            </a:pPr>
            <a:r>
              <a:rPr lang="zh-CN" altLang="en-US" sz="2800" dirty="0" smtClean="0">
                <a:solidFill>
                  <a:srgbClr val="FF0000"/>
                </a:solidFill>
              </a:rPr>
              <a:t>左部分</a:t>
            </a:r>
            <a:r>
              <a:rPr lang="zh-CN" altLang="en-US" sz="2800" b="0" dirty="0" smtClean="0"/>
              <a:t>所含关键字放在</a:t>
            </a:r>
            <a:r>
              <a:rPr lang="zh-CN" altLang="en-US" sz="2800" dirty="0" smtClean="0">
                <a:solidFill>
                  <a:srgbClr val="FF0000"/>
                </a:solidFill>
              </a:rPr>
              <a:t>旧结点</a:t>
            </a:r>
            <a:r>
              <a:rPr lang="zh-CN" altLang="en-US" sz="2800" b="0" dirty="0" smtClean="0"/>
              <a:t>中，</a:t>
            </a:r>
            <a:r>
              <a:rPr lang="zh-CN" altLang="en-US" sz="2800" dirty="0" smtClean="0">
                <a:solidFill>
                  <a:srgbClr val="FF0000"/>
                </a:solidFill>
              </a:rPr>
              <a:t>右部分</a:t>
            </a:r>
            <a:r>
              <a:rPr lang="zh-CN" altLang="en-US" sz="2800" b="0" dirty="0" smtClean="0"/>
              <a:t>所含关键字放在</a:t>
            </a:r>
            <a:r>
              <a:rPr lang="zh-CN" altLang="en-US" sz="2800" dirty="0" smtClean="0">
                <a:solidFill>
                  <a:srgbClr val="FF0000"/>
                </a:solidFill>
              </a:rPr>
              <a:t>新结点</a:t>
            </a:r>
            <a:r>
              <a:rPr lang="zh-CN" altLang="en-US" sz="2800" b="0" dirty="0" smtClean="0"/>
              <a:t>中，</a:t>
            </a:r>
            <a:r>
              <a:rPr lang="zh-CN" altLang="en-US" sz="2800" dirty="0" smtClean="0">
                <a:solidFill>
                  <a:srgbClr val="FF0000"/>
                </a:solidFill>
              </a:rPr>
              <a:t>中间位置</a:t>
            </a:r>
            <a:r>
              <a:rPr lang="zh-CN" altLang="en-US" sz="2800" b="0" dirty="0" smtClean="0"/>
              <a:t>的关键字连同指向新结点的指针</a:t>
            </a:r>
            <a:r>
              <a:rPr lang="zh-CN" altLang="en-US" sz="2800" dirty="0" smtClean="0">
                <a:solidFill>
                  <a:srgbClr val="FF0000"/>
                </a:solidFill>
              </a:rPr>
              <a:t>插入到双亲结点</a:t>
            </a:r>
            <a:r>
              <a:rPr lang="zh-CN" altLang="en-US" sz="2800" b="0" dirty="0" smtClean="0"/>
              <a:t>中。</a:t>
            </a:r>
            <a:endParaRPr lang="en-US" altLang="zh-CN" sz="2800" b="0" dirty="0" smtClean="0"/>
          </a:p>
          <a:p>
            <a:pPr marL="0" indent="0">
              <a:spcBef>
                <a:spcPts val="300"/>
              </a:spcBef>
            </a:pPr>
            <a:r>
              <a:rPr lang="zh-CN" altLang="en-US" sz="2800" b="0" dirty="0" smtClean="0"/>
              <a:t>也就是说设结点</a:t>
            </a:r>
            <a:r>
              <a:rPr lang="en-US" sz="2800" dirty="0" smtClean="0">
                <a:solidFill>
                  <a:srgbClr val="FF0000"/>
                </a:solidFill>
              </a:rPr>
              <a:t>p</a:t>
            </a:r>
            <a:r>
              <a:rPr lang="zh-CN" altLang="en-US" sz="2800" b="0" dirty="0" smtClean="0"/>
              <a:t>中已经有</a:t>
            </a:r>
            <a:r>
              <a:rPr lang="en-US" sz="2800" b="0" dirty="0" smtClean="0"/>
              <a:t>m-1</a:t>
            </a:r>
            <a:r>
              <a:rPr lang="zh-CN" altLang="en-US" sz="2800" b="0" dirty="0" smtClean="0"/>
              <a:t>个关键字，当再插入一个关键字后结点中的状态为：</a:t>
            </a:r>
          </a:p>
          <a:p>
            <a:pPr>
              <a:buFont typeface="Arial" pitchFamily="34" charset="0"/>
              <a:buChar char="•"/>
            </a:pPr>
            <a:endParaRPr lang="en-US" altLang="zh-CN" b="0" dirty="0" smtClean="0"/>
          </a:p>
          <a:p>
            <a:pPr>
              <a:spcBef>
                <a:spcPts val="1800"/>
              </a:spcBef>
            </a:pPr>
            <a:r>
              <a:rPr lang="zh-CN" altLang="en-US" sz="2800" b="0" dirty="0" smtClean="0"/>
              <a:t>其中</a:t>
            </a:r>
            <a:r>
              <a:rPr lang="en-US" sz="2800" b="0" dirty="0" smtClean="0"/>
              <a:t>K</a:t>
            </a:r>
            <a:r>
              <a:rPr lang="en-US" sz="2800" b="0" baseline="-25000" dirty="0" smtClean="0"/>
              <a:t>i</a:t>
            </a:r>
            <a:r>
              <a:rPr lang="en-US" sz="2800" b="0" dirty="0" smtClean="0"/>
              <a:t>&lt;K</a:t>
            </a:r>
            <a:r>
              <a:rPr lang="en-US" sz="2800" b="0" baseline="-25000" dirty="0" smtClean="0"/>
              <a:t>i+1</a:t>
            </a:r>
            <a:r>
              <a:rPr lang="en-US" sz="2800" b="0" dirty="0" smtClean="0"/>
              <a:t>,1≤i&lt;m</a:t>
            </a:r>
            <a:r>
              <a:rPr lang="zh-CN" altLang="en-US" sz="2800" b="0" dirty="0" smtClean="0"/>
              <a:t>。</a:t>
            </a:r>
            <a:endParaRPr lang="zh-CN" altLang="en-US" sz="2800" b="0" dirty="0"/>
          </a:p>
        </p:txBody>
      </p:sp>
      <p:pic>
        <p:nvPicPr>
          <p:cNvPr id="1027" name="Picture 3"/>
          <p:cNvPicPr>
            <a:picLocks noChangeAspect="1" noChangeArrowheads="1"/>
          </p:cNvPicPr>
          <p:nvPr/>
        </p:nvPicPr>
        <p:blipFill>
          <a:blip r:embed="rId2" cstate="print"/>
          <a:srcRect/>
          <a:stretch>
            <a:fillRect/>
          </a:stretch>
        </p:blipFill>
        <p:spPr bwMode="auto">
          <a:xfrm>
            <a:off x="1428727" y="5162322"/>
            <a:ext cx="5269603" cy="642942"/>
          </a:xfrm>
          <a:prstGeom prst="rect">
            <a:avLst/>
          </a:prstGeom>
          <a:noFill/>
          <a:ln w="9525">
            <a:noFill/>
            <a:miter lim="800000"/>
            <a:headEnd/>
            <a:tailEnd/>
          </a:ln>
          <a:effectLst/>
        </p:spPr>
      </p:pic>
    </p:spTree>
    <p:extLst>
      <p:ext uri="{BB962C8B-B14F-4D97-AF65-F5344CB8AC3E}">
        <p14:creationId xmlns:p14="http://schemas.microsoft.com/office/powerpoint/2010/main" val="11538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357166"/>
            <a:ext cx="8463314" cy="5592114"/>
          </a:xfrm>
        </p:spPr>
        <p:txBody>
          <a:bodyPr>
            <a:normAutofit/>
          </a:bodyPr>
          <a:lstStyle/>
          <a:p>
            <a:pPr>
              <a:buFont typeface="Arial" pitchFamily="34" charset="0"/>
              <a:buChar char="•"/>
            </a:pPr>
            <a:r>
              <a:rPr lang="zh-CN" altLang="zh-CN" sz="2800" dirty="0" smtClean="0">
                <a:solidFill>
                  <a:srgbClr val="FF0000"/>
                </a:solidFill>
              </a:rPr>
              <a:t>除</a:t>
            </a:r>
            <a:r>
              <a:rPr lang="en-US" altLang="zh-CN" sz="2800" dirty="0" err="1">
                <a:solidFill>
                  <a:srgbClr val="FF0000"/>
                </a:solidFill>
              </a:rPr>
              <a:t>K</a:t>
            </a:r>
            <a:r>
              <a:rPr lang="en-US" altLang="zh-CN" sz="2800" baseline="-25000" dirty="0" err="1">
                <a:solidFill>
                  <a:srgbClr val="FF0000"/>
                </a:solidFill>
              </a:rPr>
              <a:t>⌈m</a:t>
            </a:r>
            <a:r>
              <a:rPr lang="en-US" altLang="zh-CN" sz="2800" baseline="-25000" dirty="0">
                <a:solidFill>
                  <a:srgbClr val="FF0000"/>
                </a:solidFill>
              </a:rPr>
              <a:t>/2⌉</a:t>
            </a:r>
            <a:r>
              <a:rPr lang="zh-CN" altLang="zh-CN" sz="2800" dirty="0">
                <a:solidFill>
                  <a:srgbClr val="FF0000"/>
                </a:solidFill>
              </a:rPr>
              <a:t>结点</a:t>
            </a:r>
            <a:r>
              <a:rPr lang="zh-CN" altLang="zh-CN" sz="2800" b="0" dirty="0"/>
              <a:t>之外，把</a:t>
            </a:r>
            <a:r>
              <a:rPr lang="en-US" altLang="zh-CN" sz="2800" dirty="0">
                <a:solidFill>
                  <a:srgbClr val="FF0000"/>
                </a:solidFill>
              </a:rPr>
              <a:t>p</a:t>
            </a:r>
            <a:r>
              <a:rPr lang="zh-CN" altLang="zh-CN" sz="2800" b="0" dirty="0"/>
              <a:t>结点分为左右两部分，左边的部分包含信息为</a:t>
            </a:r>
            <a:r>
              <a:rPr lang="en-US" altLang="zh-CN" sz="2800" b="0" dirty="0"/>
              <a:t>(⌈</a:t>
            </a:r>
            <a:r>
              <a:rPr lang="en-US" altLang="zh-CN" sz="2800" dirty="0">
                <a:solidFill>
                  <a:srgbClr val="FF0000"/>
                </a:solidFill>
              </a:rPr>
              <a:t>m/2⌉-1</a:t>
            </a:r>
            <a:r>
              <a:rPr lang="en-US" altLang="zh-CN" sz="2800" b="0" dirty="0"/>
              <a:t>,P</a:t>
            </a:r>
            <a:r>
              <a:rPr lang="en-US" altLang="zh-CN" sz="2800" b="0" baseline="-25000" dirty="0"/>
              <a:t>0</a:t>
            </a:r>
            <a:r>
              <a:rPr lang="en-US" altLang="zh-CN" sz="2800" b="0" dirty="0"/>
              <a:t>,K</a:t>
            </a:r>
            <a:r>
              <a:rPr lang="en-US" altLang="zh-CN" sz="2800" b="0" baseline="-25000" dirty="0"/>
              <a:t>1</a:t>
            </a:r>
            <a:r>
              <a:rPr lang="en-US" altLang="zh-CN" sz="2800" b="0" dirty="0"/>
              <a:t>,P</a:t>
            </a:r>
            <a:r>
              <a:rPr lang="en-US" altLang="zh-CN" sz="2800" b="0" baseline="-25000" dirty="0"/>
              <a:t>1</a:t>
            </a:r>
            <a:r>
              <a:rPr lang="en-US" altLang="zh-CN" sz="2800" b="0" dirty="0"/>
              <a:t>, …,</a:t>
            </a:r>
            <a:r>
              <a:rPr lang="en-US" altLang="zh-CN" sz="2800" b="0" dirty="0" err="1"/>
              <a:t>K</a:t>
            </a:r>
            <a:r>
              <a:rPr lang="en-US" altLang="zh-CN" sz="2800" b="0" baseline="-25000" dirty="0" err="1"/>
              <a:t>⌈m</a:t>
            </a:r>
            <a:r>
              <a:rPr lang="en-US" altLang="zh-CN" sz="2800" b="0" baseline="-25000" dirty="0"/>
              <a:t>/2⌉-1</a:t>
            </a:r>
            <a:r>
              <a:rPr lang="en-US" altLang="zh-CN" sz="2800" b="0" dirty="0"/>
              <a:t>,P</a:t>
            </a:r>
            <a:r>
              <a:rPr lang="en-US" altLang="zh-CN" sz="2800" b="0" baseline="-25000" dirty="0"/>
              <a:t>⌈m/2⌉-1</a:t>
            </a:r>
            <a:r>
              <a:rPr lang="en-US" altLang="zh-CN" sz="2800" b="0" dirty="0"/>
              <a:t>)</a:t>
            </a:r>
            <a:r>
              <a:rPr lang="zh-CN" altLang="zh-CN" sz="2800" b="0" dirty="0"/>
              <a:t>，留在原</a:t>
            </a:r>
            <a:r>
              <a:rPr lang="en-US" altLang="zh-CN" sz="2800" b="0" dirty="0"/>
              <a:t>p</a:t>
            </a:r>
            <a:r>
              <a:rPr lang="zh-CN" altLang="zh-CN" sz="2800" b="0" dirty="0"/>
              <a:t>结点中</a:t>
            </a:r>
            <a:r>
              <a:rPr lang="zh-CN" altLang="zh-CN" sz="2800" b="0" dirty="0" smtClean="0"/>
              <a:t>；右边</a:t>
            </a:r>
            <a:r>
              <a:rPr lang="zh-CN" altLang="zh-CN" sz="2800" b="0" dirty="0"/>
              <a:t>的部分包含信息为</a:t>
            </a:r>
            <a:r>
              <a:rPr lang="en-US" altLang="zh-CN" sz="2800" b="0" dirty="0"/>
              <a:t>(</a:t>
            </a:r>
            <a:r>
              <a:rPr lang="en-US" altLang="zh-CN" sz="2800" dirty="0" smtClean="0">
                <a:solidFill>
                  <a:srgbClr val="FF0000"/>
                </a:solidFill>
              </a:rPr>
              <a:t>m-⌈m/2</a:t>
            </a:r>
            <a:r>
              <a:rPr lang="en-US" altLang="zh-CN" sz="2800" dirty="0">
                <a:solidFill>
                  <a:srgbClr val="FF0000"/>
                </a:solidFill>
              </a:rPr>
              <a:t>⌉</a:t>
            </a:r>
            <a:r>
              <a:rPr lang="en-US" altLang="zh-CN" sz="2800" b="0" dirty="0"/>
              <a:t>,P</a:t>
            </a:r>
            <a:r>
              <a:rPr lang="en-US" altLang="zh-CN" sz="2800" b="0" baseline="-25000" dirty="0"/>
              <a:t>⌈m/2⌉</a:t>
            </a:r>
            <a:r>
              <a:rPr lang="en-US" altLang="zh-CN" sz="2800" b="0" dirty="0"/>
              <a:t>,K</a:t>
            </a:r>
            <a:r>
              <a:rPr lang="en-US" altLang="zh-CN" sz="2800" b="0" baseline="-25000" dirty="0"/>
              <a:t>⌈m/2⌉+1</a:t>
            </a:r>
            <a:r>
              <a:rPr lang="en-US" altLang="zh-CN" sz="2800" b="0" dirty="0"/>
              <a:t>,P</a:t>
            </a:r>
            <a:r>
              <a:rPr lang="en-US" altLang="zh-CN" sz="2800" b="0" baseline="-25000" dirty="0"/>
              <a:t>⌈m/2⌉+1</a:t>
            </a:r>
            <a:r>
              <a:rPr lang="en-US" altLang="zh-CN" sz="2800" b="0" dirty="0"/>
              <a:t>,…,</a:t>
            </a:r>
            <a:r>
              <a:rPr lang="en-US" altLang="zh-CN" sz="2800" b="0" dirty="0" err="1"/>
              <a:t>K</a:t>
            </a:r>
            <a:r>
              <a:rPr lang="en-US" altLang="zh-CN" sz="2800" b="0" baseline="-25000" dirty="0" err="1"/>
              <a:t>m</a:t>
            </a:r>
            <a:r>
              <a:rPr lang="en-US" altLang="zh-CN" sz="2800" b="0" dirty="0" err="1"/>
              <a:t>,P</a:t>
            </a:r>
            <a:r>
              <a:rPr lang="en-US" altLang="zh-CN" sz="2800" b="0" baseline="-25000" dirty="0" err="1"/>
              <a:t>m</a:t>
            </a:r>
            <a:r>
              <a:rPr lang="en-US" altLang="zh-CN" sz="2800" b="0" dirty="0"/>
              <a:t>)</a:t>
            </a:r>
            <a:r>
              <a:rPr lang="zh-CN" altLang="zh-CN" sz="2800" b="0" dirty="0"/>
              <a:t>，存储到一个新建结点中，用指针</a:t>
            </a:r>
            <a:r>
              <a:rPr lang="en-US" altLang="zh-CN" sz="2800" dirty="0">
                <a:solidFill>
                  <a:srgbClr val="FF0000"/>
                </a:solidFill>
              </a:rPr>
              <a:t>q</a:t>
            </a:r>
            <a:r>
              <a:rPr lang="zh-CN" altLang="zh-CN" sz="2800" b="0" dirty="0"/>
              <a:t>指向它</a:t>
            </a:r>
            <a:r>
              <a:rPr lang="zh-CN" altLang="zh-CN" sz="2800" b="0" dirty="0" smtClean="0"/>
              <a:t>；</a:t>
            </a:r>
            <a:endParaRPr lang="en-US" altLang="zh-CN" sz="2800" b="0" dirty="0" smtClean="0"/>
          </a:p>
          <a:p>
            <a:pPr>
              <a:buFont typeface="Arial" pitchFamily="34" charset="0"/>
              <a:buChar char="•"/>
            </a:pPr>
            <a:r>
              <a:rPr lang="zh-CN" altLang="zh-CN" sz="2800" b="0" dirty="0" smtClean="0"/>
              <a:t>位于</a:t>
            </a:r>
            <a:r>
              <a:rPr lang="zh-CN" altLang="zh-CN" sz="2800" b="0" dirty="0"/>
              <a:t>中间的关键字</a:t>
            </a:r>
            <a:r>
              <a:rPr lang="en-US" altLang="zh-CN" sz="2800" dirty="0" err="1">
                <a:solidFill>
                  <a:srgbClr val="FF0000"/>
                </a:solidFill>
              </a:rPr>
              <a:t>K</a:t>
            </a:r>
            <a:r>
              <a:rPr lang="en-US" altLang="zh-CN" sz="2800" baseline="-25000" dirty="0" err="1">
                <a:solidFill>
                  <a:srgbClr val="FF0000"/>
                </a:solidFill>
              </a:rPr>
              <a:t>⌈m</a:t>
            </a:r>
            <a:r>
              <a:rPr lang="en-US" altLang="zh-CN" sz="2800" baseline="-25000" dirty="0">
                <a:solidFill>
                  <a:srgbClr val="FF0000"/>
                </a:solidFill>
              </a:rPr>
              <a:t>/2⌉</a:t>
            </a:r>
            <a:r>
              <a:rPr lang="zh-CN" altLang="zh-CN" sz="2800" b="0" dirty="0"/>
              <a:t>与指向新结点的指针</a:t>
            </a:r>
            <a:r>
              <a:rPr lang="en-US" altLang="zh-CN" sz="2800" b="0" dirty="0"/>
              <a:t>q</a:t>
            </a:r>
            <a:r>
              <a:rPr lang="zh-CN" altLang="zh-CN" sz="2800" b="0" dirty="0"/>
              <a:t>生成一个</a:t>
            </a:r>
            <a:r>
              <a:rPr lang="zh-CN" altLang="zh-CN" sz="2800" dirty="0">
                <a:solidFill>
                  <a:srgbClr val="FF0000"/>
                </a:solidFill>
              </a:rPr>
              <a:t>新二元组（</a:t>
            </a:r>
            <a:r>
              <a:rPr lang="en-US" altLang="zh-CN" sz="2800" dirty="0" err="1">
                <a:solidFill>
                  <a:srgbClr val="FF0000"/>
                </a:solidFill>
              </a:rPr>
              <a:t>K</a:t>
            </a:r>
            <a:r>
              <a:rPr lang="en-US" altLang="zh-CN" sz="2800" baseline="-25000" dirty="0" err="1">
                <a:solidFill>
                  <a:srgbClr val="FF0000"/>
                </a:solidFill>
              </a:rPr>
              <a:t>⌈m</a:t>
            </a:r>
            <a:r>
              <a:rPr lang="en-US" altLang="zh-CN" sz="2800" baseline="-25000" dirty="0">
                <a:solidFill>
                  <a:srgbClr val="FF0000"/>
                </a:solidFill>
              </a:rPr>
              <a:t>/2⌉</a:t>
            </a:r>
            <a:r>
              <a:rPr lang="zh-CN" altLang="zh-CN" sz="2800" dirty="0">
                <a:solidFill>
                  <a:srgbClr val="FF0000"/>
                </a:solidFill>
              </a:rPr>
              <a:t>，</a:t>
            </a:r>
            <a:r>
              <a:rPr lang="en-US" altLang="zh-CN" sz="2800" dirty="0">
                <a:solidFill>
                  <a:srgbClr val="FF0000"/>
                </a:solidFill>
              </a:rPr>
              <a:t>q</a:t>
            </a:r>
            <a:r>
              <a:rPr lang="zh-CN" altLang="zh-CN" sz="2800" dirty="0">
                <a:solidFill>
                  <a:srgbClr val="FF0000"/>
                </a:solidFill>
              </a:rPr>
              <a:t>）</a:t>
            </a:r>
            <a:r>
              <a:rPr lang="zh-CN" altLang="zh-CN" sz="2800" b="0" dirty="0"/>
              <a:t>按顺序插入到双亲结点当中</a:t>
            </a:r>
            <a:r>
              <a:rPr lang="zh-CN" altLang="zh-CN" sz="2800" b="0" dirty="0" smtClean="0"/>
              <a:t>。</a:t>
            </a:r>
            <a:endParaRPr lang="en-US" altLang="zh-CN" sz="2800" b="0" dirty="0" smtClean="0"/>
          </a:p>
          <a:p>
            <a:pPr>
              <a:buFont typeface="Arial" pitchFamily="34" charset="0"/>
              <a:buChar char="•"/>
            </a:pPr>
            <a:r>
              <a:rPr lang="zh-CN" altLang="zh-CN" sz="2800" b="0" dirty="0" smtClean="0"/>
              <a:t>如果</a:t>
            </a:r>
            <a:r>
              <a:rPr lang="zh-CN" altLang="zh-CN" sz="2800" b="0" dirty="0"/>
              <a:t>双亲结点的关键字个数也超过</a:t>
            </a:r>
            <a:r>
              <a:rPr lang="en-US" altLang="zh-CN" sz="2800" b="0" dirty="0"/>
              <a:t>m-1</a:t>
            </a:r>
            <a:r>
              <a:rPr lang="zh-CN" altLang="zh-CN" sz="2800" b="0" dirty="0"/>
              <a:t>，则要再分裂，再往上插。直至这个过程传到根结点为止</a:t>
            </a:r>
            <a:r>
              <a:rPr lang="zh-CN" altLang="zh-CN" sz="2800" b="0" dirty="0" smtClean="0"/>
              <a:t>。</a:t>
            </a:r>
            <a:endParaRPr lang="zh-CN" altLang="zh-CN" sz="2800" b="0" dirty="0"/>
          </a:p>
        </p:txBody>
      </p:sp>
    </p:spTree>
    <p:extLst>
      <p:ext uri="{BB962C8B-B14F-4D97-AF65-F5344CB8AC3E}">
        <p14:creationId xmlns:p14="http://schemas.microsoft.com/office/powerpoint/2010/main" val="29100575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500034" y="214290"/>
            <a:ext cx="7384334" cy="892552"/>
          </a:xfrm>
          <a:prstGeom prst="rect">
            <a:avLst/>
          </a:prstGeom>
        </p:spPr>
        <p:txBody>
          <a:bodyPr wrap="square">
            <a:spAutoFit/>
          </a:bodyPr>
          <a:lstStyle/>
          <a:p>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8-13(a)</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所示为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阶的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树（图中略去叶子结点），假设需要依次插入关键字</a:t>
            </a:r>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30</a:t>
            </a:r>
            <a:r>
              <a:rPr lang="zh-CN"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26</a:t>
            </a:r>
            <a:r>
              <a:rPr lang="zh-CN"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85</a:t>
            </a:r>
            <a:r>
              <a:rPr lang="zh-CN"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zh-CN" sz="2400" dirty="0"/>
              <a:t>。</a:t>
            </a:r>
            <a:endParaRPr lang="zh-CN" altLang="en-US" sz="2400" dirty="0"/>
          </a:p>
        </p:txBody>
      </p:sp>
      <p:pic>
        <p:nvPicPr>
          <p:cNvPr id="5"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37684" y="1714488"/>
            <a:ext cx="8449158" cy="421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3500430" y="5357826"/>
            <a:ext cx="2526654" cy="576248"/>
          </a:xfrm>
          <a:prstGeom prst="rect">
            <a:avLst/>
          </a:prstGeom>
          <a:solidFill>
            <a:schemeClr val="bg1"/>
          </a:solidFill>
        </p:spPr>
        <p:txBody>
          <a:bodyPr wrap="none">
            <a:spAutoFit/>
          </a:bodyPr>
          <a:lstStyle/>
          <a:p>
            <a:pPr>
              <a:lnSpc>
                <a:spcPct val="150000"/>
              </a:lnSpc>
            </a:pPr>
            <a:r>
              <a:rPr lang="zh-CN" altLang="zh-CN"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a</a:t>
            </a:r>
            <a:r>
              <a:rPr lang="zh-CN" altLang="zh-CN" sz="2400" dirty="0" smtClean="0">
                <a:latin typeface="Times New Roman" panose="02020603050405020304" pitchFamily="18" charset="0"/>
                <a:cs typeface="Times New Roman" panose="02020603050405020304" pitchFamily="18" charset="0"/>
              </a:rPr>
              <a:t>）一棵</a:t>
            </a:r>
            <a:r>
              <a:rPr lang="en-US" altLang="zh-CN" sz="2400" dirty="0" smtClean="0">
                <a:latin typeface="Times New Roman" panose="02020603050405020304" pitchFamily="18" charset="0"/>
                <a:cs typeface="Times New Roman" panose="02020603050405020304" pitchFamily="18" charset="0"/>
              </a:rPr>
              <a:t>3</a:t>
            </a:r>
            <a:r>
              <a:rPr lang="zh-CN" altLang="zh-CN" sz="2400" dirty="0" smtClean="0">
                <a:latin typeface="Times New Roman" panose="02020603050405020304" pitchFamily="18" charset="0"/>
                <a:cs typeface="Times New Roman" panose="02020603050405020304" pitchFamily="18" charset="0"/>
              </a:rPr>
              <a:t>阶</a:t>
            </a:r>
            <a:r>
              <a:rPr lang="en-US" altLang="zh-CN" sz="2400" dirty="0" smtClean="0">
                <a:latin typeface="Times New Roman" panose="02020603050405020304" pitchFamily="18" charset="0"/>
                <a:cs typeface="Times New Roman" panose="02020603050405020304" pitchFamily="18" charset="0"/>
              </a:rPr>
              <a:t>B</a:t>
            </a:r>
            <a:r>
              <a:rPr lang="zh-CN" altLang="zh-CN" sz="2400" dirty="0" smtClean="0">
                <a:latin typeface="Times New Roman" panose="02020603050405020304" pitchFamily="18" charset="0"/>
                <a:cs typeface="Times New Roman" panose="02020603050405020304" pitchFamily="18" charset="0"/>
              </a:rPr>
              <a:t>树</a:t>
            </a: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34" y="0"/>
            <a:ext cx="7436273" cy="3574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5286380" y="500042"/>
            <a:ext cx="1723549" cy="461665"/>
          </a:xfrm>
          <a:prstGeom prst="rect">
            <a:avLst/>
          </a:prstGeom>
        </p:spPr>
        <p:txBody>
          <a:bodyPr wrap="none">
            <a:spAutoFit/>
          </a:bodyPr>
          <a:lstStyle/>
          <a:p>
            <a:r>
              <a:rPr lang="zh-CN" altLang="zh-CN" sz="2400" b="1" dirty="0" smtClean="0">
                <a:latin typeface="Times New Roman" panose="02020603050405020304" pitchFamily="18" charset="0"/>
                <a:cs typeface="Times New Roman" panose="02020603050405020304" pitchFamily="18" charset="0"/>
              </a:rPr>
              <a:t>插入</a:t>
            </a:r>
            <a:r>
              <a:rPr lang="en-US" altLang="zh-CN" sz="2400" b="1" dirty="0" smtClean="0">
                <a:latin typeface="Times New Roman" panose="02020603050405020304" pitchFamily="18" charset="0"/>
                <a:cs typeface="Times New Roman" panose="02020603050405020304" pitchFamily="18" charset="0"/>
              </a:rPr>
              <a:t>30</a:t>
            </a:r>
            <a:r>
              <a:rPr lang="zh-CN" altLang="zh-CN" sz="2400" b="1" dirty="0" smtClean="0">
                <a:latin typeface="Times New Roman" panose="02020603050405020304" pitchFamily="18" charset="0"/>
                <a:cs typeface="Times New Roman" panose="02020603050405020304" pitchFamily="18" charset="0"/>
              </a:rPr>
              <a:t>之后</a:t>
            </a:r>
            <a:endParaRPr lang="zh-CN" altLang="en-US" sz="2400" b="1" dirty="0"/>
          </a:p>
        </p:txBody>
      </p:sp>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0100" y="3143247"/>
            <a:ext cx="7286676" cy="374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下箭头 9"/>
          <p:cNvSpPr/>
          <p:nvPr/>
        </p:nvSpPr>
        <p:spPr>
          <a:xfrm>
            <a:off x="4211960" y="2994672"/>
            <a:ext cx="576064" cy="72008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00694" y="3896029"/>
            <a:ext cx="1729961" cy="461665"/>
          </a:xfrm>
          <a:prstGeom prst="rect">
            <a:avLst/>
          </a:prstGeom>
        </p:spPr>
        <p:txBody>
          <a:bodyPr wrap="none">
            <a:spAutoFit/>
          </a:bodyPr>
          <a:lstStyle/>
          <a:p>
            <a:r>
              <a:rPr lang="zh-CN" altLang="zh-CN" sz="2400" b="1" dirty="0" smtClean="0">
                <a:latin typeface="Times New Roman" panose="02020603050405020304" pitchFamily="18" charset="0"/>
                <a:cs typeface="Times New Roman" panose="02020603050405020304" pitchFamily="18" charset="0"/>
              </a:rPr>
              <a:t>插入</a:t>
            </a:r>
            <a:r>
              <a:rPr lang="en-US" altLang="zh-CN" sz="2400" b="1" dirty="0" smtClean="0">
                <a:latin typeface="Times New Roman" panose="02020603050405020304" pitchFamily="18" charset="0"/>
                <a:cs typeface="Times New Roman" panose="02020603050405020304" pitchFamily="18" charset="0"/>
              </a:rPr>
              <a:t>26</a:t>
            </a:r>
            <a:r>
              <a:rPr lang="zh-CN" altLang="zh-CN" sz="2400" b="1" dirty="0" smtClean="0">
                <a:latin typeface="Times New Roman" panose="02020603050405020304" pitchFamily="18" charset="0"/>
                <a:cs typeface="Times New Roman" panose="02020603050405020304" pitchFamily="18" charset="0"/>
              </a:rPr>
              <a:t>之后</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2976" y="75027"/>
            <a:ext cx="6572296" cy="3353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5357818" y="214290"/>
            <a:ext cx="803425" cy="461665"/>
          </a:xfrm>
          <a:prstGeom prst="rect">
            <a:avLst/>
          </a:prstGeom>
        </p:spPr>
        <p:txBody>
          <a:bodyPr wrap="none">
            <a:spAutoFit/>
          </a:bodyPr>
          <a:lstStyle/>
          <a:p>
            <a:r>
              <a:rPr lang="zh-CN" altLang="en-US" sz="2400" b="1" dirty="0" smtClean="0">
                <a:latin typeface="Times New Roman" panose="02020603050405020304" pitchFamily="18" charset="0"/>
                <a:cs typeface="Times New Roman" panose="02020603050405020304" pitchFamily="18" charset="0"/>
              </a:rPr>
              <a:t>分裂</a:t>
            </a:r>
            <a:endParaRPr lang="zh-CN" altLang="en-US" sz="2400" b="1" dirty="0"/>
          </a:p>
        </p:txBody>
      </p:sp>
      <p:pic>
        <p:nvPicPr>
          <p:cNvPr id="11"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88703" y="3429000"/>
            <a:ext cx="7255263"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5263010" y="3753153"/>
            <a:ext cx="2952328" cy="461665"/>
          </a:xfrm>
          <a:prstGeom prst="rect">
            <a:avLst/>
          </a:prstGeom>
        </p:spPr>
        <p:txBody>
          <a:bodyPr wrap="square">
            <a:spAutoFit/>
          </a:bodyPr>
          <a:lstStyle/>
          <a:p>
            <a:r>
              <a:rPr lang="zh-CN" altLang="zh-CN" sz="2400" b="1" dirty="0" smtClean="0">
                <a:latin typeface="Times New Roman" panose="02020603050405020304" pitchFamily="18" charset="0"/>
                <a:cs typeface="Times New Roman" panose="02020603050405020304" pitchFamily="18" charset="0"/>
              </a:rPr>
              <a:t>插入</a:t>
            </a:r>
            <a:r>
              <a:rPr lang="en-US" altLang="zh-CN" sz="2400" b="1" dirty="0" smtClean="0">
                <a:latin typeface="Times New Roman" panose="02020603050405020304" pitchFamily="18" charset="0"/>
                <a:cs typeface="Times New Roman" panose="02020603050405020304" pitchFamily="18" charset="0"/>
              </a:rPr>
              <a:t>85</a:t>
            </a:r>
            <a:r>
              <a:rPr lang="zh-CN" altLang="zh-CN" sz="2400" b="1" dirty="0" smtClean="0">
                <a:latin typeface="Times New Roman" panose="02020603050405020304" pitchFamily="18" charset="0"/>
                <a:cs typeface="Times New Roman" panose="02020603050405020304" pitchFamily="18" charset="0"/>
              </a:rPr>
              <a:t>之后</a:t>
            </a:r>
            <a:endParaRPr lang="zh-CN" altLang="en-US" sz="2400" b="1" dirty="0"/>
          </a:p>
        </p:txBody>
      </p:sp>
      <p:sp>
        <p:nvSpPr>
          <p:cNvPr id="13" name="下箭头 12"/>
          <p:cNvSpPr/>
          <p:nvPr/>
        </p:nvSpPr>
        <p:spPr>
          <a:xfrm>
            <a:off x="4281688" y="2994672"/>
            <a:ext cx="576064" cy="72008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935" y="0"/>
            <a:ext cx="7091461" cy="3146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017" y="3429000"/>
            <a:ext cx="8209935"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5357818" y="214290"/>
            <a:ext cx="803425" cy="461665"/>
          </a:xfrm>
          <a:prstGeom prst="rect">
            <a:avLst/>
          </a:prstGeom>
        </p:spPr>
        <p:txBody>
          <a:bodyPr wrap="none">
            <a:spAutoFit/>
          </a:bodyPr>
          <a:lstStyle/>
          <a:p>
            <a:r>
              <a:rPr lang="zh-CN" altLang="en-US" sz="2400" b="1" dirty="0" smtClean="0">
                <a:latin typeface="Times New Roman" panose="02020603050405020304" pitchFamily="18" charset="0"/>
                <a:cs typeface="Times New Roman" panose="02020603050405020304" pitchFamily="18" charset="0"/>
              </a:rPr>
              <a:t>分裂</a:t>
            </a:r>
            <a:endParaRPr lang="zh-CN" altLang="en-US" sz="2400" b="1" dirty="0"/>
          </a:p>
        </p:txBody>
      </p:sp>
      <p:sp>
        <p:nvSpPr>
          <p:cNvPr id="14" name="矩形 13"/>
          <p:cNvSpPr/>
          <p:nvPr/>
        </p:nvSpPr>
        <p:spPr>
          <a:xfrm>
            <a:off x="5643570" y="3786190"/>
            <a:ext cx="803425" cy="461665"/>
          </a:xfrm>
          <a:prstGeom prst="rect">
            <a:avLst/>
          </a:prstGeom>
        </p:spPr>
        <p:txBody>
          <a:bodyPr wrap="none">
            <a:spAutoFit/>
          </a:bodyPr>
          <a:lstStyle/>
          <a:p>
            <a:r>
              <a:rPr lang="zh-CN" altLang="en-US" sz="2400" b="1" dirty="0" smtClean="0">
                <a:latin typeface="Times New Roman" panose="02020603050405020304" pitchFamily="18" charset="0"/>
                <a:cs typeface="Times New Roman" panose="02020603050405020304" pitchFamily="18" charset="0"/>
              </a:rPr>
              <a:t>分裂</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下箭头 6"/>
          <p:cNvSpPr/>
          <p:nvPr/>
        </p:nvSpPr>
        <p:spPr>
          <a:xfrm>
            <a:off x="5138944" y="2994672"/>
            <a:ext cx="576064" cy="72008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662" y="-2"/>
            <a:ext cx="7467362" cy="3296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24995" y="3214686"/>
            <a:ext cx="7937627" cy="3643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5500694" y="214290"/>
            <a:ext cx="2952328" cy="461665"/>
          </a:xfrm>
          <a:prstGeom prst="rect">
            <a:avLst/>
          </a:prstGeom>
        </p:spPr>
        <p:txBody>
          <a:bodyPr wrap="square">
            <a:spAutoFit/>
          </a:bodyPr>
          <a:lstStyle/>
          <a:p>
            <a:r>
              <a:rPr lang="zh-CN" altLang="zh-CN" sz="2400" b="1" dirty="0" smtClean="0">
                <a:latin typeface="Times New Roman" panose="02020603050405020304" pitchFamily="18" charset="0"/>
                <a:cs typeface="Times New Roman" panose="02020603050405020304" pitchFamily="18" charset="0"/>
              </a:rPr>
              <a:t>插入</a:t>
            </a:r>
            <a:r>
              <a:rPr lang="en-US" altLang="zh-CN" sz="2400" b="1" dirty="0" smtClean="0">
                <a:latin typeface="Times New Roman" panose="02020603050405020304" pitchFamily="18" charset="0"/>
                <a:cs typeface="Times New Roman" panose="02020603050405020304" pitchFamily="18" charset="0"/>
              </a:rPr>
              <a:t>7</a:t>
            </a:r>
            <a:r>
              <a:rPr lang="zh-CN" altLang="zh-CN" sz="2400" b="1" dirty="0" smtClean="0">
                <a:latin typeface="Times New Roman" panose="02020603050405020304" pitchFamily="18" charset="0"/>
                <a:cs typeface="Times New Roman" panose="02020603050405020304" pitchFamily="18" charset="0"/>
              </a:rPr>
              <a:t>之后</a:t>
            </a:r>
            <a:r>
              <a:rPr lang="zh-CN" altLang="en-US" sz="2400" b="1" dirty="0" smtClean="0">
                <a:latin typeface="Times New Roman" panose="02020603050405020304" pitchFamily="18" charset="0"/>
                <a:cs typeface="Times New Roman" panose="02020603050405020304" pitchFamily="18" charset="0"/>
              </a:rPr>
              <a:t>，分裂</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5143504" y="357166"/>
            <a:ext cx="2952328" cy="461665"/>
          </a:xfrm>
          <a:prstGeom prst="rect">
            <a:avLst/>
          </a:prstGeom>
        </p:spPr>
        <p:txBody>
          <a:bodyPr wrap="square">
            <a:spAutoFit/>
          </a:bodyPr>
          <a:lstStyle/>
          <a:p>
            <a:r>
              <a:rPr lang="zh-CN" altLang="en-US" sz="2400" b="1" dirty="0" smtClean="0"/>
              <a:t>再分裂</a:t>
            </a:r>
            <a:endParaRPr lang="zh-CN" altLang="en-US" sz="2400" b="1" dirty="0"/>
          </a:p>
        </p:txBody>
      </p:sp>
      <p:pic>
        <p:nvPicPr>
          <p:cNvPr id="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281" y="1285860"/>
            <a:ext cx="8802133" cy="3857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0"/>
            <a:ext cx="8715436" cy="7173416"/>
          </a:xfrm>
        </p:spPr>
        <p:txBody>
          <a:bodyPr>
            <a:normAutofit fontScale="70000" lnSpcReduction="20000"/>
          </a:bodyPr>
          <a:lstStyle/>
          <a:p>
            <a:pPr>
              <a:lnSpc>
                <a:spcPct val="140000"/>
              </a:lnSpc>
              <a:spcBef>
                <a:spcPts val="0"/>
              </a:spcBef>
            </a:pPr>
            <a:r>
              <a:rPr lang="en-US" altLang="zh-CN" sz="2600" dirty="0" smtClean="0">
                <a:solidFill>
                  <a:srgbClr val="FF0000"/>
                </a:solidFill>
              </a:rPr>
              <a:t>B</a:t>
            </a:r>
            <a:r>
              <a:rPr lang="zh-CN" altLang="zh-CN" sz="2600" dirty="0">
                <a:solidFill>
                  <a:srgbClr val="FF0000"/>
                </a:solidFill>
              </a:rPr>
              <a:t>树的插入</a:t>
            </a:r>
            <a:r>
              <a:rPr lang="zh-CN" altLang="zh-CN" sz="2600" dirty="0" smtClean="0">
                <a:solidFill>
                  <a:srgbClr val="FF0000"/>
                </a:solidFill>
              </a:rPr>
              <a:t>算法</a:t>
            </a:r>
            <a:r>
              <a:rPr lang="en-US" altLang="zh-CN" sz="2600" dirty="0" smtClean="0">
                <a:solidFill>
                  <a:srgbClr val="FF0000"/>
                </a:solidFill>
              </a:rPr>
              <a:t>    </a:t>
            </a:r>
            <a:r>
              <a:rPr lang="en-US" altLang="zh-CN" sz="2600" b="0" dirty="0" smtClean="0"/>
              <a:t>//</a:t>
            </a:r>
            <a:r>
              <a:rPr lang="zh-CN" altLang="en-US" sz="2600" dirty="0" smtClean="0"/>
              <a:t>假设已经查找</a:t>
            </a:r>
            <a:r>
              <a:rPr lang="zh-CN" altLang="en-US" sz="2600" b="0" dirty="0" smtClean="0"/>
              <a:t>，无该关键字，查找算法返回</a:t>
            </a:r>
            <a:r>
              <a:rPr lang="en-US" altLang="zh-CN" sz="2600" b="0" dirty="0" smtClean="0"/>
              <a:t>q</a:t>
            </a:r>
            <a:r>
              <a:rPr lang="zh-CN" altLang="en-US" sz="2600" b="0" dirty="0" smtClean="0"/>
              <a:t>、</a:t>
            </a:r>
            <a:r>
              <a:rPr lang="en-US" altLang="zh-CN" sz="2600" b="0" dirty="0" err="1" smtClean="0"/>
              <a:t>i</a:t>
            </a:r>
            <a:r>
              <a:rPr lang="zh-CN" altLang="en-US" sz="2600" b="0" dirty="0" smtClean="0"/>
              <a:t>，表示在</a:t>
            </a:r>
            <a:r>
              <a:rPr lang="en-US" altLang="zh-CN" sz="2600" b="0" dirty="0" smtClean="0"/>
              <a:t>q</a:t>
            </a:r>
            <a:r>
              <a:rPr lang="zh-CN" altLang="en-US" sz="2600" b="0" dirty="0" smtClean="0"/>
              <a:t>指向的最下层结点中插入</a:t>
            </a:r>
            <a:r>
              <a:rPr lang="en-US" altLang="zh-CN" sz="2600" b="0" dirty="0" smtClean="0"/>
              <a:t>K</a:t>
            </a:r>
            <a:r>
              <a:rPr lang="zh-CN" altLang="en-US" sz="2600" b="0" dirty="0" smtClean="0"/>
              <a:t>，作为第</a:t>
            </a:r>
            <a:r>
              <a:rPr lang="en-US" altLang="zh-CN" sz="2600" b="0" dirty="0" err="1" smtClean="0"/>
              <a:t>i</a:t>
            </a:r>
            <a:r>
              <a:rPr lang="zh-CN" altLang="en-US" sz="2600" b="0" dirty="0" smtClean="0"/>
              <a:t>个关键字 </a:t>
            </a:r>
            <a:endParaRPr lang="en-US" altLang="zh-CN" sz="2600" b="0" dirty="0" smtClean="0"/>
          </a:p>
          <a:p>
            <a:pPr>
              <a:lnSpc>
                <a:spcPct val="140000"/>
              </a:lnSpc>
              <a:spcBef>
                <a:spcPts val="0"/>
              </a:spcBef>
            </a:pPr>
            <a:r>
              <a:rPr lang="en-US" altLang="zh-CN" sz="2600" b="0" dirty="0" smtClean="0"/>
              <a:t>Status </a:t>
            </a:r>
            <a:r>
              <a:rPr lang="en-US" altLang="zh-CN" sz="2600" b="0" dirty="0" err="1"/>
              <a:t>InsertBTree</a:t>
            </a:r>
            <a:r>
              <a:rPr lang="en-US" altLang="zh-CN" sz="2600" b="0" dirty="0"/>
              <a:t>(BTree *BT, </a:t>
            </a:r>
            <a:r>
              <a:rPr lang="en-US" altLang="zh-CN" sz="2600" b="0" dirty="0" err="1"/>
              <a:t>KeyType</a:t>
            </a:r>
            <a:r>
              <a:rPr lang="en-US" altLang="zh-CN" sz="2600" b="0" dirty="0"/>
              <a:t> K, BTree q, </a:t>
            </a:r>
            <a:r>
              <a:rPr lang="en-US" altLang="zh-CN" sz="2600" b="0" dirty="0" err="1"/>
              <a:t>int</a:t>
            </a:r>
            <a:r>
              <a:rPr lang="en-US" altLang="zh-CN" sz="2600" b="0" dirty="0"/>
              <a:t> </a:t>
            </a:r>
            <a:r>
              <a:rPr lang="en-US" altLang="zh-CN" sz="2600" b="0" dirty="0" err="1"/>
              <a:t>i</a:t>
            </a:r>
            <a:r>
              <a:rPr lang="en-US" altLang="zh-CN" sz="2600" b="0" dirty="0" smtClean="0"/>
              <a:t>){</a:t>
            </a:r>
          </a:p>
          <a:p>
            <a:pPr>
              <a:lnSpc>
                <a:spcPct val="140000"/>
              </a:lnSpc>
              <a:spcBef>
                <a:spcPts val="0"/>
              </a:spcBef>
            </a:pPr>
            <a:r>
              <a:rPr lang="en-US" altLang="zh-CN" sz="2600" b="0" dirty="0"/>
              <a:t>	</a:t>
            </a:r>
            <a:r>
              <a:rPr lang="en-US" altLang="zh-CN" sz="2600" b="0" dirty="0" err="1"/>
              <a:t>KeyType</a:t>
            </a:r>
            <a:r>
              <a:rPr lang="en-US" altLang="zh-CN" sz="2600" b="0" dirty="0"/>
              <a:t> </a:t>
            </a:r>
            <a:r>
              <a:rPr lang="en-US" altLang="zh-CN" sz="2600" b="0" dirty="0" smtClean="0"/>
              <a:t>x</a:t>
            </a:r>
            <a:r>
              <a:rPr lang="en-US" altLang="zh-CN" sz="2600" b="0" dirty="0"/>
              <a:t> = K</a:t>
            </a:r>
            <a:r>
              <a:rPr lang="en-US" altLang="zh-CN" sz="2600" b="0" dirty="0" smtClean="0"/>
              <a:t>; BTree </a:t>
            </a:r>
            <a:r>
              <a:rPr lang="en-US" altLang="zh-CN" sz="2600" b="0" dirty="0" err="1" smtClean="0"/>
              <a:t>ap</a:t>
            </a:r>
            <a:r>
              <a:rPr lang="en-US" altLang="zh-CN" sz="2600" b="0" dirty="0"/>
              <a:t> = NULL</a:t>
            </a:r>
            <a:r>
              <a:rPr lang="en-US" altLang="zh-CN" sz="2600" b="0" dirty="0" smtClean="0"/>
              <a:t>;  //</a:t>
            </a:r>
            <a:r>
              <a:rPr lang="zh-CN" altLang="en-US" sz="2600" b="0" dirty="0" smtClean="0"/>
              <a:t>插入关键字</a:t>
            </a:r>
            <a:r>
              <a:rPr lang="en-US" altLang="zh-CN" sz="2600" b="0" dirty="0" smtClean="0"/>
              <a:t>x</a:t>
            </a:r>
            <a:r>
              <a:rPr lang="zh-CN" altLang="en-US" sz="2600" b="0" dirty="0" smtClean="0"/>
              <a:t>、</a:t>
            </a:r>
            <a:r>
              <a:rPr lang="en-US" altLang="zh-CN" sz="2600" b="0" dirty="0" err="1" smtClean="0"/>
              <a:t>ap</a:t>
            </a:r>
            <a:r>
              <a:rPr lang="zh-CN" altLang="en-US" sz="2600" b="0" dirty="0" smtClean="0"/>
              <a:t>指向分裂的新结点</a:t>
            </a:r>
            <a:endParaRPr lang="en-US" altLang="zh-CN" sz="2600" b="0" dirty="0" smtClean="0"/>
          </a:p>
          <a:p>
            <a:pPr>
              <a:lnSpc>
                <a:spcPct val="140000"/>
              </a:lnSpc>
              <a:spcBef>
                <a:spcPts val="0"/>
              </a:spcBef>
            </a:pPr>
            <a:r>
              <a:rPr lang="en-US" altLang="zh-CN" sz="2600" b="0" dirty="0"/>
              <a:t>	</a:t>
            </a:r>
            <a:r>
              <a:rPr lang="en-US" altLang="zh-CN" sz="2600" b="0" dirty="0" err="1"/>
              <a:t>int</a:t>
            </a:r>
            <a:r>
              <a:rPr lang="en-US" altLang="zh-CN" sz="2600" b="0" dirty="0"/>
              <a:t> </a:t>
            </a:r>
            <a:r>
              <a:rPr lang="en-US" altLang="zh-CN" sz="2600" b="0" dirty="0" smtClean="0"/>
              <a:t>finished</a:t>
            </a:r>
            <a:r>
              <a:rPr lang="en-US" altLang="zh-CN" sz="2600" b="0" dirty="0"/>
              <a:t> = FALSE</a:t>
            </a:r>
            <a:r>
              <a:rPr lang="en-US" altLang="zh-CN" sz="2600" b="0" dirty="0" smtClean="0"/>
              <a:t>, s;</a:t>
            </a:r>
          </a:p>
          <a:p>
            <a:pPr>
              <a:lnSpc>
                <a:spcPct val="140000"/>
              </a:lnSpc>
              <a:spcBef>
                <a:spcPts val="0"/>
              </a:spcBef>
            </a:pPr>
            <a:r>
              <a:rPr lang="en-US" altLang="zh-CN" sz="2600" b="0" dirty="0"/>
              <a:t>	while(q &amp;&amp; !finished</a:t>
            </a:r>
            <a:r>
              <a:rPr lang="en-US" altLang="zh-CN" sz="2600" b="0" dirty="0" smtClean="0"/>
              <a:t>) {</a:t>
            </a:r>
          </a:p>
          <a:p>
            <a:pPr>
              <a:lnSpc>
                <a:spcPct val="140000"/>
              </a:lnSpc>
              <a:spcBef>
                <a:spcPts val="0"/>
              </a:spcBef>
            </a:pPr>
            <a:r>
              <a:rPr lang="en-US" altLang="zh-CN" sz="2600" b="0" dirty="0"/>
              <a:t>	</a:t>
            </a:r>
            <a:r>
              <a:rPr lang="en-US" altLang="zh-CN" sz="2600" b="0" dirty="0" smtClean="0"/>
              <a:t>	Insert(q</a:t>
            </a:r>
            <a:r>
              <a:rPr lang="en-US" altLang="zh-CN" sz="2600" b="0" dirty="0"/>
              <a:t>, </a:t>
            </a:r>
            <a:r>
              <a:rPr lang="en-US" altLang="zh-CN" sz="2600" b="0" dirty="0" err="1"/>
              <a:t>i</a:t>
            </a:r>
            <a:r>
              <a:rPr lang="en-US" altLang="zh-CN" sz="2600" b="0" dirty="0"/>
              <a:t>, x, </a:t>
            </a:r>
            <a:r>
              <a:rPr lang="en-US" altLang="zh-CN" sz="2600" b="0" dirty="0" err="1"/>
              <a:t>ap</a:t>
            </a:r>
            <a:r>
              <a:rPr lang="en-US" altLang="zh-CN" sz="2600" b="0" dirty="0"/>
              <a:t>);	//</a:t>
            </a:r>
            <a:r>
              <a:rPr lang="zh-CN" altLang="en-US" sz="2600" b="0" dirty="0"/>
              <a:t>将</a:t>
            </a:r>
            <a:r>
              <a:rPr lang="en-US" altLang="zh-CN" sz="2600" b="0" dirty="0"/>
              <a:t>x</a:t>
            </a:r>
            <a:r>
              <a:rPr lang="zh-CN" altLang="en-US" sz="2600" b="0" dirty="0"/>
              <a:t>和</a:t>
            </a:r>
            <a:r>
              <a:rPr lang="en-US" altLang="zh-CN" sz="2600" b="0" dirty="0" err="1"/>
              <a:t>ap</a:t>
            </a:r>
            <a:r>
              <a:rPr lang="zh-CN" altLang="en-US" sz="2600" b="0" dirty="0"/>
              <a:t>分别插入到</a:t>
            </a:r>
            <a:r>
              <a:rPr lang="en-US" altLang="zh-CN" sz="2600" b="0" dirty="0"/>
              <a:t>q-&gt;</a:t>
            </a:r>
            <a:r>
              <a:rPr lang="en-US" altLang="zh-CN" sz="2600" b="0" dirty="0" smtClean="0"/>
              <a:t>key[</a:t>
            </a:r>
            <a:r>
              <a:rPr lang="en-US" altLang="zh-CN" sz="2600" b="0" dirty="0" err="1" smtClean="0"/>
              <a:t>i</a:t>
            </a:r>
            <a:r>
              <a:rPr lang="en-US" altLang="zh-CN" sz="2600" b="0" dirty="0" smtClean="0"/>
              <a:t>]</a:t>
            </a:r>
            <a:r>
              <a:rPr lang="zh-CN" altLang="en-US" sz="2600" b="0" dirty="0"/>
              <a:t>和</a:t>
            </a:r>
            <a:r>
              <a:rPr lang="en-US" altLang="zh-CN" sz="2600" b="0" dirty="0"/>
              <a:t>q-&gt;</a:t>
            </a:r>
            <a:r>
              <a:rPr lang="en-US" altLang="zh-CN" sz="2600" b="0" dirty="0" err="1" smtClean="0"/>
              <a:t>ptr</a:t>
            </a:r>
            <a:r>
              <a:rPr lang="en-US" altLang="zh-CN" sz="2600" b="0" dirty="0" smtClean="0"/>
              <a:t>[</a:t>
            </a:r>
            <a:r>
              <a:rPr lang="en-US" altLang="zh-CN" sz="2600" b="0" dirty="0" err="1" smtClean="0"/>
              <a:t>i</a:t>
            </a:r>
            <a:r>
              <a:rPr lang="en-US" altLang="zh-CN" sz="2600" b="0" dirty="0" smtClean="0"/>
              <a:t>]</a:t>
            </a:r>
          </a:p>
          <a:p>
            <a:pPr>
              <a:lnSpc>
                <a:spcPct val="140000"/>
              </a:lnSpc>
              <a:spcBef>
                <a:spcPts val="0"/>
              </a:spcBef>
            </a:pPr>
            <a:r>
              <a:rPr lang="en-US" altLang="zh-CN" sz="2600" b="0" dirty="0"/>
              <a:t>		if(q-&gt;keynum&lt;M)	</a:t>
            </a:r>
            <a:r>
              <a:rPr lang="en-US" altLang="zh-CN" sz="2600" b="0" dirty="0" smtClean="0"/>
              <a:t>finished </a:t>
            </a:r>
            <a:r>
              <a:rPr lang="en-US" altLang="zh-CN" sz="2600" b="0" dirty="0"/>
              <a:t>= </a:t>
            </a:r>
            <a:r>
              <a:rPr lang="en-US" altLang="zh-CN" sz="2600" b="0" dirty="0">
                <a:solidFill>
                  <a:srgbClr val="FF0000"/>
                </a:solidFill>
              </a:rPr>
              <a:t>TRUE</a:t>
            </a:r>
            <a:r>
              <a:rPr lang="en-US" altLang="zh-CN" sz="2600" b="0" dirty="0"/>
              <a:t>;	//</a:t>
            </a:r>
            <a:r>
              <a:rPr lang="zh-CN" altLang="en-US" sz="2600" b="0" dirty="0"/>
              <a:t>插入</a:t>
            </a:r>
            <a:r>
              <a:rPr lang="zh-CN" altLang="en-US" sz="2600" b="0" dirty="0" smtClean="0"/>
              <a:t>完成</a:t>
            </a:r>
            <a:endParaRPr lang="en-US" altLang="zh-CN" sz="2600" b="0" dirty="0" smtClean="0"/>
          </a:p>
          <a:p>
            <a:pPr>
              <a:lnSpc>
                <a:spcPct val="140000"/>
              </a:lnSpc>
              <a:spcBef>
                <a:spcPts val="0"/>
              </a:spcBef>
            </a:pPr>
            <a:r>
              <a:rPr lang="zh-CN" altLang="en-US" sz="2600" b="0" dirty="0"/>
              <a:t>		</a:t>
            </a:r>
            <a:r>
              <a:rPr lang="en-US" altLang="zh-CN" sz="2600" b="0" dirty="0" smtClean="0"/>
              <a:t>else </a:t>
            </a:r>
            <a:r>
              <a:rPr lang="en-US" altLang="zh-CN" sz="2600" b="0" dirty="0"/>
              <a:t>{ </a:t>
            </a:r>
            <a:r>
              <a:rPr lang="en-US" altLang="zh-CN" sz="2600" b="0" dirty="0" smtClean="0"/>
              <a:t>//</a:t>
            </a:r>
            <a:r>
              <a:rPr lang="zh-CN" altLang="en-US" sz="2600" b="0" dirty="0"/>
              <a:t>关键字数目超出限制			</a:t>
            </a:r>
            <a:r>
              <a:rPr lang="en-US" altLang="zh-CN" sz="2600" b="0" dirty="0"/>
              <a:t>			</a:t>
            </a:r>
            <a:r>
              <a:rPr lang="en-US" altLang="zh-CN" sz="2600" b="0" dirty="0" smtClean="0"/>
              <a:t>     s </a:t>
            </a:r>
            <a:r>
              <a:rPr lang="en-US" altLang="zh-CN" sz="2600" b="0" dirty="0"/>
              <a:t>= ceil((double)M/2);	//B</a:t>
            </a:r>
            <a:r>
              <a:rPr lang="zh-CN" altLang="en-US" sz="2600" b="0" dirty="0"/>
              <a:t>树结点中关键字个数必须</a:t>
            </a:r>
            <a:r>
              <a:rPr lang="en-US" altLang="zh-CN" sz="2600" b="0" dirty="0"/>
              <a:t>&gt;=ceil(M/2)-</a:t>
            </a:r>
            <a:r>
              <a:rPr lang="en-US" altLang="zh-CN" sz="2600" b="0" dirty="0" smtClean="0"/>
              <a:t>1</a:t>
            </a:r>
          </a:p>
          <a:p>
            <a:pPr>
              <a:lnSpc>
                <a:spcPct val="140000"/>
              </a:lnSpc>
              <a:spcBef>
                <a:spcPts val="0"/>
              </a:spcBef>
            </a:pPr>
            <a:r>
              <a:rPr lang="en-US" altLang="zh-CN" sz="2600" b="0" dirty="0"/>
              <a:t>		</a:t>
            </a:r>
            <a:r>
              <a:rPr lang="en-US" altLang="zh-CN" sz="2600" b="0" dirty="0" smtClean="0"/>
              <a:t>     split(q</a:t>
            </a:r>
            <a:r>
              <a:rPr lang="en-US" altLang="zh-CN" sz="2600" b="0" dirty="0"/>
              <a:t>, s, &amp;</a:t>
            </a:r>
            <a:r>
              <a:rPr lang="en-US" altLang="zh-CN" sz="2600" b="0" dirty="0" err="1"/>
              <a:t>ap</a:t>
            </a:r>
            <a:r>
              <a:rPr lang="en-US" altLang="zh-CN" sz="2600" b="0" dirty="0"/>
              <a:t>);	</a:t>
            </a:r>
            <a:r>
              <a:rPr lang="en-US" altLang="zh-CN" sz="2600" b="0" dirty="0" smtClean="0"/>
              <a:t>//</a:t>
            </a:r>
            <a:r>
              <a:rPr lang="zh-CN" altLang="en-US" sz="2600" b="0" dirty="0" smtClean="0"/>
              <a:t>分裂为原结点和新结点，</a:t>
            </a:r>
            <a:r>
              <a:rPr lang="en-US" altLang="zh-CN" sz="2600" b="0" dirty="0" err="1" smtClean="0"/>
              <a:t>ap</a:t>
            </a:r>
            <a:r>
              <a:rPr lang="zh-CN" altLang="en-US" sz="2600" b="0" dirty="0" smtClean="0"/>
              <a:t>指向新结点，复制相应内容</a:t>
            </a:r>
            <a:endParaRPr lang="en-US" altLang="zh-CN" sz="2600" b="0" dirty="0" smtClean="0"/>
          </a:p>
          <a:p>
            <a:pPr>
              <a:lnSpc>
                <a:spcPct val="140000"/>
              </a:lnSpc>
              <a:spcBef>
                <a:spcPts val="0"/>
              </a:spcBef>
            </a:pPr>
            <a:r>
              <a:rPr lang="en-US" altLang="zh-CN" sz="2600" b="0" dirty="0"/>
              <a:t>		</a:t>
            </a:r>
            <a:r>
              <a:rPr lang="en-US" altLang="zh-CN" sz="2600" b="0" dirty="0" smtClean="0"/>
              <a:t>     x </a:t>
            </a:r>
            <a:r>
              <a:rPr lang="en-US" altLang="zh-CN" sz="2600" b="0" dirty="0"/>
              <a:t>= q-&gt;key[s</a:t>
            </a:r>
            <a:r>
              <a:rPr lang="en-US" altLang="zh-CN" sz="2600" b="0" dirty="0" smtClean="0"/>
              <a:t>];</a:t>
            </a:r>
            <a:r>
              <a:rPr lang="en-US" altLang="zh-CN" sz="2600" b="0" dirty="0"/>
              <a:t>	</a:t>
            </a:r>
            <a:r>
              <a:rPr lang="en-US" altLang="zh-CN" sz="2600" b="0" dirty="0" smtClean="0"/>
              <a:t>//</a:t>
            </a:r>
            <a:r>
              <a:rPr lang="zh-CN" altLang="en-US" sz="2600" b="0" dirty="0" smtClean="0"/>
              <a:t>中间的关键字</a:t>
            </a:r>
            <a:endParaRPr lang="en-US" altLang="zh-CN" sz="2600" b="0" dirty="0" smtClean="0"/>
          </a:p>
          <a:p>
            <a:pPr>
              <a:lnSpc>
                <a:spcPct val="140000"/>
              </a:lnSpc>
              <a:spcBef>
                <a:spcPts val="0"/>
              </a:spcBef>
            </a:pPr>
            <a:r>
              <a:rPr lang="en-US" altLang="zh-CN" sz="2600" b="0" dirty="0"/>
              <a:t>		</a:t>
            </a:r>
            <a:r>
              <a:rPr lang="en-US" altLang="zh-CN" sz="2600" b="0" dirty="0" smtClean="0"/>
              <a:t>     q </a:t>
            </a:r>
            <a:r>
              <a:rPr lang="en-US" altLang="zh-CN" sz="2600" b="0" dirty="0"/>
              <a:t>= q-&gt;parent</a:t>
            </a:r>
            <a:r>
              <a:rPr lang="en-US" altLang="zh-CN" sz="2600" b="0" dirty="0" smtClean="0"/>
              <a:t>;</a:t>
            </a:r>
          </a:p>
          <a:p>
            <a:pPr>
              <a:lnSpc>
                <a:spcPct val="140000"/>
              </a:lnSpc>
              <a:spcBef>
                <a:spcPts val="0"/>
              </a:spcBef>
            </a:pPr>
            <a:r>
              <a:rPr lang="en-US" altLang="zh-CN" sz="2600" b="0" dirty="0"/>
              <a:t>		</a:t>
            </a:r>
            <a:r>
              <a:rPr lang="en-US" altLang="zh-CN" sz="2600" b="0" dirty="0" smtClean="0"/>
              <a:t>     if(q) </a:t>
            </a:r>
            <a:r>
              <a:rPr lang="en-US" altLang="zh-CN" sz="2600" b="0" dirty="0" err="1"/>
              <a:t>i</a:t>
            </a:r>
            <a:r>
              <a:rPr lang="en-US" altLang="zh-CN" sz="2600" b="0" dirty="0"/>
              <a:t> = Search(q, x); } </a:t>
            </a:r>
            <a:r>
              <a:rPr lang="en-US" altLang="zh-CN" sz="2600" b="0" dirty="0" smtClean="0"/>
              <a:t>//</a:t>
            </a:r>
            <a:r>
              <a:rPr lang="zh-CN" altLang="en-US" sz="2600" b="0" dirty="0"/>
              <a:t>在双亲结点*</a:t>
            </a:r>
            <a:r>
              <a:rPr lang="en-US" altLang="zh-CN" sz="2600" b="0" dirty="0"/>
              <a:t>q</a:t>
            </a:r>
            <a:r>
              <a:rPr lang="zh-CN" altLang="en-US" sz="2600" b="0" dirty="0"/>
              <a:t>中查找</a:t>
            </a:r>
            <a:r>
              <a:rPr lang="en-US" altLang="zh-CN" sz="2600" b="0" dirty="0"/>
              <a:t>x</a:t>
            </a:r>
            <a:r>
              <a:rPr lang="zh-CN" altLang="en-US" sz="2600" b="0" dirty="0"/>
              <a:t>的插入</a:t>
            </a:r>
            <a:r>
              <a:rPr lang="zh-CN" altLang="en-US" sz="2600" b="0" dirty="0" smtClean="0"/>
              <a:t>位置</a:t>
            </a:r>
            <a:endParaRPr lang="en-US" altLang="zh-CN" sz="2600" b="0" dirty="0" smtClean="0"/>
          </a:p>
          <a:p>
            <a:pPr>
              <a:lnSpc>
                <a:spcPct val="140000"/>
              </a:lnSpc>
              <a:spcBef>
                <a:spcPts val="0"/>
              </a:spcBef>
            </a:pPr>
            <a:r>
              <a:rPr lang="en-US" altLang="zh-CN" sz="2600" b="0" dirty="0" smtClean="0"/>
              <a:t>     }</a:t>
            </a:r>
          </a:p>
          <a:p>
            <a:pPr>
              <a:lnSpc>
                <a:spcPct val="140000"/>
              </a:lnSpc>
              <a:spcBef>
                <a:spcPts val="0"/>
              </a:spcBef>
            </a:pPr>
            <a:r>
              <a:rPr lang="en-US" altLang="zh-CN" sz="2600" b="0" dirty="0"/>
              <a:t>	if(!finished</a:t>
            </a:r>
            <a:r>
              <a:rPr lang="en-US" altLang="zh-CN" sz="2600" b="0" dirty="0" smtClean="0"/>
              <a:t>)  //</a:t>
            </a:r>
            <a:r>
              <a:rPr lang="en-US" altLang="zh-CN" sz="2600" b="0" dirty="0"/>
              <a:t>BT</a:t>
            </a:r>
            <a:r>
              <a:rPr lang="zh-CN" altLang="en-US" sz="2600" b="0" dirty="0"/>
              <a:t>是空树（参数</a:t>
            </a:r>
            <a:r>
              <a:rPr lang="en-US" altLang="zh-CN" sz="2600" b="0" dirty="0"/>
              <a:t>q</a:t>
            </a:r>
            <a:r>
              <a:rPr lang="zh-CN" altLang="en-US" sz="2600" b="0" dirty="0"/>
              <a:t>初值为</a:t>
            </a:r>
            <a:r>
              <a:rPr lang="en-US" altLang="zh-CN" sz="2600" b="0" dirty="0"/>
              <a:t>NULL</a:t>
            </a:r>
            <a:r>
              <a:rPr lang="zh-CN" altLang="en-US" sz="2600" b="0" dirty="0"/>
              <a:t>）或者根结点已分裂为结点*</a:t>
            </a:r>
            <a:r>
              <a:rPr lang="en-US" altLang="zh-CN" sz="2600" b="0" dirty="0"/>
              <a:t>q</a:t>
            </a:r>
            <a:r>
              <a:rPr lang="zh-CN" altLang="en-US" sz="2600" b="0" dirty="0"/>
              <a:t>和*</a:t>
            </a:r>
            <a:r>
              <a:rPr lang="en-US" altLang="zh-CN" sz="2600" b="0" dirty="0" err="1" smtClean="0"/>
              <a:t>ap</a:t>
            </a:r>
            <a:endParaRPr lang="en-US" altLang="zh-CN" sz="2600" b="0" dirty="0" smtClean="0"/>
          </a:p>
          <a:p>
            <a:pPr>
              <a:lnSpc>
                <a:spcPct val="140000"/>
              </a:lnSpc>
              <a:spcBef>
                <a:spcPts val="0"/>
              </a:spcBef>
            </a:pPr>
            <a:r>
              <a:rPr lang="en-US" altLang="zh-CN" sz="2600" b="0" dirty="0"/>
              <a:t>		</a:t>
            </a:r>
            <a:r>
              <a:rPr lang="en-US" altLang="zh-CN" sz="2600" b="0" dirty="0" err="1"/>
              <a:t>NewRoot</a:t>
            </a:r>
            <a:r>
              <a:rPr lang="en-US" altLang="zh-CN" sz="2600" b="0" dirty="0"/>
              <a:t>(BT, q, x, </a:t>
            </a:r>
            <a:r>
              <a:rPr lang="en-US" altLang="zh-CN" sz="2600" b="0" dirty="0" err="1"/>
              <a:t>ap</a:t>
            </a:r>
            <a:r>
              <a:rPr lang="en-US" altLang="zh-CN" sz="2600" b="0" dirty="0" smtClean="0"/>
              <a:t>);//</a:t>
            </a:r>
            <a:r>
              <a:rPr lang="zh-CN" altLang="en-US" sz="2600" b="0" dirty="0"/>
              <a:t>生成含信息</a:t>
            </a:r>
            <a:r>
              <a:rPr lang="en-US" altLang="zh-CN" sz="2600" b="0" dirty="0"/>
              <a:t>(</a:t>
            </a:r>
            <a:r>
              <a:rPr lang="en-US" altLang="zh-CN" sz="2600" b="0" dirty="0" err="1"/>
              <a:t>BT,x,ap</a:t>
            </a:r>
            <a:r>
              <a:rPr lang="en-US" altLang="zh-CN" sz="2600" b="0" dirty="0"/>
              <a:t>)</a:t>
            </a:r>
            <a:r>
              <a:rPr lang="zh-CN" altLang="en-US" sz="2600" b="0" dirty="0"/>
              <a:t>的新的根结点*</a:t>
            </a:r>
            <a:r>
              <a:rPr lang="en-US" altLang="zh-CN" sz="2600" b="0" dirty="0"/>
              <a:t>BT</a:t>
            </a:r>
            <a:r>
              <a:rPr lang="zh-CN" altLang="en-US" sz="2600" b="0" dirty="0"/>
              <a:t>，原</a:t>
            </a:r>
            <a:r>
              <a:rPr lang="en-US" altLang="zh-CN" sz="2600" b="0" dirty="0"/>
              <a:t>BT</a:t>
            </a:r>
            <a:r>
              <a:rPr lang="zh-CN" altLang="en-US" sz="2600" b="0" dirty="0"/>
              <a:t>和</a:t>
            </a:r>
            <a:r>
              <a:rPr lang="en-US" altLang="zh-CN" sz="2600" b="0" dirty="0" err="1"/>
              <a:t>ap</a:t>
            </a:r>
            <a:r>
              <a:rPr lang="zh-CN" altLang="en-US" sz="2600" b="0" dirty="0"/>
              <a:t>为子树指针 </a:t>
            </a:r>
            <a:endParaRPr lang="en-US" altLang="zh-CN" sz="2600" b="0" dirty="0" smtClean="0"/>
          </a:p>
          <a:p>
            <a:pPr>
              <a:lnSpc>
                <a:spcPct val="140000"/>
              </a:lnSpc>
              <a:spcBef>
                <a:spcPts val="0"/>
              </a:spcBef>
            </a:pPr>
            <a:r>
              <a:rPr lang="zh-CN" altLang="en-US" sz="2600" b="0" dirty="0"/>
              <a:t>	</a:t>
            </a:r>
            <a:r>
              <a:rPr lang="en-US" altLang="zh-CN" sz="2600" b="0" dirty="0"/>
              <a:t>return OK</a:t>
            </a:r>
            <a:r>
              <a:rPr lang="en-US" altLang="zh-CN" sz="2600" b="0" dirty="0" smtClean="0"/>
              <a:t>;</a:t>
            </a:r>
          </a:p>
          <a:p>
            <a:pPr>
              <a:lnSpc>
                <a:spcPct val="140000"/>
              </a:lnSpc>
              <a:spcBef>
                <a:spcPts val="0"/>
              </a:spcBef>
            </a:pPr>
            <a:r>
              <a:rPr lang="en-US" altLang="zh-CN" sz="2600" b="0" dirty="0" smtClean="0"/>
              <a:t>}</a:t>
            </a:r>
            <a:endParaRPr lang="zh-CN" altLang="en-US" dirty="0"/>
          </a:p>
        </p:txBody>
      </p:sp>
    </p:spTree>
    <p:extLst>
      <p:ext uri="{BB962C8B-B14F-4D97-AF65-F5344CB8AC3E}">
        <p14:creationId xmlns:p14="http://schemas.microsoft.com/office/powerpoint/2010/main" val="240551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1_视点">
  <a:themeElements>
    <a:clrScheme name="视点">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视点">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lnDef>
      <a:spPr>
        <a:ln w="34925">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0.xml><?xml version="1.0" encoding="utf-8"?>
<a:theme xmlns:a="http://schemas.openxmlformats.org/drawingml/2006/main" name="3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11.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4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13.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none"/>
        </a:ln>
      </a:spPr>
      <a:bodyPr/>
      <a:lstStyle/>
      <a:style>
        <a:lnRef idx="2">
          <a:schemeClr val="accent5"/>
        </a:lnRef>
        <a:fillRef idx="0">
          <a:schemeClr val="accent5"/>
        </a:fillRef>
        <a:effectRef idx="1">
          <a:schemeClr val="accent5"/>
        </a:effectRef>
        <a:fontRef idx="minor">
          <a:schemeClr val="tx1"/>
        </a:fontRef>
      </a:style>
    </a:lnDef>
    <a:txDef>
      <a:spPr>
        <a:noFill/>
      </a:spPr>
      <a:bodyPr wrap="square" rtlCol="0">
        <a:spAutoFit/>
      </a:bodyPr>
      <a:lstStyle>
        <a:defPPr>
          <a:defRPr sz="2400" b="1" dirty="0" smtClean="0">
            <a:solidFill>
              <a:srgbClr val="3333FF"/>
            </a:solidFill>
            <a:ea typeface="楷体" pitchFamily="49" charset="-122"/>
            <a:cs typeface="Times New Roman" pitchFamily="18" charset="0"/>
          </a:defRPr>
        </a:defPPr>
      </a:lstStyle>
    </a:txDef>
  </a:objectDefaults>
  <a:extraClrSchemeLst/>
</a:theme>
</file>

<file path=ppt/theme/theme14.xml><?xml version="1.0" encoding="utf-8"?>
<a:theme xmlns:a="http://schemas.openxmlformats.org/drawingml/2006/main" name="6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15.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none"/>
        </a:ln>
      </a:spPr>
      <a:bodyPr/>
      <a:lstStyle/>
      <a:style>
        <a:lnRef idx="2">
          <a:schemeClr val="accent5"/>
        </a:lnRef>
        <a:fillRef idx="0">
          <a:schemeClr val="accent5"/>
        </a:fillRef>
        <a:effectRef idx="1">
          <a:schemeClr val="accent5"/>
        </a:effectRef>
        <a:fontRef idx="minor">
          <a:schemeClr val="tx1"/>
        </a:fontRef>
      </a:style>
    </a:lnDef>
    <a:txDef>
      <a:spPr>
        <a:noFill/>
      </a:spPr>
      <a:bodyPr wrap="square" rtlCol="0">
        <a:spAutoFit/>
      </a:bodyPr>
      <a:lstStyle>
        <a:defPPr>
          <a:defRPr sz="2400" b="1" dirty="0" smtClean="0">
            <a:solidFill>
              <a:srgbClr val="3333FF"/>
            </a:solidFill>
            <a:ea typeface="楷体" pitchFamily="49" charset="-122"/>
            <a:cs typeface="Times New Roman" pitchFamily="18" charset="0"/>
          </a:defRPr>
        </a:defPPr>
      </a:lstStyle>
    </a:txDef>
  </a:objectDefaults>
  <a:extraClrSchemeLst/>
</a:theme>
</file>

<file path=ppt/theme/theme16.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none"/>
        </a:ln>
      </a:spPr>
      <a:bodyPr/>
      <a:lstStyle/>
      <a:style>
        <a:lnRef idx="2">
          <a:schemeClr val="accent5"/>
        </a:lnRef>
        <a:fillRef idx="0">
          <a:schemeClr val="accent5"/>
        </a:fillRef>
        <a:effectRef idx="1">
          <a:schemeClr val="accent5"/>
        </a:effectRef>
        <a:fontRef idx="minor">
          <a:schemeClr val="tx1"/>
        </a:fontRef>
      </a:style>
    </a:lnDef>
    <a:txDef>
      <a:spPr>
        <a:noFill/>
      </a:spPr>
      <a:bodyPr wrap="square" rtlCol="0">
        <a:spAutoFit/>
      </a:bodyPr>
      <a:lstStyle>
        <a:defPPr>
          <a:defRPr sz="2400" b="1" dirty="0" smtClean="0">
            <a:solidFill>
              <a:srgbClr val="3333FF"/>
            </a:solidFill>
            <a:ea typeface="楷体" pitchFamily="49" charset="-122"/>
            <a:cs typeface="Times New Roman" pitchFamily="18" charset="0"/>
          </a:defRPr>
        </a:defPPr>
      </a:lstStyle>
    </a:txDef>
  </a:objectDefaults>
  <a:extraClrSchemeLst/>
</a:theme>
</file>

<file path=ppt/theme/theme17.xml><?xml version="1.0" encoding="utf-8"?>
<a:theme xmlns:a="http://schemas.openxmlformats.org/drawingml/2006/main" name="5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18.xml><?xml version="1.0" encoding="utf-8"?>
<a:theme xmlns:a="http://schemas.openxmlformats.org/drawingml/2006/main" name="7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3.xml><?xml version="1.0" encoding="utf-8"?>
<a:theme xmlns:a="http://schemas.openxmlformats.org/drawingml/2006/main" name="1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4.xml><?xml version="1.0" encoding="utf-8"?>
<a:theme xmlns:a="http://schemas.openxmlformats.org/drawingml/2006/main" name="2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9900CC"/>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9900CC"/>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7.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9900CC"/>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8.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9900CC"/>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9.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9900CC"/>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22524</TotalTime>
  <Words>7512</Words>
  <Application>Microsoft Office PowerPoint</Application>
  <PresentationFormat>全屏显示(4:3)</PresentationFormat>
  <Paragraphs>764</Paragraphs>
  <Slides>111</Slides>
  <Notes>55</Notes>
  <HiddenSlides>0</HiddenSlides>
  <MMClips>0</MMClips>
  <ScaleCrop>false</ScaleCrop>
  <HeadingPairs>
    <vt:vector size="6" baseType="variant">
      <vt:variant>
        <vt:lpstr>主题</vt:lpstr>
      </vt:variant>
      <vt:variant>
        <vt:i4>18</vt:i4>
      </vt:variant>
      <vt:variant>
        <vt:lpstr>嵌入 OLE 服务器</vt:lpstr>
      </vt:variant>
      <vt:variant>
        <vt:i4>1</vt:i4>
      </vt:variant>
      <vt:variant>
        <vt:lpstr>幻灯片标题</vt:lpstr>
      </vt:variant>
      <vt:variant>
        <vt:i4>111</vt:i4>
      </vt:variant>
    </vt:vector>
  </HeadingPairs>
  <TitlesOfParts>
    <vt:vector size="130" baseType="lpstr">
      <vt:lpstr>1_视点</vt:lpstr>
      <vt:lpstr>角度</vt:lpstr>
      <vt:lpstr>1_角度</vt:lpstr>
      <vt:lpstr>2_角度</vt:lpstr>
      <vt:lpstr>Office 主题</vt:lpstr>
      <vt:lpstr>1_Office 主题</vt:lpstr>
      <vt:lpstr>2_Office 主题</vt:lpstr>
      <vt:lpstr>3_Office 主题</vt:lpstr>
      <vt:lpstr>4_Office 主题</vt:lpstr>
      <vt:lpstr>3_角度</vt:lpstr>
      <vt:lpstr>5_Office 主题</vt:lpstr>
      <vt:lpstr>4_角度</vt:lpstr>
      <vt:lpstr>6_Office 主题</vt:lpstr>
      <vt:lpstr>6_角度</vt:lpstr>
      <vt:lpstr>7_Office 主题</vt:lpstr>
      <vt:lpstr>8_Office 主题</vt:lpstr>
      <vt:lpstr>5_角度</vt:lpstr>
      <vt:lpstr>7_角度</vt:lpstr>
      <vt:lpstr>MathType 6.0 Equation</vt:lpstr>
      <vt:lpstr>PowerPoint 演示文稿</vt:lpstr>
      <vt:lpstr>本章提要</vt:lpstr>
      <vt:lpstr>一、查找的基本概念</vt:lpstr>
      <vt:lpstr>二、要查找数据的存储组织</vt:lpstr>
      <vt:lpstr>二、要查找数据的存储组织</vt:lpstr>
      <vt:lpstr>三、查找方法的性能指标</vt:lpstr>
      <vt:lpstr>本章提要</vt:lpstr>
      <vt:lpstr>静态查找表大部分情况下采用顺序存储结构，有时在概率不等的复杂情况下也可以采用链表结构。以下主要以顺序存储结构为例。</vt:lpstr>
      <vt:lpstr>一、顺序查找</vt:lpstr>
      <vt:lpstr>PowerPoint 演示文稿</vt:lpstr>
      <vt:lpstr>PowerPoint 演示文稿</vt:lpstr>
      <vt:lpstr>PowerPoint 演示文稿</vt:lpstr>
      <vt:lpstr>PowerPoint 演示文稿</vt:lpstr>
      <vt:lpstr>PowerPoint 演示文稿</vt:lpstr>
      <vt:lpstr>改进：自组织表</vt:lpstr>
      <vt:lpstr>   ：判断对错</vt:lpstr>
      <vt:lpstr>PowerPoint 演示文稿</vt:lpstr>
      <vt:lpstr>二、折半查找——有序表的查找</vt:lpstr>
      <vt:lpstr>PowerPoint 演示文稿</vt:lpstr>
      <vt:lpstr>PowerPoint 演示文稿</vt:lpstr>
      <vt:lpstr>PowerPoint 演示文稿</vt:lpstr>
      <vt:lpstr>PowerPoint 演示文稿</vt:lpstr>
      <vt:lpstr>PowerPoint 演示文稿</vt:lpstr>
      <vt:lpstr>PowerPoint 演示文稿</vt:lpstr>
      <vt:lpstr>折半查找的优点与缺点：</vt:lpstr>
      <vt:lpstr>PowerPoint 演示文稿</vt:lpstr>
      <vt:lpstr>PowerPoint 演示文稿</vt:lpstr>
      <vt:lpstr>本章提要</vt:lpstr>
      <vt:lpstr>PowerPoint 演示文稿</vt:lpstr>
      <vt:lpstr>本章提要</vt:lpstr>
      <vt:lpstr>一、简介</vt:lpstr>
      <vt:lpstr>二、哈希冲突</vt:lpstr>
      <vt:lpstr>三、哈希函数的常用构建方法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 解决冲突的办法</vt:lpstr>
      <vt:lpstr>PowerPoint 演示文稿</vt:lpstr>
      <vt:lpstr>PowerPoint 演示文稿</vt:lpstr>
      <vt:lpstr>PowerPoint 演示文稿</vt:lpstr>
      <vt:lpstr>PowerPoint 演示文稿</vt:lpstr>
      <vt:lpstr>2、开放定址法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哈希表的类型</vt:lpstr>
      <vt:lpstr>PowerPoint 演示文稿</vt:lpstr>
      <vt:lpstr>六、哈希表的分析</vt:lpstr>
      <vt:lpstr>PowerPoint 演示文稿</vt:lpstr>
      <vt:lpstr>PowerPoint 演示文稿</vt:lpstr>
      <vt:lpstr>本章提要</vt:lpstr>
      <vt:lpstr>一、索引结构</vt:lpstr>
      <vt:lpstr>一、索引结构</vt:lpstr>
      <vt:lpstr>1、线性索引（linear index）</vt:lpstr>
      <vt:lpstr>PowerPoint 演示文稿</vt:lpstr>
      <vt:lpstr>PowerPoint 演示文稿</vt:lpstr>
      <vt:lpstr>2. 分块索引</vt:lpstr>
      <vt:lpstr>本章提要</vt:lpstr>
      <vt:lpstr>一、树形索引——B-树</vt:lpstr>
      <vt:lpstr>二、2-3树——3阶B树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二、B树</vt:lpstr>
      <vt:lpstr>PowerPoint 演示文稿</vt:lpstr>
      <vt:lpstr>PowerPoint 演示文稿</vt:lpstr>
      <vt:lpstr>PowerPoint 演示文稿</vt:lpstr>
      <vt:lpstr>PowerPoint 演示文稿</vt:lpstr>
      <vt:lpstr>PowerPoint 演示文稿</vt:lpstr>
      <vt:lpstr>PowerPoint 演示文稿</vt:lpstr>
      <vt:lpstr>B树的查找时间复杂度</vt:lpstr>
      <vt:lpstr>PowerPoint 演示文稿</vt:lpstr>
      <vt:lpstr>2． B树的插入（含建立B树）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3、B树的删除</vt:lpstr>
      <vt:lpstr>PowerPoint 演示文稿</vt:lpstr>
      <vt:lpstr>PowerPoint 演示文稿</vt:lpstr>
      <vt:lpstr>PowerPoint 演示文稿</vt:lpstr>
      <vt:lpstr>PowerPoint 演示文稿</vt:lpstr>
      <vt:lpstr>四、 B+树——B树的变形</vt:lpstr>
      <vt:lpstr>PowerPoint 演示文稿</vt:lpstr>
      <vt:lpstr>PowerPoint 演示文稿</vt:lpstr>
      <vt:lpstr>PowerPoint 演示文稿</vt:lpstr>
      <vt:lpstr>知识要点</vt:lpstr>
      <vt:lpstr>作业（交纸质版）</vt:lpstr>
      <vt:lpstr>作业（交纸质版）</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scott</dc:creator>
  <cp:lastModifiedBy>ljc</cp:lastModifiedBy>
  <cp:revision>1651</cp:revision>
  <dcterms:created xsi:type="dcterms:W3CDTF">2011-09-17T02:46:13Z</dcterms:created>
  <dcterms:modified xsi:type="dcterms:W3CDTF">2021-11-15T08:16:58Z</dcterms:modified>
</cp:coreProperties>
</file>